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40"/>
  </p:notesMasterIdLst>
  <p:handoutMasterIdLst>
    <p:handoutMasterId r:id="rId41"/>
  </p:handoutMasterIdLst>
  <p:sldIdLst>
    <p:sldId id="256" r:id="rId5"/>
    <p:sldId id="2147471005" r:id="rId6"/>
    <p:sldId id="258" r:id="rId7"/>
    <p:sldId id="259" r:id="rId8"/>
    <p:sldId id="257" r:id="rId9"/>
    <p:sldId id="260" r:id="rId10"/>
    <p:sldId id="275" r:id="rId11"/>
    <p:sldId id="276" r:id="rId12"/>
    <p:sldId id="277" r:id="rId13"/>
    <p:sldId id="261" r:id="rId14"/>
    <p:sldId id="278" r:id="rId15"/>
    <p:sldId id="262" r:id="rId16"/>
    <p:sldId id="263" r:id="rId17"/>
    <p:sldId id="279" r:id="rId18"/>
    <p:sldId id="280" r:id="rId19"/>
    <p:sldId id="281" r:id="rId20"/>
    <p:sldId id="264" r:id="rId21"/>
    <p:sldId id="265" r:id="rId22"/>
    <p:sldId id="266" r:id="rId23"/>
    <p:sldId id="267" r:id="rId24"/>
    <p:sldId id="268" r:id="rId25"/>
    <p:sldId id="269" r:id="rId26"/>
    <p:sldId id="270" r:id="rId27"/>
    <p:sldId id="271" r:id="rId28"/>
    <p:sldId id="272" r:id="rId29"/>
    <p:sldId id="273" r:id="rId30"/>
    <p:sldId id="282" r:id="rId31"/>
    <p:sldId id="274" r:id="rId32"/>
    <p:sldId id="337" r:id="rId33"/>
    <p:sldId id="2147470941" r:id="rId34"/>
    <p:sldId id="2147470942" r:id="rId35"/>
    <p:sldId id="345" r:id="rId36"/>
    <p:sldId id="2147471006" r:id="rId37"/>
    <p:sldId id="2147470970" r:id="rId38"/>
    <p:sldId id="338"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21" d="100"/>
          <a:sy n="121" d="100"/>
        </p:scale>
        <p:origin x="192" y="102"/>
      </p:cViewPr>
      <p:guideLst/>
    </p:cSldViewPr>
  </p:slideViewPr>
  <p:notesTextViewPr>
    <p:cViewPr>
      <p:scale>
        <a:sx n="1" d="1"/>
        <a:sy n="1" d="1"/>
      </p:scale>
      <p:origin x="0" y="0"/>
    </p:cViewPr>
  </p:notesTextViewPr>
  <p:notesViewPr>
    <p:cSldViewPr snapToGrid="0">
      <p:cViewPr varScale="1">
        <p:scale>
          <a:sx n="78" d="100"/>
          <a:sy n="78" d="100"/>
        </p:scale>
        <p:origin x="2780" y="4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5_2#1">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3">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A4DFCF2F-FFE1-4F04-A700-F134974B528B}" type="doc">
      <dgm:prSet loTypeId="urn:microsoft.com/office/officeart/2005/8/layout/cycle5" loCatId="cycle" qsTypeId="urn:microsoft.com/office/officeart/2005/8/quickstyle/simple2#6" qsCatId="simple" csTypeId="urn:microsoft.com/office/officeart/2005/8/colors/accent5_2#1" csCatId="accent5" phldr="1"/>
      <dgm:spPr/>
      <dgm:t>
        <a:bodyPr/>
        <a:lstStyle/>
        <a:p>
          <a:endParaRPr lang="en-US"/>
        </a:p>
      </dgm:t>
    </dgm:pt>
    <dgm:pt modelId="{A67B3D11-E485-40EB-B316-F429123FFA9E}">
      <dgm:prSet phldrT="[Text]" phldr="0"/>
      <dgm:spPr/>
      <dgm:t>
        <a:bodyPr/>
        <a:lstStyle/>
        <a:p>
          <a:r>
            <a:rPr lang="en-US" dirty="0"/>
            <a:t>Phase	</a:t>
          </a:r>
        </a:p>
      </dgm:t>
    </dgm:pt>
    <dgm:pt modelId="{C542A497-C254-44C9-9067-1CAB202A3C45}" type="parTrans" cxnId="{4F6B959A-A8A9-4E06-BFD3-DE9ADC76931B}">
      <dgm:prSet/>
      <dgm:spPr/>
      <dgm:t>
        <a:bodyPr/>
        <a:lstStyle/>
        <a:p>
          <a:endParaRPr lang="en-US"/>
        </a:p>
      </dgm:t>
    </dgm:pt>
    <dgm:pt modelId="{305896E4-20A1-407B-995A-DE40D2709220}" type="sibTrans" cxnId="{4F6B959A-A8A9-4E06-BFD3-DE9ADC76931B}">
      <dgm:prSet/>
      <dgm:spPr/>
      <dgm:t>
        <a:bodyPr/>
        <a:lstStyle/>
        <a:p>
          <a:endParaRPr lang="en-US"/>
        </a:p>
      </dgm:t>
    </dgm:pt>
    <dgm:pt modelId="{1FE1918E-27EC-42B4-984E-321BDBE1E67D}">
      <dgm:prSet phldrT="[Text]" phldr="0"/>
      <dgm:spPr/>
      <dgm:t>
        <a:bodyPr/>
        <a:lstStyle/>
        <a:p>
          <a:r>
            <a:rPr lang="en-US" dirty="0"/>
            <a:t>The Stress Trigger</a:t>
          </a:r>
        </a:p>
      </dgm:t>
    </dgm:pt>
    <dgm:pt modelId="{0452AFE0-DEC1-49B6-A58D-79CC4A7D02CC}" type="parTrans" cxnId="{6A43C829-CA9D-417D-964C-2CA2D0C06414}">
      <dgm:prSet/>
      <dgm:spPr/>
      <dgm:t>
        <a:bodyPr/>
        <a:lstStyle/>
        <a:p>
          <a:endParaRPr lang="en-US"/>
        </a:p>
      </dgm:t>
    </dgm:pt>
    <dgm:pt modelId="{56098AC9-9AC8-4996-888E-5F00443EC683}" type="sibTrans" cxnId="{6A43C829-CA9D-417D-964C-2CA2D0C06414}">
      <dgm:prSet/>
      <dgm:spPr/>
      <dgm:t>
        <a:bodyPr/>
        <a:lstStyle/>
        <a:p>
          <a:endParaRPr lang="en-US"/>
        </a:p>
      </dgm:t>
    </dgm:pt>
    <dgm:pt modelId="{B6978D5B-843E-4EFD-99E6-045B3FE16E3B}">
      <dgm:prSet phldrT="[Text]" phldr="0"/>
      <dgm:spPr/>
      <dgm:t>
        <a:bodyPr/>
        <a:lstStyle/>
        <a:p>
          <a:r>
            <a:rPr lang="en-US" dirty="0"/>
            <a:t>Action Step</a:t>
          </a:r>
        </a:p>
      </dgm:t>
    </dgm:pt>
    <dgm:pt modelId="{03F3D707-E60C-403C-9E3B-0CF74265776C}" type="parTrans" cxnId="{C02A797E-2737-4CBD-89EE-D0AAD5F45BE6}">
      <dgm:prSet/>
      <dgm:spPr/>
      <dgm:t>
        <a:bodyPr/>
        <a:lstStyle/>
        <a:p>
          <a:endParaRPr lang="en-US"/>
        </a:p>
      </dgm:t>
    </dgm:pt>
    <dgm:pt modelId="{4C97E8A9-1EEE-40EF-88BA-2EA3C3EF5D0E}" type="sibTrans" cxnId="{C02A797E-2737-4CBD-89EE-D0AAD5F45BE6}">
      <dgm:prSet/>
      <dgm:spPr/>
      <dgm:t>
        <a:bodyPr/>
        <a:lstStyle/>
        <a:p>
          <a:endParaRPr lang="en-US"/>
        </a:p>
      </dgm:t>
    </dgm:pt>
    <dgm:pt modelId="{24735D4F-B5DC-412E-9B99-8998FBC4B4E8}">
      <dgm:prSet phldrT="[Text]" phldr="0"/>
      <dgm:spPr/>
      <dgm:t>
        <a:bodyPr/>
        <a:lstStyle/>
        <a:p>
          <a:r>
            <a:rPr lang="en-US" dirty="0"/>
            <a:t>The 60-Second Circuit Breaker</a:t>
          </a:r>
        </a:p>
      </dgm:t>
    </dgm:pt>
    <dgm:pt modelId="{BD3C09AD-60F6-46BE-AE95-71CF9B37C515}" type="parTrans" cxnId="{95B72B9B-4DAD-468F-ADCD-0248EE3768FF}">
      <dgm:prSet/>
      <dgm:spPr/>
      <dgm:t>
        <a:bodyPr/>
        <a:lstStyle/>
        <a:p>
          <a:endParaRPr lang="en-US"/>
        </a:p>
      </dgm:t>
    </dgm:pt>
    <dgm:pt modelId="{4FBCA9BC-8357-4768-99CC-E0CBF0F1B09C}" type="sibTrans" cxnId="{95B72B9B-4DAD-468F-ADCD-0248EE3768FF}">
      <dgm:prSet/>
      <dgm:spPr/>
      <dgm:t>
        <a:bodyPr/>
        <a:lstStyle/>
        <a:p>
          <a:endParaRPr lang="en-US"/>
        </a:p>
      </dgm:t>
    </dgm:pt>
    <dgm:pt modelId="{60B972CB-8B61-4D72-A55A-8F88B8EC5544}" type="pres">
      <dgm:prSet presAssocID="{A4DFCF2F-FFE1-4F04-A700-F134974B528B}" presName="cycle" presStyleCnt="0">
        <dgm:presLayoutVars>
          <dgm:dir/>
          <dgm:resizeHandles val="exact"/>
        </dgm:presLayoutVars>
      </dgm:prSet>
      <dgm:spPr/>
    </dgm:pt>
    <dgm:pt modelId="{58A84713-33BE-4277-84D3-F878AC51E53F}" type="pres">
      <dgm:prSet presAssocID="{A67B3D11-E485-40EB-B316-F429123FFA9E}" presName="node" presStyleLbl="node1" presStyleIdx="0" presStyleCnt="4">
        <dgm:presLayoutVars>
          <dgm:bulletEnabled val="1"/>
        </dgm:presLayoutVars>
      </dgm:prSet>
      <dgm:spPr/>
    </dgm:pt>
    <dgm:pt modelId="{B3CB7F5D-A7D3-4218-8437-4173DFEFC83D}" type="pres">
      <dgm:prSet presAssocID="{A67B3D11-E485-40EB-B316-F429123FFA9E}" presName="spNode" presStyleCnt="0"/>
      <dgm:spPr/>
    </dgm:pt>
    <dgm:pt modelId="{88BC30AF-B666-4CD0-9510-EC0557551C79}" type="pres">
      <dgm:prSet presAssocID="{305896E4-20A1-407B-995A-DE40D2709220}" presName="sibTrans" presStyleLbl="sibTrans1D1" presStyleIdx="0" presStyleCnt="4"/>
      <dgm:spPr/>
    </dgm:pt>
    <dgm:pt modelId="{117157BE-9946-4CDF-A363-280689D85D1C}" type="pres">
      <dgm:prSet presAssocID="{1FE1918E-27EC-42B4-984E-321BDBE1E67D}" presName="node" presStyleLbl="node1" presStyleIdx="1" presStyleCnt="4">
        <dgm:presLayoutVars>
          <dgm:bulletEnabled val="1"/>
        </dgm:presLayoutVars>
      </dgm:prSet>
      <dgm:spPr/>
    </dgm:pt>
    <dgm:pt modelId="{7BA019BE-B071-45A9-8F28-65B287D8CEF3}" type="pres">
      <dgm:prSet presAssocID="{1FE1918E-27EC-42B4-984E-321BDBE1E67D}" presName="spNode" presStyleCnt="0"/>
      <dgm:spPr/>
    </dgm:pt>
    <dgm:pt modelId="{A9CD8FAC-50FE-4396-B432-61834D85041F}" type="pres">
      <dgm:prSet presAssocID="{56098AC9-9AC8-4996-888E-5F00443EC683}" presName="sibTrans" presStyleLbl="sibTrans1D1" presStyleIdx="1" presStyleCnt="4"/>
      <dgm:spPr/>
    </dgm:pt>
    <dgm:pt modelId="{282CCD07-D604-405E-A002-03E07EB30116}" type="pres">
      <dgm:prSet presAssocID="{24735D4F-B5DC-412E-9B99-8998FBC4B4E8}" presName="node" presStyleLbl="node1" presStyleIdx="2" presStyleCnt="4">
        <dgm:presLayoutVars>
          <dgm:bulletEnabled val="1"/>
        </dgm:presLayoutVars>
      </dgm:prSet>
      <dgm:spPr/>
    </dgm:pt>
    <dgm:pt modelId="{1BAC72F7-EC12-4E16-A1E9-6996A531E373}" type="pres">
      <dgm:prSet presAssocID="{24735D4F-B5DC-412E-9B99-8998FBC4B4E8}" presName="spNode" presStyleCnt="0"/>
      <dgm:spPr/>
    </dgm:pt>
    <dgm:pt modelId="{048E7AA1-FFEA-4D25-91DF-8B3631A85F48}" type="pres">
      <dgm:prSet presAssocID="{4FBCA9BC-8357-4768-99CC-E0CBF0F1B09C}" presName="sibTrans" presStyleLbl="sibTrans1D1" presStyleIdx="2" presStyleCnt="4"/>
      <dgm:spPr/>
    </dgm:pt>
    <dgm:pt modelId="{60460DDF-9128-4DBE-A2AA-0E452FD7A2AA}" type="pres">
      <dgm:prSet presAssocID="{B6978D5B-843E-4EFD-99E6-045B3FE16E3B}" presName="node" presStyleLbl="node1" presStyleIdx="3" presStyleCnt="4">
        <dgm:presLayoutVars>
          <dgm:bulletEnabled val="1"/>
        </dgm:presLayoutVars>
      </dgm:prSet>
      <dgm:spPr/>
    </dgm:pt>
    <dgm:pt modelId="{416CD5EC-5926-4596-9E1F-A16C9E1AF54E}" type="pres">
      <dgm:prSet presAssocID="{B6978D5B-843E-4EFD-99E6-045B3FE16E3B}" presName="spNode" presStyleCnt="0"/>
      <dgm:spPr/>
    </dgm:pt>
    <dgm:pt modelId="{5076F6C4-2F1E-4EE4-ADBF-EB7E66399EDB}" type="pres">
      <dgm:prSet presAssocID="{4C97E8A9-1EEE-40EF-88BA-2EA3C3EF5D0E}" presName="sibTrans" presStyleLbl="sibTrans1D1" presStyleIdx="3" presStyleCnt="4"/>
      <dgm:spPr/>
    </dgm:pt>
  </dgm:ptLst>
  <dgm:cxnLst>
    <dgm:cxn modelId="{A9F3CF05-B80E-4848-B998-D7D2622E0FB2}" type="presOf" srcId="{305896E4-20A1-407B-995A-DE40D2709220}" destId="{88BC30AF-B666-4CD0-9510-EC0557551C79}" srcOrd="0" destOrd="0" presId="urn:microsoft.com/office/officeart/2005/8/layout/cycle5"/>
    <dgm:cxn modelId="{28FD5F21-8E22-4511-8763-D2DD0A9C0479}" type="presOf" srcId="{24735D4F-B5DC-412E-9B99-8998FBC4B4E8}" destId="{282CCD07-D604-405E-A002-03E07EB30116}" srcOrd="0" destOrd="0" presId="urn:microsoft.com/office/officeart/2005/8/layout/cycle5"/>
    <dgm:cxn modelId="{6A43C829-CA9D-417D-964C-2CA2D0C06414}" srcId="{A4DFCF2F-FFE1-4F04-A700-F134974B528B}" destId="{1FE1918E-27EC-42B4-984E-321BDBE1E67D}" srcOrd="1" destOrd="0" parTransId="{0452AFE0-DEC1-49B6-A58D-79CC4A7D02CC}" sibTransId="{56098AC9-9AC8-4996-888E-5F00443EC683}"/>
    <dgm:cxn modelId="{37381B2F-FF44-4754-9ED3-DE06318D65DA}" type="presOf" srcId="{1FE1918E-27EC-42B4-984E-321BDBE1E67D}" destId="{117157BE-9946-4CDF-A363-280689D85D1C}" srcOrd="0" destOrd="0" presId="urn:microsoft.com/office/officeart/2005/8/layout/cycle5"/>
    <dgm:cxn modelId="{6FF6094B-EB7F-4AF6-A930-C3FC4D68235D}" type="presOf" srcId="{B6978D5B-843E-4EFD-99E6-045B3FE16E3B}" destId="{60460DDF-9128-4DBE-A2AA-0E452FD7A2AA}" srcOrd="0" destOrd="0" presId="urn:microsoft.com/office/officeart/2005/8/layout/cycle5"/>
    <dgm:cxn modelId="{D7302970-3E37-45A3-A0C1-6CA448E7383D}" type="presOf" srcId="{4FBCA9BC-8357-4768-99CC-E0CBF0F1B09C}" destId="{048E7AA1-FFEA-4D25-91DF-8B3631A85F48}" srcOrd="0" destOrd="0" presId="urn:microsoft.com/office/officeart/2005/8/layout/cycle5"/>
    <dgm:cxn modelId="{C02A797E-2737-4CBD-89EE-D0AAD5F45BE6}" srcId="{A4DFCF2F-FFE1-4F04-A700-F134974B528B}" destId="{B6978D5B-843E-4EFD-99E6-045B3FE16E3B}" srcOrd="3" destOrd="0" parTransId="{03F3D707-E60C-403C-9E3B-0CF74265776C}" sibTransId="{4C97E8A9-1EEE-40EF-88BA-2EA3C3EF5D0E}"/>
    <dgm:cxn modelId="{87CD7780-6A22-4714-A721-B29ABDC8B245}" type="presOf" srcId="{A67B3D11-E485-40EB-B316-F429123FFA9E}" destId="{58A84713-33BE-4277-84D3-F878AC51E53F}" srcOrd="0" destOrd="0" presId="urn:microsoft.com/office/officeart/2005/8/layout/cycle5"/>
    <dgm:cxn modelId="{983B7899-4E49-4DA9-BBDF-2EB2F93E858A}" type="presOf" srcId="{A4DFCF2F-FFE1-4F04-A700-F134974B528B}" destId="{60B972CB-8B61-4D72-A55A-8F88B8EC5544}" srcOrd="0" destOrd="0" presId="urn:microsoft.com/office/officeart/2005/8/layout/cycle5"/>
    <dgm:cxn modelId="{4F6B959A-A8A9-4E06-BFD3-DE9ADC76931B}" srcId="{A4DFCF2F-FFE1-4F04-A700-F134974B528B}" destId="{A67B3D11-E485-40EB-B316-F429123FFA9E}" srcOrd="0" destOrd="0" parTransId="{C542A497-C254-44C9-9067-1CAB202A3C45}" sibTransId="{305896E4-20A1-407B-995A-DE40D2709220}"/>
    <dgm:cxn modelId="{95B72B9B-4DAD-468F-ADCD-0248EE3768FF}" srcId="{A4DFCF2F-FFE1-4F04-A700-F134974B528B}" destId="{24735D4F-B5DC-412E-9B99-8998FBC4B4E8}" srcOrd="2" destOrd="0" parTransId="{BD3C09AD-60F6-46BE-AE95-71CF9B37C515}" sibTransId="{4FBCA9BC-8357-4768-99CC-E0CBF0F1B09C}"/>
    <dgm:cxn modelId="{E9A4AAAF-C780-4697-86A4-B47E58BE73AA}" type="presOf" srcId="{56098AC9-9AC8-4996-888E-5F00443EC683}" destId="{A9CD8FAC-50FE-4396-B432-61834D85041F}" srcOrd="0" destOrd="0" presId="urn:microsoft.com/office/officeart/2005/8/layout/cycle5"/>
    <dgm:cxn modelId="{0F7CFAD2-27C2-4928-B873-6CE202BE05BB}" type="presOf" srcId="{4C97E8A9-1EEE-40EF-88BA-2EA3C3EF5D0E}" destId="{5076F6C4-2F1E-4EE4-ADBF-EB7E66399EDB}" srcOrd="0" destOrd="0" presId="urn:microsoft.com/office/officeart/2005/8/layout/cycle5"/>
    <dgm:cxn modelId="{44930E03-0B9B-4E0B-B7B2-B4361A2FFC21}" type="presParOf" srcId="{60B972CB-8B61-4D72-A55A-8F88B8EC5544}" destId="{58A84713-33BE-4277-84D3-F878AC51E53F}" srcOrd="0" destOrd="0" presId="urn:microsoft.com/office/officeart/2005/8/layout/cycle5"/>
    <dgm:cxn modelId="{51789196-50C8-4514-B21B-1F55B679A605}" type="presParOf" srcId="{60B972CB-8B61-4D72-A55A-8F88B8EC5544}" destId="{B3CB7F5D-A7D3-4218-8437-4173DFEFC83D}" srcOrd="1" destOrd="0" presId="urn:microsoft.com/office/officeart/2005/8/layout/cycle5"/>
    <dgm:cxn modelId="{6DC4EF65-1C46-4B76-BD5C-4940EF3CE8A1}" type="presParOf" srcId="{60B972CB-8B61-4D72-A55A-8F88B8EC5544}" destId="{88BC30AF-B666-4CD0-9510-EC0557551C79}" srcOrd="2" destOrd="0" presId="urn:microsoft.com/office/officeart/2005/8/layout/cycle5"/>
    <dgm:cxn modelId="{AD6B2EF7-212B-4B68-A04E-0AB539250583}" type="presParOf" srcId="{60B972CB-8B61-4D72-A55A-8F88B8EC5544}" destId="{117157BE-9946-4CDF-A363-280689D85D1C}" srcOrd="3" destOrd="0" presId="urn:microsoft.com/office/officeart/2005/8/layout/cycle5"/>
    <dgm:cxn modelId="{E2F1AF28-E6BA-491A-A560-DA6D85B04AB5}" type="presParOf" srcId="{60B972CB-8B61-4D72-A55A-8F88B8EC5544}" destId="{7BA019BE-B071-45A9-8F28-65B287D8CEF3}" srcOrd="4" destOrd="0" presId="urn:microsoft.com/office/officeart/2005/8/layout/cycle5"/>
    <dgm:cxn modelId="{0FF07B79-7ADB-4F3D-8D2C-DAE2B8B3F04C}" type="presParOf" srcId="{60B972CB-8B61-4D72-A55A-8F88B8EC5544}" destId="{A9CD8FAC-50FE-4396-B432-61834D85041F}" srcOrd="5" destOrd="0" presId="urn:microsoft.com/office/officeart/2005/8/layout/cycle5"/>
    <dgm:cxn modelId="{50A1A352-081C-49BC-8187-3219CA921A02}" type="presParOf" srcId="{60B972CB-8B61-4D72-A55A-8F88B8EC5544}" destId="{282CCD07-D604-405E-A002-03E07EB30116}" srcOrd="6" destOrd="0" presId="urn:microsoft.com/office/officeart/2005/8/layout/cycle5"/>
    <dgm:cxn modelId="{D8CEEFC0-C653-415A-9ABC-4F0C7A209848}" type="presParOf" srcId="{60B972CB-8B61-4D72-A55A-8F88B8EC5544}" destId="{1BAC72F7-EC12-4E16-A1E9-6996A531E373}" srcOrd="7" destOrd="0" presId="urn:microsoft.com/office/officeart/2005/8/layout/cycle5"/>
    <dgm:cxn modelId="{B116C34C-A092-4F29-AFCB-C8C6FEAE1756}" type="presParOf" srcId="{60B972CB-8B61-4D72-A55A-8F88B8EC5544}" destId="{048E7AA1-FFEA-4D25-91DF-8B3631A85F48}" srcOrd="8" destOrd="0" presId="urn:microsoft.com/office/officeart/2005/8/layout/cycle5"/>
    <dgm:cxn modelId="{202E444B-F915-4B17-BEC0-8E9BE64D6B6E}" type="presParOf" srcId="{60B972CB-8B61-4D72-A55A-8F88B8EC5544}" destId="{60460DDF-9128-4DBE-A2AA-0E452FD7A2AA}" srcOrd="9" destOrd="0" presId="urn:microsoft.com/office/officeart/2005/8/layout/cycle5"/>
    <dgm:cxn modelId="{2D7C9D63-3EC2-47D9-99B0-85D5F88153D0}" type="presParOf" srcId="{60B972CB-8B61-4D72-A55A-8F88B8EC5544}" destId="{416CD5EC-5926-4596-9E1F-A16C9E1AF54E}" srcOrd="10" destOrd="0" presId="urn:microsoft.com/office/officeart/2005/8/layout/cycle5"/>
    <dgm:cxn modelId="{2D27BDA2-FA91-4AC5-B0C3-D06214192A86}" type="presParOf" srcId="{60B972CB-8B61-4D72-A55A-8F88B8EC5544}" destId="{5076F6C4-2F1E-4EE4-ADBF-EB7E66399EDB}" srcOrd="11"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ACB0651-A5B5-4D2C-BB7B-2713D9B4C460}" type="doc">
      <dgm:prSet loTypeId="urn:microsoft.com/office/officeart/2005/8/layout/process1" loCatId="process" qsTypeId="urn:microsoft.com/office/officeart/2005/8/quickstyle/simple1#208" qsCatId="simple" csTypeId="urn:microsoft.com/office/officeart/2005/8/colors/accent6_2#3" csCatId="accent6" phldr="1"/>
      <dgm:spPr/>
      <dgm:t>
        <a:bodyPr/>
        <a:lstStyle/>
        <a:p>
          <a:endParaRPr lang="en-US"/>
        </a:p>
      </dgm:t>
    </dgm:pt>
    <dgm:pt modelId="{E8445A13-C8EC-414F-A4D1-553DDD05C0C2}">
      <dgm:prSet phldrT="[Text]" phldr="0"/>
      <dgm:spPr/>
      <dgm:t>
        <a:bodyPr/>
        <a:lstStyle/>
        <a:p>
          <a:r>
            <a:rPr lang="en-US" dirty="0"/>
            <a:t>1. TIME TOOL</a:t>
          </a:r>
        </a:p>
        <a:p>
          <a:r>
            <a:rPr lang="en-US" dirty="0"/>
            <a:t>The Focus </a:t>
          </a:r>
          <a:r>
            <a:rPr lang="en-US" dirty="0" err="1"/>
            <a:t>WIndow</a:t>
          </a:r>
          <a:endParaRPr lang="en-US" dirty="0"/>
        </a:p>
      </dgm:t>
    </dgm:pt>
    <dgm:pt modelId="{68A2B3EC-A20D-453D-960B-00621A250877}" type="parTrans" cxnId="{4A1653E8-EE36-4AA0-883D-230CD76BC7FA}">
      <dgm:prSet/>
      <dgm:spPr/>
      <dgm:t>
        <a:bodyPr/>
        <a:lstStyle/>
        <a:p>
          <a:endParaRPr lang="en-US"/>
        </a:p>
      </dgm:t>
    </dgm:pt>
    <dgm:pt modelId="{2A230078-BD0A-40CD-A28E-27D2CB35E096}" type="sibTrans" cxnId="{4A1653E8-EE36-4AA0-883D-230CD76BC7FA}">
      <dgm:prSet/>
      <dgm:spPr/>
      <dgm:t>
        <a:bodyPr/>
        <a:lstStyle/>
        <a:p>
          <a:endParaRPr lang="en-US"/>
        </a:p>
      </dgm:t>
    </dgm:pt>
    <dgm:pt modelId="{CAC66C61-04AB-455D-AE11-EBD818AA016F}">
      <dgm:prSet phldrT="[Text]" phldr="0"/>
      <dgm:spPr/>
      <dgm:t>
        <a:bodyPr/>
        <a:lstStyle/>
        <a:p>
          <a:r>
            <a:rPr lang="en-US" dirty="0"/>
            <a:t>2. ENVIRONMENT TOOL</a:t>
          </a:r>
        </a:p>
        <a:p>
          <a:r>
            <a:rPr lang="en-US" dirty="0"/>
            <a:t>Friction Control</a:t>
          </a:r>
        </a:p>
      </dgm:t>
    </dgm:pt>
    <dgm:pt modelId="{7F272916-8782-4B57-9532-C67AFC138443}" type="parTrans" cxnId="{83A34AAF-0BDC-4050-9BB0-72E1F0BBA4A5}">
      <dgm:prSet/>
      <dgm:spPr/>
      <dgm:t>
        <a:bodyPr/>
        <a:lstStyle/>
        <a:p>
          <a:endParaRPr lang="en-US"/>
        </a:p>
      </dgm:t>
    </dgm:pt>
    <dgm:pt modelId="{2552B3B1-07B7-474A-936C-28681CA7DE0A}" type="sibTrans" cxnId="{83A34AAF-0BDC-4050-9BB0-72E1F0BBA4A5}">
      <dgm:prSet/>
      <dgm:spPr/>
      <dgm:t>
        <a:bodyPr/>
        <a:lstStyle/>
        <a:p>
          <a:endParaRPr lang="en-US"/>
        </a:p>
      </dgm:t>
    </dgm:pt>
    <dgm:pt modelId="{61BAEBEA-09C4-4735-B8CA-409E21B8C7F4}">
      <dgm:prSet phldrT="[Text]" phldr="0"/>
      <dgm:spPr/>
      <dgm:t>
        <a:bodyPr/>
        <a:lstStyle/>
        <a:p>
          <a:r>
            <a:rPr lang="en-US" dirty="0"/>
            <a:t>3. ATTENTION TOOL</a:t>
          </a:r>
        </a:p>
        <a:p>
          <a:r>
            <a:rPr lang="en-US" dirty="0"/>
            <a:t>Open-Loop Dump</a:t>
          </a:r>
        </a:p>
      </dgm:t>
    </dgm:pt>
    <dgm:pt modelId="{6A7D48E0-06EA-4354-9939-1106CD6AB853}" type="parTrans" cxnId="{C77469DF-7B81-498F-A1B3-2730619324A7}">
      <dgm:prSet/>
      <dgm:spPr/>
      <dgm:t>
        <a:bodyPr/>
        <a:lstStyle/>
        <a:p>
          <a:endParaRPr lang="en-US"/>
        </a:p>
      </dgm:t>
    </dgm:pt>
    <dgm:pt modelId="{D89CCF1E-BF6C-40BB-9A9A-FFF090D6C8AB}" type="sibTrans" cxnId="{C77469DF-7B81-498F-A1B3-2730619324A7}">
      <dgm:prSet/>
      <dgm:spPr/>
      <dgm:t>
        <a:bodyPr/>
        <a:lstStyle/>
        <a:p>
          <a:endParaRPr lang="en-US"/>
        </a:p>
      </dgm:t>
    </dgm:pt>
    <dgm:pt modelId="{AD41DC5E-5D4D-4525-A622-9DF7E9BF84CF}" type="pres">
      <dgm:prSet presAssocID="{EACB0651-A5B5-4D2C-BB7B-2713D9B4C460}" presName="Name0" presStyleCnt="0">
        <dgm:presLayoutVars>
          <dgm:dir/>
          <dgm:resizeHandles val="exact"/>
        </dgm:presLayoutVars>
      </dgm:prSet>
      <dgm:spPr/>
    </dgm:pt>
    <dgm:pt modelId="{CF6F9BCA-DD4A-4DD7-852F-485758DE5E2D}" type="pres">
      <dgm:prSet presAssocID="{E8445A13-C8EC-414F-A4D1-553DDD05C0C2}" presName="node" presStyleLbl="node1" presStyleIdx="0" presStyleCnt="3">
        <dgm:presLayoutVars>
          <dgm:bulletEnabled val="1"/>
        </dgm:presLayoutVars>
      </dgm:prSet>
      <dgm:spPr/>
    </dgm:pt>
    <dgm:pt modelId="{F3620058-CB86-428A-A51A-5A7F2A4F292D}" type="pres">
      <dgm:prSet presAssocID="{2A230078-BD0A-40CD-A28E-27D2CB35E096}" presName="sibTrans" presStyleLbl="sibTrans2D1" presStyleIdx="0" presStyleCnt="2"/>
      <dgm:spPr/>
    </dgm:pt>
    <dgm:pt modelId="{9928139D-0EDC-4837-869B-C617C1D79203}" type="pres">
      <dgm:prSet presAssocID="{2A230078-BD0A-40CD-A28E-27D2CB35E096}" presName="connectorText" presStyleLbl="sibTrans2D1" presStyleIdx="0" presStyleCnt="2"/>
      <dgm:spPr/>
    </dgm:pt>
    <dgm:pt modelId="{27008B0E-4EBF-4E9D-9245-45851F88E5B6}" type="pres">
      <dgm:prSet presAssocID="{CAC66C61-04AB-455D-AE11-EBD818AA016F}" presName="node" presStyleLbl="node1" presStyleIdx="1" presStyleCnt="3">
        <dgm:presLayoutVars>
          <dgm:bulletEnabled val="1"/>
        </dgm:presLayoutVars>
      </dgm:prSet>
      <dgm:spPr/>
    </dgm:pt>
    <dgm:pt modelId="{A2AD3103-DB0A-4FC2-B3B9-C9027E9B146E}" type="pres">
      <dgm:prSet presAssocID="{2552B3B1-07B7-474A-936C-28681CA7DE0A}" presName="sibTrans" presStyleLbl="sibTrans2D1" presStyleIdx="1" presStyleCnt="2"/>
      <dgm:spPr/>
    </dgm:pt>
    <dgm:pt modelId="{C030F6F7-BCFC-404A-A435-3A117624E53C}" type="pres">
      <dgm:prSet presAssocID="{2552B3B1-07B7-474A-936C-28681CA7DE0A}" presName="connectorText" presStyleLbl="sibTrans2D1" presStyleIdx="1" presStyleCnt="2"/>
      <dgm:spPr/>
    </dgm:pt>
    <dgm:pt modelId="{DF6AA829-6470-4F20-8FCD-9D01C748984B}" type="pres">
      <dgm:prSet presAssocID="{61BAEBEA-09C4-4735-B8CA-409E21B8C7F4}" presName="node" presStyleLbl="node1" presStyleIdx="2" presStyleCnt="3">
        <dgm:presLayoutVars>
          <dgm:bulletEnabled val="1"/>
        </dgm:presLayoutVars>
      </dgm:prSet>
      <dgm:spPr/>
    </dgm:pt>
  </dgm:ptLst>
  <dgm:cxnLst>
    <dgm:cxn modelId="{6BE2762B-352E-40E8-8C05-BA4779C3B07F}" type="presOf" srcId="{CAC66C61-04AB-455D-AE11-EBD818AA016F}" destId="{27008B0E-4EBF-4E9D-9245-45851F88E5B6}" srcOrd="0" destOrd="0" presId="urn:microsoft.com/office/officeart/2005/8/layout/process1"/>
    <dgm:cxn modelId="{6ABED62E-2FAF-406C-8371-BE5342DE7649}" type="presOf" srcId="{E8445A13-C8EC-414F-A4D1-553DDD05C0C2}" destId="{CF6F9BCA-DD4A-4DD7-852F-485758DE5E2D}" srcOrd="0" destOrd="0" presId="urn:microsoft.com/office/officeart/2005/8/layout/process1"/>
    <dgm:cxn modelId="{4E854071-3D70-4BDC-9707-31A5D3417BEC}" type="presOf" srcId="{EACB0651-A5B5-4D2C-BB7B-2713D9B4C460}" destId="{AD41DC5E-5D4D-4525-A622-9DF7E9BF84CF}" srcOrd="0" destOrd="0" presId="urn:microsoft.com/office/officeart/2005/8/layout/process1"/>
    <dgm:cxn modelId="{83A34AAF-0BDC-4050-9BB0-72E1F0BBA4A5}" srcId="{EACB0651-A5B5-4D2C-BB7B-2713D9B4C460}" destId="{CAC66C61-04AB-455D-AE11-EBD818AA016F}" srcOrd="1" destOrd="0" parTransId="{7F272916-8782-4B57-9532-C67AFC138443}" sibTransId="{2552B3B1-07B7-474A-936C-28681CA7DE0A}"/>
    <dgm:cxn modelId="{0CB02EB4-2CBC-4658-BCB7-7258EB257485}" type="presOf" srcId="{2A230078-BD0A-40CD-A28E-27D2CB35E096}" destId="{F3620058-CB86-428A-A51A-5A7F2A4F292D}" srcOrd="0" destOrd="0" presId="urn:microsoft.com/office/officeart/2005/8/layout/process1"/>
    <dgm:cxn modelId="{3EF5CBC6-A664-4AB1-B277-0A6E3C7CE2F3}" type="presOf" srcId="{2552B3B1-07B7-474A-936C-28681CA7DE0A}" destId="{A2AD3103-DB0A-4FC2-B3B9-C9027E9B146E}" srcOrd="0" destOrd="0" presId="urn:microsoft.com/office/officeart/2005/8/layout/process1"/>
    <dgm:cxn modelId="{0E5DE6D0-345E-4E85-96D7-B20E64B08F61}" type="presOf" srcId="{61BAEBEA-09C4-4735-B8CA-409E21B8C7F4}" destId="{DF6AA829-6470-4F20-8FCD-9D01C748984B}" srcOrd="0" destOrd="0" presId="urn:microsoft.com/office/officeart/2005/8/layout/process1"/>
    <dgm:cxn modelId="{ECA55DDF-813B-46FB-8B10-3042AAFA3C4E}" type="presOf" srcId="{2552B3B1-07B7-474A-936C-28681CA7DE0A}" destId="{C030F6F7-BCFC-404A-A435-3A117624E53C}" srcOrd="1" destOrd="0" presId="urn:microsoft.com/office/officeart/2005/8/layout/process1"/>
    <dgm:cxn modelId="{C77469DF-7B81-498F-A1B3-2730619324A7}" srcId="{EACB0651-A5B5-4D2C-BB7B-2713D9B4C460}" destId="{61BAEBEA-09C4-4735-B8CA-409E21B8C7F4}" srcOrd="2" destOrd="0" parTransId="{6A7D48E0-06EA-4354-9939-1106CD6AB853}" sibTransId="{D89CCF1E-BF6C-40BB-9A9A-FFF090D6C8AB}"/>
    <dgm:cxn modelId="{69389FE0-4CDB-4EE1-9ACE-852C3EE6D1CF}" type="presOf" srcId="{2A230078-BD0A-40CD-A28E-27D2CB35E096}" destId="{9928139D-0EDC-4837-869B-C617C1D79203}" srcOrd="1" destOrd="0" presId="urn:microsoft.com/office/officeart/2005/8/layout/process1"/>
    <dgm:cxn modelId="{4A1653E8-EE36-4AA0-883D-230CD76BC7FA}" srcId="{EACB0651-A5B5-4D2C-BB7B-2713D9B4C460}" destId="{E8445A13-C8EC-414F-A4D1-553DDD05C0C2}" srcOrd="0" destOrd="0" parTransId="{68A2B3EC-A20D-453D-960B-00621A250877}" sibTransId="{2A230078-BD0A-40CD-A28E-27D2CB35E096}"/>
    <dgm:cxn modelId="{70374FBA-AD85-4429-95FF-B8B84F5681B3}" type="presParOf" srcId="{AD41DC5E-5D4D-4525-A622-9DF7E9BF84CF}" destId="{CF6F9BCA-DD4A-4DD7-852F-485758DE5E2D}" srcOrd="0" destOrd="0" presId="urn:microsoft.com/office/officeart/2005/8/layout/process1"/>
    <dgm:cxn modelId="{4A9EC83A-1BCD-4939-B1B0-76866DB4587F}" type="presParOf" srcId="{AD41DC5E-5D4D-4525-A622-9DF7E9BF84CF}" destId="{F3620058-CB86-428A-A51A-5A7F2A4F292D}" srcOrd="1" destOrd="0" presId="urn:microsoft.com/office/officeart/2005/8/layout/process1"/>
    <dgm:cxn modelId="{9BD9975B-6197-41FF-AFBB-B08FB5EABE5D}" type="presParOf" srcId="{F3620058-CB86-428A-A51A-5A7F2A4F292D}" destId="{9928139D-0EDC-4837-869B-C617C1D79203}" srcOrd="0" destOrd="0" presId="urn:microsoft.com/office/officeart/2005/8/layout/process1"/>
    <dgm:cxn modelId="{F73F25C0-36BE-4398-82C0-CC96C241CE92}" type="presParOf" srcId="{AD41DC5E-5D4D-4525-A622-9DF7E9BF84CF}" destId="{27008B0E-4EBF-4E9D-9245-45851F88E5B6}" srcOrd="2" destOrd="0" presId="urn:microsoft.com/office/officeart/2005/8/layout/process1"/>
    <dgm:cxn modelId="{D2597273-8163-44AD-B61A-62E2E5DC2295}" type="presParOf" srcId="{AD41DC5E-5D4D-4525-A622-9DF7E9BF84CF}" destId="{A2AD3103-DB0A-4FC2-B3B9-C9027E9B146E}" srcOrd="3" destOrd="0" presId="urn:microsoft.com/office/officeart/2005/8/layout/process1"/>
    <dgm:cxn modelId="{3D51A395-4F4B-4E10-9512-35F34CD9536D}" type="presParOf" srcId="{A2AD3103-DB0A-4FC2-B3B9-C9027E9B146E}" destId="{C030F6F7-BCFC-404A-A435-3A117624E53C}" srcOrd="0" destOrd="0" presId="urn:microsoft.com/office/officeart/2005/8/layout/process1"/>
    <dgm:cxn modelId="{25E621E5-369D-41F5-BD3E-1AA4C10601F4}" type="presParOf" srcId="{AD41DC5E-5D4D-4525-A622-9DF7E9BF84CF}" destId="{DF6AA829-6470-4F20-8FCD-9D01C748984B}"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E475CEB-1A28-454D-8CE5-3C12DEAA813B}" type="doc">
      <dgm:prSet loTypeId="urn:microsoft.com/office/officeart/2009/3/layout/StepUpProcess" loCatId="process" qsTypeId="urn:microsoft.com/office/officeart/2005/8/quickstyle/simple1#1" qsCatId="simple" csTypeId="urn:microsoft.com/office/officeart/2005/8/colors/accent1_2#1" csCatId="accent1" phldr="1"/>
      <dgm:spPr/>
      <dgm:t>
        <a:bodyPr/>
        <a:lstStyle/>
        <a:p>
          <a:endParaRPr lang="en-US"/>
        </a:p>
      </dgm:t>
    </dgm:pt>
    <dgm:pt modelId="{24161DB5-4675-45FA-BADE-780469B97C29}">
      <dgm:prSet phldrT="[Text]" phldr="0"/>
      <dgm:spPr/>
      <dgm:t>
        <a:bodyPr/>
        <a:lstStyle/>
        <a:p>
          <a:r>
            <a:rPr lang="en-US" dirty="0"/>
            <a:t>DEFEND YOUR MARGINS</a:t>
          </a:r>
        </a:p>
        <a:p>
          <a:r>
            <a:rPr lang="en-US" dirty="0"/>
            <a:t>Space to Breathe</a:t>
          </a:r>
        </a:p>
      </dgm:t>
    </dgm:pt>
    <dgm:pt modelId="{325653E1-8ACB-4ABF-AA90-4CF77EF6C6C6}" type="parTrans" cxnId="{697D89CF-4A39-4C82-9E7B-0B351366D381}">
      <dgm:prSet/>
      <dgm:spPr/>
      <dgm:t>
        <a:bodyPr/>
        <a:lstStyle/>
        <a:p>
          <a:endParaRPr lang="en-US"/>
        </a:p>
      </dgm:t>
    </dgm:pt>
    <dgm:pt modelId="{FD845188-EEE1-4B90-B460-3134DD81C919}" type="sibTrans" cxnId="{697D89CF-4A39-4C82-9E7B-0B351366D381}">
      <dgm:prSet/>
      <dgm:spPr/>
      <dgm:t>
        <a:bodyPr/>
        <a:lstStyle/>
        <a:p>
          <a:endParaRPr lang="en-US"/>
        </a:p>
      </dgm:t>
    </dgm:pt>
    <dgm:pt modelId="{6904F6BB-E6F2-4F59-A047-0F9E8FDF72C2}">
      <dgm:prSet phldrT="[Text]" phldr="0"/>
      <dgm:spPr/>
      <dgm:t>
        <a:bodyPr/>
        <a:lstStyle/>
        <a:p>
          <a:r>
            <a:rPr lang="en-US" dirty="0"/>
            <a:t>CLOSE THE OPEN LOOPS</a:t>
          </a:r>
        </a:p>
        <a:p>
          <a:r>
            <a:rPr lang="en-US" dirty="0"/>
            <a:t>Shutdown Ritual</a:t>
          </a:r>
        </a:p>
      </dgm:t>
    </dgm:pt>
    <dgm:pt modelId="{CB0BE104-D52B-43C1-AA79-7D2483CDB5E7}" type="parTrans" cxnId="{14283B83-F493-4D2E-B943-4D3E7665E023}">
      <dgm:prSet/>
      <dgm:spPr/>
      <dgm:t>
        <a:bodyPr/>
        <a:lstStyle/>
        <a:p>
          <a:endParaRPr lang="en-US"/>
        </a:p>
      </dgm:t>
    </dgm:pt>
    <dgm:pt modelId="{851F167E-03A6-4608-BA3F-0DA9B3896878}" type="sibTrans" cxnId="{14283B83-F493-4D2E-B943-4D3E7665E023}">
      <dgm:prSet/>
      <dgm:spPr/>
      <dgm:t>
        <a:bodyPr/>
        <a:lstStyle/>
        <a:p>
          <a:endParaRPr lang="en-US"/>
        </a:p>
      </dgm:t>
    </dgm:pt>
    <dgm:pt modelId="{F2C1094E-906B-4A1A-B665-A160795666D7}">
      <dgm:prSet phldrT="[Text]" phldr="0"/>
      <dgm:spPr/>
      <dgm:t>
        <a:bodyPr/>
        <a:lstStyle/>
        <a:p>
          <a:r>
            <a:rPr lang="en-US" dirty="0"/>
            <a:t>REGULATE TO PERFORM</a:t>
          </a:r>
        </a:p>
        <a:p>
          <a:r>
            <a:rPr lang="en-US" dirty="0"/>
            <a:t>Energy Over Hours</a:t>
          </a:r>
        </a:p>
      </dgm:t>
    </dgm:pt>
    <dgm:pt modelId="{049253F9-25C4-40C1-AC9C-0DC4A4F82F38}" type="parTrans" cxnId="{AA929F89-317D-40C9-9123-8CFF08AE8919}">
      <dgm:prSet/>
      <dgm:spPr/>
      <dgm:t>
        <a:bodyPr/>
        <a:lstStyle/>
        <a:p>
          <a:endParaRPr lang="en-US"/>
        </a:p>
      </dgm:t>
    </dgm:pt>
    <dgm:pt modelId="{7F83ED23-9CF0-4122-B100-8C28DF8257E6}" type="sibTrans" cxnId="{AA929F89-317D-40C9-9123-8CFF08AE8919}">
      <dgm:prSet/>
      <dgm:spPr/>
      <dgm:t>
        <a:bodyPr/>
        <a:lstStyle/>
        <a:p>
          <a:endParaRPr lang="en-US"/>
        </a:p>
      </dgm:t>
    </dgm:pt>
    <dgm:pt modelId="{2EE79A6B-739B-4EE7-939D-ABE64CB670A0}" type="pres">
      <dgm:prSet presAssocID="{FE475CEB-1A28-454D-8CE5-3C12DEAA813B}" presName="rootnode" presStyleCnt="0">
        <dgm:presLayoutVars>
          <dgm:chMax/>
          <dgm:chPref/>
          <dgm:dir/>
          <dgm:animLvl val="lvl"/>
        </dgm:presLayoutVars>
      </dgm:prSet>
      <dgm:spPr/>
    </dgm:pt>
    <dgm:pt modelId="{E1C62E8E-2990-4021-AF9C-63C46B9F767A}" type="pres">
      <dgm:prSet presAssocID="{24161DB5-4675-45FA-BADE-780469B97C29}" presName="composite" presStyleCnt="0"/>
      <dgm:spPr/>
    </dgm:pt>
    <dgm:pt modelId="{C1CD4492-5A46-4F1A-99E2-5F49D2B226F4}" type="pres">
      <dgm:prSet presAssocID="{24161DB5-4675-45FA-BADE-780469B97C29}" presName="LShape" presStyleLbl="alignNode1" presStyleIdx="0" presStyleCnt="5"/>
      <dgm:spPr/>
    </dgm:pt>
    <dgm:pt modelId="{7B871A91-20D2-449A-A899-6808AE186C86}" type="pres">
      <dgm:prSet presAssocID="{24161DB5-4675-45FA-BADE-780469B97C29}" presName="ParentText" presStyleLbl="revTx" presStyleIdx="0" presStyleCnt="3">
        <dgm:presLayoutVars>
          <dgm:chMax val="0"/>
          <dgm:chPref val="0"/>
          <dgm:bulletEnabled val="1"/>
        </dgm:presLayoutVars>
      </dgm:prSet>
      <dgm:spPr/>
    </dgm:pt>
    <dgm:pt modelId="{6D52F9F4-B5E6-43C8-82C8-A43CA2C15C57}" type="pres">
      <dgm:prSet presAssocID="{24161DB5-4675-45FA-BADE-780469B97C29}" presName="Triangle" presStyleLbl="alignNode1" presStyleIdx="1" presStyleCnt="5"/>
      <dgm:spPr/>
    </dgm:pt>
    <dgm:pt modelId="{A82D44E4-BC57-4F30-940E-9ADAF57BA825}" type="pres">
      <dgm:prSet presAssocID="{FD845188-EEE1-4B90-B460-3134DD81C919}" presName="sibTrans" presStyleCnt="0"/>
      <dgm:spPr/>
    </dgm:pt>
    <dgm:pt modelId="{0DE67C71-EBC1-4766-B84C-AE6FF4E5088E}" type="pres">
      <dgm:prSet presAssocID="{FD845188-EEE1-4B90-B460-3134DD81C919}" presName="space" presStyleCnt="0"/>
      <dgm:spPr/>
    </dgm:pt>
    <dgm:pt modelId="{25462948-DB99-4CA2-809A-7365B4B6616D}" type="pres">
      <dgm:prSet presAssocID="{6904F6BB-E6F2-4F59-A047-0F9E8FDF72C2}" presName="composite" presStyleCnt="0"/>
      <dgm:spPr/>
    </dgm:pt>
    <dgm:pt modelId="{E1E6068C-1DBB-4034-A826-29241D4109AB}" type="pres">
      <dgm:prSet presAssocID="{6904F6BB-E6F2-4F59-A047-0F9E8FDF72C2}" presName="LShape" presStyleLbl="alignNode1" presStyleIdx="2" presStyleCnt="5"/>
      <dgm:spPr/>
    </dgm:pt>
    <dgm:pt modelId="{9A9003BC-D745-4FFE-A561-36953900F12D}" type="pres">
      <dgm:prSet presAssocID="{6904F6BB-E6F2-4F59-A047-0F9E8FDF72C2}" presName="ParentText" presStyleLbl="revTx" presStyleIdx="1" presStyleCnt="3">
        <dgm:presLayoutVars>
          <dgm:chMax val="0"/>
          <dgm:chPref val="0"/>
          <dgm:bulletEnabled val="1"/>
        </dgm:presLayoutVars>
      </dgm:prSet>
      <dgm:spPr/>
    </dgm:pt>
    <dgm:pt modelId="{A545E853-EC56-4812-9A40-2002DA9710D5}" type="pres">
      <dgm:prSet presAssocID="{6904F6BB-E6F2-4F59-A047-0F9E8FDF72C2}" presName="Triangle" presStyleLbl="alignNode1" presStyleIdx="3" presStyleCnt="5"/>
      <dgm:spPr/>
    </dgm:pt>
    <dgm:pt modelId="{6C03D953-851E-40F8-805E-6535A21C2433}" type="pres">
      <dgm:prSet presAssocID="{851F167E-03A6-4608-BA3F-0DA9B3896878}" presName="sibTrans" presStyleCnt="0"/>
      <dgm:spPr/>
    </dgm:pt>
    <dgm:pt modelId="{9622CE77-54BE-472F-9BDC-1F40ED043CB2}" type="pres">
      <dgm:prSet presAssocID="{851F167E-03A6-4608-BA3F-0DA9B3896878}" presName="space" presStyleCnt="0"/>
      <dgm:spPr/>
    </dgm:pt>
    <dgm:pt modelId="{6592F6C0-5BBE-486A-A803-357B6358BA5F}" type="pres">
      <dgm:prSet presAssocID="{F2C1094E-906B-4A1A-B665-A160795666D7}" presName="composite" presStyleCnt="0"/>
      <dgm:spPr/>
    </dgm:pt>
    <dgm:pt modelId="{6ED8A8F9-A894-491B-9626-B6C145EB5C2A}" type="pres">
      <dgm:prSet presAssocID="{F2C1094E-906B-4A1A-B665-A160795666D7}" presName="LShape" presStyleLbl="alignNode1" presStyleIdx="4" presStyleCnt="5"/>
      <dgm:spPr/>
    </dgm:pt>
    <dgm:pt modelId="{95C0752F-20DE-4ED3-8FEF-22D931DFA618}" type="pres">
      <dgm:prSet presAssocID="{F2C1094E-906B-4A1A-B665-A160795666D7}" presName="ParentText" presStyleLbl="revTx" presStyleIdx="2" presStyleCnt="3">
        <dgm:presLayoutVars>
          <dgm:chMax val="0"/>
          <dgm:chPref val="0"/>
          <dgm:bulletEnabled val="1"/>
        </dgm:presLayoutVars>
      </dgm:prSet>
      <dgm:spPr/>
    </dgm:pt>
  </dgm:ptLst>
  <dgm:cxnLst>
    <dgm:cxn modelId="{F184BA4B-B2EC-4D42-80FA-CC6C5939E673}" type="presOf" srcId="{F2C1094E-906B-4A1A-B665-A160795666D7}" destId="{95C0752F-20DE-4ED3-8FEF-22D931DFA618}" srcOrd="0" destOrd="0" presId="urn:microsoft.com/office/officeart/2009/3/layout/StepUpProcess"/>
    <dgm:cxn modelId="{14283B83-F493-4D2E-B943-4D3E7665E023}" srcId="{FE475CEB-1A28-454D-8CE5-3C12DEAA813B}" destId="{6904F6BB-E6F2-4F59-A047-0F9E8FDF72C2}" srcOrd="1" destOrd="0" parTransId="{CB0BE104-D52B-43C1-AA79-7D2483CDB5E7}" sibTransId="{851F167E-03A6-4608-BA3F-0DA9B3896878}"/>
    <dgm:cxn modelId="{AA929F89-317D-40C9-9123-8CFF08AE8919}" srcId="{FE475CEB-1A28-454D-8CE5-3C12DEAA813B}" destId="{F2C1094E-906B-4A1A-B665-A160795666D7}" srcOrd="2" destOrd="0" parTransId="{049253F9-25C4-40C1-AC9C-0DC4A4F82F38}" sibTransId="{7F83ED23-9CF0-4122-B100-8C28DF8257E6}"/>
    <dgm:cxn modelId="{4E65E7A8-EEE2-40F1-9FE3-DABDE25EA92D}" type="presOf" srcId="{FE475CEB-1A28-454D-8CE5-3C12DEAA813B}" destId="{2EE79A6B-739B-4EE7-939D-ABE64CB670A0}" srcOrd="0" destOrd="0" presId="urn:microsoft.com/office/officeart/2009/3/layout/StepUpProcess"/>
    <dgm:cxn modelId="{BCE5E0CB-FA50-4A62-A92C-ED134230A5E0}" type="presOf" srcId="{24161DB5-4675-45FA-BADE-780469B97C29}" destId="{7B871A91-20D2-449A-A899-6808AE186C86}" srcOrd="0" destOrd="0" presId="urn:microsoft.com/office/officeart/2009/3/layout/StepUpProcess"/>
    <dgm:cxn modelId="{697D89CF-4A39-4C82-9E7B-0B351366D381}" srcId="{FE475CEB-1A28-454D-8CE5-3C12DEAA813B}" destId="{24161DB5-4675-45FA-BADE-780469B97C29}" srcOrd="0" destOrd="0" parTransId="{325653E1-8ACB-4ABF-AA90-4CF77EF6C6C6}" sibTransId="{FD845188-EEE1-4B90-B460-3134DD81C919}"/>
    <dgm:cxn modelId="{C247D6E8-D970-4495-9B8D-619F9DD2CCEC}" type="presOf" srcId="{6904F6BB-E6F2-4F59-A047-0F9E8FDF72C2}" destId="{9A9003BC-D745-4FFE-A561-36953900F12D}" srcOrd="0" destOrd="0" presId="urn:microsoft.com/office/officeart/2009/3/layout/StepUpProcess"/>
    <dgm:cxn modelId="{73D482A2-709A-478A-97CC-74289485AE6B}" type="presParOf" srcId="{2EE79A6B-739B-4EE7-939D-ABE64CB670A0}" destId="{E1C62E8E-2990-4021-AF9C-63C46B9F767A}" srcOrd="0" destOrd="0" presId="urn:microsoft.com/office/officeart/2009/3/layout/StepUpProcess"/>
    <dgm:cxn modelId="{A845BAC8-B7B4-409D-B8C7-7234F2F68352}" type="presParOf" srcId="{E1C62E8E-2990-4021-AF9C-63C46B9F767A}" destId="{C1CD4492-5A46-4F1A-99E2-5F49D2B226F4}" srcOrd="0" destOrd="0" presId="urn:microsoft.com/office/officeart/2009/3/layout/StepUpProcess"/>
    <dgm:cxn modelId="{B24E6C52-A15C-4A5F-AF3B-7F12609448E4}" type="presParOf" srcId="{E1C62E8E-2990-4021-AF9C-63C46B9F767A}" destId="{7B871A91-20D2-449A-A899-6808AE186C86}" srcOrd="1" destOrd="0" presId="urn:microsoft.com/office/officeart/2009/3/layout/StepUpProcess"/>
    <dgm:cxn modelId="{9F18D283-9800-462F-BBBB-F0C074688334}" type="presParOf" srcId="{E1C62E8E-2990-4021-AF9C-63C46B9F767A}" destId="{6D52F9F4-B5E6-43C8-82C8-A43CA2C15C57}" srcOrd="2" destOrd="0" presId="urn:microsoft.com/office/officeart/2009/3/layout/StepUpProcess"/>
    <dgm:cxn modelId="{A4933425-4535-473C-8B1A-823BE88F2D3E}" type="presParOf" srcId="{2EE79A6B-739B-4EE7-939D-ABE64CB670A0}" destId="{A82D44E4-BC57-4F30-940E-9ADAF57BA825}" srcOrd="1" destOrd="0" presId="urn:microsoft.com/office/officeart/2009/3/layout/StepUpProcess"/>
    <dgm:cxn modelId="{7E78E092-AF09-4BC9-98E2-89D7695FCEA0}" type="presParOf" srcId="{A82D44E4-BC57-4F30-940E-9ADAF57BA825}" destId="{0DE67C71-EBC1-4766-B84C-AE6FF4E5088E}" srcOrd="0" destOrd="0" presId="urn:microsoft.com/office/officeart/2009/3/layout/StepUpProcess"/>
    <dgm:cxn modelId="{114F3C8C-37CB-40FA-87E1-847BFA4C4A24}" type="presParOf" srcId="{2EE79A6B-739B-4EE7-939D-ABE64CB670A0}" destId="{25462948-DB99-4CA2-809A-7365B4B6616D}" srcOrd="2" destOrd="0" presId="urn:microsoft.com/office/officeart/2009/3/layout/StepUpProcess"/>
    <dgm:cxn modelId="{979BC74C-9520-4106-BC9D-AD53576DA38B}" type="presParOf" srcId="{25462948-DB99-4CA2-809A-7365B4B6616D}" destId="{E1E6068C-1DBB-4034-A826-29241D4109AB}" srcOrd="0" destOrd="0" presId="urn:microsoft.com/office/officeart/2009/3/layout/StepUpProcess"/>
    <dgm:cxn modelId="{EE21ACDF-F6FF-43BB-A6F7-5AED9CA38FEE}" type="presParOf" srcId="{25462948-DB99-4CA2-809A-7365B4B6616D}" destId="{9A9003BC-D745-4FFE-A561-36953900F12D}" srcOrd="1" destOrd="0" presId="urn:microsoft.com/office/officeart/2009/3/layout/StepUpProcess"/>
    <dgm:cxn modelId="{4A900E62-1495-4767-8E91-194B6BC645AA}" type="presParOf" srcId="{25462948-DB99-4CA2-809A-7365B4B6616D}" destId="{A545E853-EC56-4812-9A40-2002DA9710D5}" srcOrd="2" destOrd="0" presId="urn:microsoft.com/office/officeart/2009/3/layout/StepUpProcess"/>
    <dgm:cxn modelId="{E94F631C-D7DB-456D-BFC4-E9C1B2ACAB4B}" type="presParOf" srcId="{2EE79A6B-739B-4EE7-939D-ABE64CB670A0}" destId="{6C03D953-851E-40F8-805E-6535A21C2433}" srcOrd="3" destOrd="0" presId="urn:microsoft.com/office/officeart/2009/3/layout/StepUpProcess"/>
    <dgm:cxn modelId="{58113B59-5CED-4670-A0F1-3CADB017334F}" type="presParOf" srcId="{6C03D953-851E-40F8-805E-6535A21C2433}" destId="{9622CE77-54BE-472F-9BDC-1F40ED043CB2}" srcOrd="0" destOrd="0" presId="urn:microsoft.com/office/officeart/2009/3/layout/StepUpProcess"/>
    <dgm:cxn modelId="{1B93451A-FC70-4757-A84B-177FDAB446F4}" type="presParOf" srcId="{2EE79A6B-739B-4EE7-939D-ABE64CB670A0}" destId="{6592F6C0-5BBE-486A-A803-357B6358BA5F}" srcOrd="4" destOrd="0" presId="urn:microsoft.com/office/officeart/2009/3/layout/StepUpProcess"/>
    <dgm:cxn modelId="{87CC8D50-D99E-4393-9AAC-8E6FEA8D54D2}" type="presParOf" srcId="{6592F6C0-5BBE-486A-A803-357B6358BA5F}" destId="{6ED8A8F9-A894-491B-9626-B6C145EB5C2A}" srcOrd="0" destOrd="0" presId="urn:microsoft.com/office/officeart/2009/3/layout/StepUpProcess"/>
    <dgm:cxn modelId="{7BADAE8E-C21D-451A-AFD1-DC12831FD862}" type="presParOf" srcId="{6592F6C0-5BBE-486A-A803-357B6358BA5F}" destId="{95C0752F-20DE-4ED3-8FEF-22D931DFA618}"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A84713-33BE-4277-84D3-F878AC51E53F}">
      <dsp:nvSpPr>
        <dsp:cNvPr id="0" name=""/>
        <dsp:cNvSpPr/>
      </dsp:nvSpPr>
      <dsp:spPr>
        <a:xfrm>
          <a:off x="2514371" y="625"/>
          <a:ext cx="1473066" cy="957493"/>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Phase	</a:t>
          </a:r>
        </a:p>
      </dsp:txBody>
      <dsp:txXfrm>
        <a:off x="2561112" y="47366"/>
        <a:ext cx="1379584" cy="864011"/>
      </dsp:txXfrm>
    </dsp:sp>
    <dsp:sp modelId="{88BC30AF-B666-4CD0-9510-EC0557551C79}">
      <dsp:nvSpPr>
        <dsp:cNvPr id="0" name=""/>
        <dsp:cNvSpPr/>
      </dsp:nvSpPr>
      <dsp:spPr>
        <a:xfrm>
          <a:off x="1669334" y="479371"/>
          <a:ext cx="3163141" cy="3163141"/>
        </a:xfrm>
        <a:custGeom>
          <a:avLst/>
          <a:gdLst/>
          <a:ahLst/>
          <a:cxnLst/>
          <a:rect l="0" t="0" r="0" b="0"/>
          <a:pathLst>
            <a:path>
              <a:moveTo>
                <a:pt x="2521357" y="309498"/>
              </a:moveTo>
              <a:arcTo wR="1581570" hR="1581570" stAng="18387384" swAng="1633351"/>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117157BE-9946-4CDF-A363-280689D85D1C}">
      <dsp:nvSpPr>
        <dsp:cNvPr id="0" name=""/>
        <dsp:cNvSpPr/>
      </dsp:nvSpPr>
      <dsp:spPr>
        <a:xfrm>
          <a:off x="4095942" y="1582195"/>
          <a:ext cx="1473066" cy="957493"/>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The Stress Trigger</a:t>
          </a:r>
        </a:p>
      </dsp:txBody>
      <dsp:txXfrm>
        <a:off x="4142683" y="1628936"/>
        <a:ext cx="1379584" cy="864011"/>
      </dsp:txXfrm>
    </dsp:sp>
    <dsp:sp modelId="{A9CD8FAC-50FE-4396-B432-61834D85041F}">
      <dsp:nvSpPr>
        <dsp:cNvPr id="0" name=""/>
        <dsp:cNvSpPr/>
      </dsp:nvSpPr>
      <dsp:spPr>
        <a:xfrm>
          <a:off x="1669334" y="479371"/>
          <a:ext cx="3163141" cy="3163141"/>
        </a:xfrm>
        <a:custGeom>
          <a:avLst/>
          <a:gdLst/>
          <a:ahLst/>
          <a:cxnLst/>
          <a:rect l="0" t="0" r="0" b="0"/>
          <a:pathLst>
            <a:path>
              <a:moveTo>
                <a:pt x="2999169" y="2282840"/>
              </a:moveTo>
              <a:arcTo wR="1581570" hR="1581570" stAng="1579265" swAng="1633351"/>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282CCD07-D604-405E-A002-03E07EB30116}">
      <dsp:nvSpPr>
        <dsp:cNvPr id="0" name=""/>
        <dsp:cNvSpPr/>
      </dsp:nvSpPr>
      <dsp:spPr>
        <a:xfrm>
          <a:off x="2514371" y="3163766"/>
          <a:ext cx="1473066" cy="957493"/>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The 60-Second Circuit Breaker</a:t>
          </a:r>
        </a:p>
      </dsp:txBody>
      <dsp:txXfrm>
        <a:off x="2561112" y="3210507"/>
        <a:ext cx="1379584" cy="864011"/>
      </dsp:txXfrm>
    </dsp:sp>
    <dsp:sp modelId="{048E7AA1-FFEA-4D25-91DF-8B3631A85F48}">
      <dsp:nvSpPr>
        <dsp:cNvPr id="0" name=""/>
        <dsp:cNvSpPr/>
      </dsp:nvSpPr>
      <dsp:spPr>
        <a:xfrm>
          <a:off x="1669334" y="479371"/>
          <a:ext cx="3163141" cy="3163141"/>
        </a:xfrm>
        <a:custGeom>
          <a:avLst/>
          <a:gdLst/>
          <a:ahLst/>
          <a:cxnLst/>
          <a:rect l="0" t="0" r="0" b="0"/>
          <a:pathLst>
            <a:path>
              <a:moveTo>
                <a:pt x="641783" y="2853642"/>
              </a:moveTo>
              <a:arcTo wR="1581570" hR="1581570" stAng="7587384" swAng="1633351"/>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60460DDF-9128-4DBE-A2AA-0E452FD7A2AA}">
      <dsp:nvSpPr>
        <dsp:cNvPr id="0" name=""/>
        <dsp:cNvSpPr/>
      </dsp:nvSpPr>
      <dsp:spPr>
        <a:xfrm>
          <a:off x="932801" y="1582195"/>
          <a:ext cx="1473066" cy="957493"/>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Action Step</a:t>
          </a:r>
        </a:p>
      </dsp:txBody>
      <dsp:txXfrm>
        <a:off x="979542" y="1628936"/>
        <a:ext cx="1379584" cy="864011"/>
      </dsp:txXfrm>
    </dsp:sp>
    <dsp:sp modelId="{5076F6C4-2F1E-4EE4-ADBF-EB7E66399EDB}">
      <dsp:nvSpPr>
        <dsp:cNvPr id="0" name=""/>
        <dsp:cNvSpPr/>
      </dsp:nvSpPr>
      <dsp:spPr>
        <a:xfrm>
          <a:off x="1669334" y="479371"/>
          <a:ext cx="3163141" cy="3163141"/>
        </a:xfrm>
        <a:custGeom>
          <a:avLst/>
          <a:gdLst/>
          <a:ahLst/>
          <a:cxnLst/>
          <a:rect l="0" t="0" r="0" b="0"/>
          <a:pathLst>
            <a:path>
              <a:moveTo>
                <a:pt x="163972" y="880300"/>
              </a:moveTo>
              <a:arcTo wR="1581570" hR="1581570" stAng="12379265" swAng="1633351"/>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6F9BCA-DD4A-4DD7-852F-485758DE5E2D}">
      <dsp:nvSpPr>
        <dsp:cNvPr id="0" name=""/>
        <dsp:cNvSpPr/>
      </dsp:nvSpPr>
      <dsp:spPr>
        <a:xfrm>
          <a:off x="9108" y="1028469"/>
          <a:ext cx="2722364" cy="1633418"/>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1. TIME TOOL</a:t>
          </a:r>
        </a:p>
        <a:p>
          <a:pPr marL="0" lvl="0" indent="0" algn="ctr" defTabSz="1066800">
            <a:lnSpc>
              <a:spcPct val="90000"/>
            </a:lnSpc>
            <a:spcBef>
              <a:spcPct val="0"/>
            </a:spcBef>
            <a:spcAft>
              <a:spcPct val="35000"/>
            </a:spcAft>
            <a:buNone/>
          </a:pPr>
          <a:r>
            <a:rPr lang="en-US" sz="2400" kern="1200" dirty="0"/>
            <a:t>The Focus </a:t>
          </a:r>
          <a:r>
            <a:rPr lang="en-US" sz="2400" kern="1200" dirty="0" err="1"/>
            <a:t>WIndow</a:t>
          </a:r>
          <a:endParaRPr lang="en-US" sz="2400" kern="1200" dirty="0"/>
        </a:p>
      </dsp:txBody>
      <dsp:txXfrm>
        <a:off x="56949" y="1076310"/>
        <a:ext cx="2626682" cy="1537736"/>
      </dsp:txXfrm>
    </dsp:sp>
    <dsp:sp modelId="{F3620058-CB86-428A-A51A-5A7F2A4F292D}">
      <dsp:nvSpPr>
        <dsp:cNvPr id="0" name=""/>
        <dsp:cNvSpPr/>
      </dsp:nvSpPr>
      <dsp:spPr>
        <a:xfrm>
          <a:off x="3003708" y="1507605"/>
          <a:ext cx="577141" cy="675146"/>
        </a:xfrm>
        <a:prstGeom prst="righ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3003708" y="1642634"/>
        <a:ext cx="403999" cy="405088"/>
      </dsp:txXfrm>
    </dsp:sp>
    <dsp:sp modelId="{27008B0E-4EBF-4E9D-9245-45851F88E5B6}">
      <dsp:nvSpPr>
        <dsp:cNvPr id="0" name=""/>
        <dsp:cNvSpPr/>
      </dsp:nvSpPr>
      <dsp:spPr>
        <a:xfrm>
          <a:off x="3820417" y="1028469"/>
          <a:ext cx="2722364" cy="1633418"/>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2. ENVIRONMENT TOOL</a:t>
          </a:r>
        </a:p>
        <a:p>
          <a:pPr marL="0" lvl="0" indent="0" algn="ctr" defTabSz="1066800">
            <a:lnSpc>
              <a:spcPct val="90000"/>
            </a:lnSpc>
            <a:spcBef>
              <a:spcPct val="0"/>
            </a:spcBef>
            <a:spcAft>
              <a:spcPct val="35000"/>
            </a:spcAft>
            <a:buNone/>
          </a:pPr>
          <a:r>
            <a:rPr lang="en-US" sz="2400" kern="1200" dirty="0"/>
            <a:t>Friction Control</a:t>
          </a:r>
        </a:p>
      </dsp:txBody>
      <dsp:txXfrm>
        <a:off x="3868258" y="1076310"/>
        <a:ext cx="2626682" cy="1537736"/>
      </dsp:txXfrm>
    </dsp:sp>
    <dsp:sp modelId="{A2AD3103-DB0A-4FC2-B3B9-C9027E9B146E}">
      <dsp:nvSpPr>
        <dsp:cNvPr id="0" name=""/>
        <dsp:cNvSpPr/>
      </dsp:nvSpPr>
      <dsp:spPr>
        <a:xfrm>
          <a:off x="6815018" y="1507605"/>
          <a:ext cx="577141" cy="675146"/>
        </a:xfrm>
        <a:prstGeom prst="righ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6815018" y="1642634"/>
        <a:ext cx="403999" cy="405088"/>
      </dsp:txXfrm>
    </dsp:sp>
    <dsp:sp modelId="{DF6AA829-6470-4F20-8FCD-9D01C748984B}">
      <dsp:nvSpPr>
        <dsp:cNvPr id="0" name=""/>
        <dsp:cNvSpPr/>
      </dsp:nvSpPr>
      <dsp:spPr>
        <a:xfrm>
          <a:off x="7631727" y="1028469"/>
          <a:ext cx="2722364" cy="1633418"/>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3. ATTENTION TOOL</a:t>
          </a:r>
        </a:p>
        <a:p>
          <a:pPr marL="0" lvl="0" indent="0" algn="ctr" defTabSz="1066800">
            <a:lnSpc>
              <a:spcPct val="90000"/>
            </a:lnSpc>
            <a:spcBef>
              <a:spcPct val="0"/>
            </a:spcBef>
            <a:spcAft>
              <a:spcPct val="35000"/>
            </a:spcAft>
            <a:buNone/>
          </a:pPr>
          <a:r>
            <a:rPr lang="en-US" sz="2400" kern="1200" dirty="0"/>
            <a:t>Open-Loop Dump</a:t>
          </a:r>
        </a:p>
      </dsp:txBody>
      <dsp:txXfrm>
        <a:off x="7679568" y="1076310"/>
        <a:ext cx="2626682" cy="153773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CD4492-5A46-4F1A-99E2-5F49D2B226F4}">
      <dsp:nvSpPr>
        <dsp:cNvPr id="0" name=""/>
        <dsp:cNvSpPr/>
      </dsp:nvSpPr>
      <dsp:spPr>
        <a:xfrm rot="5400000">
          <a:off x="1961035" y="862809"/>
          <a:ext cx="1488812" cy="2477351"/>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B871A91-20D2-449A-A899-6808AE186C86}">
      <dsp:nvSpPr>
        <dsp:cNvPr id="0" name=""/>
        <dsp:cNvSpPr/>
      </dsp:nvSpPr>
      <dsp:spPr>
        <a:xfrm>
          <a:off x="1712515" y="1603003"/>
          <a:ext cx="2236566" cy="19604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DEFEND YOUR MARGINS</a:t>
          </a:r>
        </a:p>
        <a:p>
          <a:pPr marL="0" lvl="0" indent="0" algn="l" defTabSz="1066800">
            <a:lnSpc>
              <a:spcPct val="90000"/>
            </a:lnSpc>
            <a:spcBef>
              <a:spcPct val="0"/>
            </a:spcBef>
            <a:spcAft>
              <a:spcPct val="35000"/>
            </a:spcAft>
            <a:buNone/>
          </a:pPr>
          <a:r>
            <a:rPr lang="en-US" sz="2400" kern="1200" dirty="0"/>
            <a:t>Space to Breathe</a:t>
          </a:r>
        </a:p>
      </dsp:txBody>
      <dsp:txXfrm>
        <a:off x="1712515" y="1603003"/>
        <a:ext cx="2236566" cy="1960481"/>
      </dsp:txXfrm>
    </dsp:sp>
    <dsp:sp modelId="{6D52F9F4-B5E6-43C8-82C8-A43CA2C15C57}">
      <dsp:nvSpPr>
        <dsp:cNvPr id="0" name=""/>
        <dsp:cNvSpPr/>
      </dsp:nvSpPr>
      <dsp:spPr>
        <a:xfrm>
          <a:off x="3527088" y="680424"/>
          <a:ext cx="421993" cy="421993"/>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1E6068C-1DBB-4034-A826-29241D4109AB}">
      <dsp:nvSpPr>
        <dsp:cNvPr id="0" name=""/>
        <dsp:cNvSpPr/>
      </dsp:nvSpPr>
      <dsp:spPr>
        <a:xfrm rot="5400000">
          <a:off x="4699029" y="185289"/>
          <a:ext cx="1488812" cy="2477351"/>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9003BC-D745-4FFE-A561-36953900F12D}">
      <dsp:nvSpPr>
        <dsp:cNvPr id="0" name=""/>
        <dsp:cNvSpPr/>
      </dsp:nvSpPr>
      <dsp:spPr>
        <a:xfrm>
          <a:off x="4450509" y="925484"/>
          <a:ext cx="2236566" cy="19604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CLOSE THE OPEN LOOPS</a:t>
          </a:r>
        </a:p>
        <a:p>
          <a:pPr marL="0" lvl="0" indent="0" algn="l" defTabSz="1066800">
            <a:lnSpc>
              <a:spcPct val="90000"/>
            </a:lnSpc>
            <a:spcBef>
              <a:spcPct val="0"/>
            </a:spcBef>
            <a:spcAft>
              <a:spcPct val="35000"/>
            </a:spcAft>
            <a:buNone/>
          </a:pPr>
          <a:r>
            <a:rPr lang="en-US" sz="2400" kern="1200" dirty="0"/>
            <a:t>Shutdown Ritual</a:t>
          </a:r>
        </a:p>
      </dsp:txBody>
      <dsp:txXfrm>
        <a:off x="4450509" y="925484"/>
        <a:ext cx="2236566" cy="1960481"/>
      </dsp:txXfrm>
    </dsp:sp>
    <dsp:sp modelId="{A545E853-EC56-4812-9A40-2002DA9710D5}">
      <dsp:nvSpPr>
        <dsp:cNvPr id="0" name=""/>
        <dsp:cNvSpPr/>
      </dsp:nvSpPr>
      <dsp:spPr>
        <a:xfrm>
          <a:off x="6265082" y="2904"/>
          <a:ext cx="421993" cy="421993"/>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D8A8F9-A894-491B-9626-B6C145EB5C2A}">
      <dsp:nvSpPr>
        <dsp:cNvPr id="0" name=""/>
        <dsp:cNvSpPr/>
      </dsp:nvSpPr>
      <dsp:spPr>
        <a:xfrm rot="5400000">
          <a:off x="7437024" y="-492229"/>
          <a:ext cx="1488812" cy="2477351"/>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5C0752F-20DE-4ED3-8FEF-22D931DFA618}">
      <dsp:nvSpPr>
        <dsp:cNvPr id="0" name=""/>
        <dsp:cNvSpPr/>
      </dsp:nvSpPr>
      <dsp:spPr>
        <a:xfrm>
          <a:off x="7188504" y="247964"/>
          <a:ext cx="2236566" cy="19604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REGULATE TO PERFORM</a:t>
          </a:r>
        </a:p>
        <a:p>
          <a:pPr marL="0" lvl="0" indent="0" algn="l" defTabSz="1066800">
            <a:lnSpc>
              <a:spcPct val="90000"/>
            </a:lnSpc>
            <a:spcBef>
              <a:spcPct val="0"/>
            </a:spcBef>
            <a:spcAft>
              <a:spcPct val="35000"/>
            </a:spcAft>
            <a:buNone/>
          </a:pPr>
          <a:r>
            <a:rPr lang="en-US" sz="2400" kern="1200" dirty="0"/>
            <a:t>Energy Over Hours</a:t>
          </a:r>
        </a:p>
      </dsp:txBody>
      <dsp:txXfrm>
        <a:off x="7188504" y="247964"/>
        <a:ext cx="2236566" cy="1960481"/>
      </dsp:txXfrm>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6">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0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8D4317D-A474-2411-A872-2E3B9F8ACE2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6788018-ACA2-FB8D-5300-4E0491ADED6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7393343-845C-4D64-96AC-44C003B4855A}" type="datetimeFigureOut">
              <a:rPr lang="en-US" smtClean="0"/>
              <a:t>9/28/2026</a:t>
            </a:fld>
            <a:endParaRPr lang="en-US"/>
          </a:p>
        </p:txBody>
      </p:sp>
      <p:sp>
        <p:nvSpPr>
          <p:cNvPr id="4" name="Footer Placeholder 3">
            <a:extLst>
              <a:ext uri="{FF2B5EF4-FFF2-40B4-BE49-F238E27FC236}">
                <a16:creationId xmlns:a16="http://schemas.microsoft.com/office/drawing/2014/main" id="{BB387232-E01C-9D3A-6F0D-26D3676ED56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4916591-916B-DCFE-26BA-9C9321292E4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CA49BF8-DE7B-4994-B804-DF4D0661C26C}" type="slidenum">
              <a:rPr lang="en-US" smtClean="0"/>
              <a:t>‹#›</a:t>
            </a:fld>
            <a:endParaRPr lang="en-US"/>
          </a:p>
        </p:txBody>
      </p:sp>
    </p:spTree>
    <p:extLst>
      <p:ext uri="{BB962C8B-B14F-4D97-AF65-F5344CB8AC3E}">
        <p14:creationId xmlns:p14="http://schemas.microsoft.com/office/powerpoint/2010/main" val="20251653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DD59C5-7864-40F7-97FC-59895C4A03EE}" type="datetimeFigureOut">
              <a:rPr lang="en-US" smtClean="0"/>
              <a:t>9/28/2026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835958-80F0-43F0-BDAF-74BFED4489B0}" type="slidenum">
              <a:rPr lang="en-US" smtClean="0"/>
              <a:t>‹#›</a:t>
            </a:fld>
            <a:endParaRPr lang="en-US"/>
          </a:p>
        </p:txBody>
      </p:sp>
    </p:spTree>
    <p:extLst>
      <p:ext uri="{BB962C8B-B14F-4D97-AF65-F5344CB8AC3E}">
        <p14:creationId xmlns:p14="http://schemas.microsoft.com/office/powerpoint/2010/main" val="6932718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3">
          <a:extLst>
            <a:ext uri="{FF2B5EF4-FFF2-40B4-BE49-F238E27FC236}">
              <a16:creationId xmlns:a16="http://schemas.microsoft.com/office/drawing/2014/main" id="{6C1B1FB9-EDE0-9988-5D9E-08E13A121B58}"/>
            </a:ext>
          </a:extLst>
        </p:cNvPr>
        <p:cNvGrpSpPr/>
        <p:nvPr/>
      </p:nvGrpSpPr>
      <p:grpSpPr>
        <a:xfrm>
          <a:off x="0" y="0"/>
          <a:ext cx="0" cy="0"/>
          <a:chOff x="0" y="0"/>
          <a:chExt cx="0" cy="0"/>
        </a:xfrm>
      </p:grpSpPr>
      <p:sp>
        <p:nvSpPr>
          <p:cNvPr id="8654" name="Google Shape;8654;g2bb9f2014d0_1_20453:notes">
            <a:extLst>
              <a:ext uri="{FF2B5EF4-FFF2-40B4-BE49-F238E27FC236}">
                <a16:creationId xmlns:a16="http://schemas.microsoft.com/office/drawing/2014/main" id="{964EE7C8-F401-C315-8564-36BADC59FCC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55" name="Google Shape;8655;g2bb9f2014d0_1_20453:notes">
            <a:extLst>
              <a:ext uri="{FF2B5EF4-FFF2-40B4-BE49-F238E27FC236}">
                <a16:creationId xmlns:a16="http://schemas.microsoft.com/office/drawing/2014/main" id="{40836766-B555-7B9C-FFDF-FE049D62197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071371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3">
          <a:extLst>
            <a:ext uri="{FF2B5EF4-FFF2-40B4-BE49-F238E27FC236}">
              <a16:creationId xmlns:a16="http://schemas.microsoft.com/office/drawing/2014/main" id="{794DA19C-678B-26A2-3709-318BE38A7294}"/>
            </a:ext>
          </a:extLst>
        </p:cNvPr>
        <p:cNvGrpSpPr/>
        <p:nvPr/>
      </p:nvGrpSpPr>
      <p:grpSpPr>
        <a:xfrm>
          <a:off x="0" y="0"/>
          <a:ext cx="0" cy="0"/>
          <a:chOff x="0" y="0"/>
          <a:chExt cx="0" cy="0"/>
        </a:xfrm>
      </p:grpSpPr>
      <p:sp>
        <p:nvSpPr>
          <p:cNvPr id="8654" name="Google Shape;8654;g2bb9f2014d0_1_20453:notes">
            <a:extLst>
              <a:ext uri="{FF2B5EF4-FFF2-40B4-BE49-F238E27FC236}">
                <a16:creationId xmlns:a16="http://schemas.microsoft.com/office/drawing/2014/main" id="{DA91F81C-AD68-49E4-8EEC-4A1FD378BFD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55" name="Google Shape;8655;g2bb9f2014d0_1_20453:notes">
            <a:extLst>
              <a:ext uri="{FF2B5EF4-FFF2-40B4-BE49-F238E27FC236}">
                <a16:creationId xmlns:a16="http://schemas.microsoft.com/office/drawing/2014/main" id="{A12BCD5E-CFDA-5196-9C36-55B6171B4A7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200556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640080" y="1371599"/>
            <a:ext cx="6675120" cy="2951825"/>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640080" y="4584879"/>
            <a:ext cx="6675120" cy="1287887"/>
          </a:xfrm>
        </p:spPr>
        <p:txBody>
          <a:bodyPr anchor="b">
            <a:normAutofit/>
          </a:bodyPr>
          <a:lstStyle>
            <a:lvl1pPr marL="0" indent="0" algn="l">
              <a:lnSpc>
                <a:spcPct val="13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DA4E3CFC-B91D-4D9F-B420-BADC450F8194}" type="datetime1">
              <a:rPr lang="en-US" smtClean="0"/>
              <a:t>9/28/2026</a:t>
            </a:fld>
            <a:endParaRPr lang="en-US"/>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r>
              <a:rPr lang="en-US"/>
              <a:t>(c) 2026 Anneliese Stroup/iHope Counseling &amp; Consulting</a:t>
            </a:r>
            <a:endParaRPr lang="en-US" dirty="0"/>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059704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A8EE77A8-E709-4025-8E5D-575C6BF35B3D}" type="datetime1">
              <a:rPr lang="en-US" smtClean="0"/>
              <a:t>9/28/2026</a:t>
            </a:fld>
            <a:endParaRPr lang="en-US"/>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r>
              <a:rPr lang="en-US"/>
              <a:t>(c) 2026 Anneliese Stroup/iHope Counseling &amp; Consulting</a:t>
            </a:r>
            <a:endParaRPr lang="en-US" dirty="0"/>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610312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1BB59B6-79B9-97F5-AC3B-DF65899D39D8}"/>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640080" y="1291366"/>
            <a:ext cx="9214884" cy="3159974"/>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640080" y="5018567"/>
            <a:ext cx="7907079" cy="1073889"/>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B7F0E82D-537D-4F76-82E3-4E37EEF6DB31}" type="datetime1">
              <a:rPr lang="en-US" smtClean="0"/>
              <a:t>9/28/2026</a:t>
            </a:fld>
            <a:endParaRPr lang="en-US"/>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r>
              <a:rPr lang="en-US"/>
              <a:t>(c) 2026 Anneliese Stroup/iHope Counseling &amp; Consulting</a:t>
            </a:r>
            <a:endParaRPr lang="en-US" dirty="0"/>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FF05EAE5-4812-F718-6D75-9627884180BF}"/>
              </a:ext>
              <a:ext uri="{C183D7F6-B498-43B3-948B-1728B52AA6E4}">
                <adec:decorative xmlns:adec="http://schemas.microsoft.com/office/drawing/2017/decorative" val="1"/>
              </a:ext>
            </a:extLst>
          </p:cNvPr>
          <p:cNvCxnSpPr>
            <a:cxnSpLocks/>
          </p:cNvCxnSpPr>
          <p:nvPr/>
        </p:nvCxnSpPr>
        <p:spPr>
          <a:xfrm>
            <a:off x="716281" y="4715234"/>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22026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640080"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318928"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B9F4092A-4A32-4020-9F04-757FEEF148DF}" type="datetime1">
              <a:rPr lang="en-US" smtClean="0"/>
              <a:t>9/28/2026</a:t>
            </a:fld>
            <a:endParaRPr lang="en-US"/>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r>
              <a:rPr lang="en-US"/>
              <a:t>(c) 2026 Anneliese Stroup/iHope Counseling &amp; Consulting</a:t>
            </a:r>
            <a:endParaRPr lang="en-US" dirty="0"/>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9570188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640079" y="1371599"/>
            <a:ext cx="10890929" cy="93975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640079"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640079"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318928"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318928"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DD5724E8-419A-4818-A641-499F577C1EB2}" type="datetime1">
              <a:rPr lang="en-US" smtClean="0"/>
              <a:t>9/28/2026</a:t>
            </a:fld>
            <a:endParaRPr lang="en-US"/>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r>
              <a:rPr lang="en-US"/>
              <a:t>(c) 2026 Anneliese Stroup/iHope Counseling &amp; Consulting</a:t>
            </a:r>
            <a:endParaRPr lang="en-US" dirty="0"/>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823146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EBC20F24-922B-4A0F-B3D8-067A72706F87}" type="datetime1">
              <a:rPr lang="en-US" smtClean="0"/>
              <a:t>9/28/2026</a:t>
            </a:fld>
            <a:endParaRPr lang="en-US"/>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r>
              <a:rPr lang="en-US"/>
              <a:t>(c) 2026 Anneliese Stroup/iHope Counseling &amp; Consulting</a:t>
            </a:r>
            <a:endParaRPr lang="en-US" dirty="0"/>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4824926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149F9F0F-FB8C-5565-247C-BDCC156B5CAF}"/>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7E848BA3-A1A5-4917-8121-5A6989A31D1C}" type="datetime1">
              <a:rPr lang="en-US" smtClean="0"/>
              <a:t>9/28/2026</a:t>
            </a:fld>
            <a:endParaRPr lang="en-US"/>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r>
              <a:rPr lang="en-US"/>
              <a:t>(c) 2026 Anneliese Stroup/iHope Counseling &amp; Consulting</a:t>
            </a:r>
            <a:endParaRPr lang="en-US" dirty="0"/>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772326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4936519" y="1031001"/>
            <a:ext cx="6594490" cy="516636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640080" y="2972168"/>
            <a:ext cx="3859397" cy="322682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5910BE80-1CB7-4C1A-9D2E-DA7A4C44DDEB}" type="datetime1">
              <a:rPr lang="en-US" smtClean="0"/>
              <a:t>9/28/2026</a:t>
            </a:fld>
            <a:endParaRPr lang="en-US"/>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r>
              <a:rPr lang="en-US"/>
              <a:t>(c) 2026 Anneliese Stroup/iHope Counseling &amp; Consulting</a:t>
            </a:r>
            <a:endParaRPr lang="en-US" dirty="0"/>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0413443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1627A0F-F1B8-49BE-A0FF-7FE16E3BDCC1}"/>
              </a:ext>
            </a:extLst>
          </p:cNvPr>
          <p:cNvSpPr>
            <a:spLocks noGrp="1"/>
          </p:cNvSpPr>
          <p:nvPr>
            <p:ph type="pic" idx="1"/>
          </p:nvPr>
        </p:nvSpPr>
        <p:spPr>
          <a:xfrm>
            <a:off x="4937760" y="1033271"/>
            <a:ext cx="6592824" cy="5166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640080" y="2972167"/>
            <a:ext cx="3859397" cy="32268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E2079023-B696-4788-9DFC-04298EE5B7EB}" type="datetime1">
              <a:rPr lang="en-US" smtClean="0"/>
              <a:t>9/28/2026</a:t>
            </a:fld>
            <a:endParaRPr lang="en-US"/>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r>
              <a:rPr lang="en-US"/>
              <a:t>(c) 2026 Anneliese Stroup/iHope Counseling &amp; Consulting</a:t>
            </a:r>
            <a:endParaRPr lang="en-US" dirty="0"/>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568275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76E51733-A609-4E4F-9E6E-60BE562A8933}" type="datetime1">
              <a:rPr lang="en-US" smtClean="0"/>
              <a:t>9/28/2026</a:t>
            </a:fld>
            <a:endParaRPr lang="en-US"/>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r>
              <a:rPr lang="en-US"/>
              <a:t>(c) 2026 Anneliese Stroup/iHope Counseling &amp; Consulting</a:t>
            </a:r>
            <a:endParaRPr lang="en-US" dirty="0"/>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6240370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CB3635-47E1-90D8-B693-DA85A66B3831}"/>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209219" y="640079"/>
            <a:ext cx="1811773" cy="5536884"/>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640080" y="640080"/>
            <a:ext cx="8412422" cy="553688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75CDA5FC-DC0B-49AA-A557-FC9D0EE3510C}" type="datetime1">
              <a:rPr lang="en-US" smtClean="0"/>
              <a:t>9/28/2026</a:t>
            </a:fld>
            <a:endParaRPr lang="en-US"/>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r>
              <a:rPr lang="en-US"/>
              <a:t>(c) 2026 Anneliese Stroup/iHope Counseling &amp; Consulting</a:t>
            </a:r>
            <a:endParaRPr lang="en-US" dirty="0"/>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3230604F-219C-2DEE-830E-27274CC2FE19}"/>
              </a:ext>
              <a:ext uri="{C183D7F6-B498-43B3-948B-1728B52AA6E4}">
                <adec:decorative xmlns:adec="http://schemas.microsoft.com/office/drawing/2017/decorative" val="1"/>
              </a:ext>
            </a:extLst>
          </p:cNvPr>
          <p:cNvCxnSpPr>
            <a:cxnSpLocks/>
          </p:cNvCxnSpPr>
          <p:nvPr/>
        </p:nvCxnSpPr>
        <p:spPr>
          <a:xfrm rot="5400000">
            <a:off x="10872154" y="119243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17137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ntent with flower 1">
  <p:cSld name="Content with flower 1">
    <p:spTree>
      <p:nvGrpSpPr>
        <p:cNvPr id="1" name="Shape 1046"/>
        <p:cNvGrpSpPr/>
        <p:nvPr/>
      </p:nvGrpSpPr>
      <p:grpSpPr>
        <a:xfrm>
          <a:off x="0" y="0"/>
          <a:ext cx="0" cy="0"/>
          <a:chOff x="0" y="0"/>
          <a:chExt cx="0" cy="0"/>
        </a:xfrm>
      </p:grpSpPr>
      <p:pic>
        <p:nvPicPr>
          <p:cNvPr id="1048" name="Google Shape;1048;p97"/>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9774773" y="6428495"/>
            <a:ext cx="1781175" cy="223837"/>
          </a:xfrm>
          <a:prstGeom prst="rect">
            <a:avLst/>
          </a:prstGeom>
          <a:noFill/>
          <a:ln>
            <a:noFill/>
          </a:ln>
        </p:spPr>
      </p:pic>
      <p:sp>
        <p:nvSpPr>
          <p:cNvPr id="1052" name="Google Shape;1052;p97"/>
          <p:cNvSpPr txBox="1">
            <a:spLocks noGrp="1"/>
          </p:cNvSpPr>
          <p:nvPr>
            <p:ph type="body" idx="1"/>
          </p:nvPr>
        </p:nvSpPr>
        <p:spPr>
          <a:xfrm>
            <a:off x="609599" y="1696416"/>
            <a:ext cx="11083200" cy="4140800"/>
          </a:xfrm>
          <a:prstGeom prst="rect">
            <a:avLst/>
          </a:prstGeom>
          <a:noFill/>
          <a:ln>
            <a:noFill/>
          </a:ln>
        </p:spPr>
        <p:txBody>
          <a:bodyPr spcFirstLastPara="1" wrap="square" lIns="0" tIns="0" rIns="0" bIns="0" anchor="t" anchorCtr="0">
            <a:normAutofit/>
          </a:bodyPr>
          <a:lstStyle>
            <a:lvl1pPr marL="609585" lvl="0" indent="-304792" algn="l">
              <a:lnSpc>
                <a:spcPct val="100000"/>
              </a:lnSpc>
              <a:spcBef>
                <a:spcPts val="0"/>
              </a:spcBef>
              <a:spcAft>
                <a:spcPts val="0"/>
              </a:spcAft>
              <a:buSzPts val="1400"/>
              <a:buNone/>
              <a:defRPr sz="2667">
                <a:solidFill>
                  <a:srgbClr val="3E4144"/>
                </a:solidFill>
                <a:latin typeface="Arial"/>
                <a:ea typeface="Arial"/>
                <a:cs typeface="Arial"/>
                <a:sym typeface="Arial"/>
              </a:defRPr>
            </a:lvl1pPr>
            <a:lvl2pPr marL="1219170" lvl="1" indent="-474121" algn="l">
              <a:lnSpc>
                <a:spcPct val="100000"/>
              </a:lnSpc>
              <a:spcBef>
                <a:spcPts val="800"/>
              </a:spcBef>
              <a:spcAft>
                <a:spcPts val="0"/>
              </a:spcAft>
              <a:buClr>
                <a:srgbClr val="4B286D"/>
              </a:buClr>
              <a:buSzPts val="2000"/>
              <a:buChar char="•"/>
              <a:defRPr sz="2667">
                <a:solidFill>
                  <a:srgbClr val="3E4144"/>
                </a:solidFill>
              </a:defRPr>
            </a:lvl2pPr>
            <a:lvl3pPr marL="1828754" lvl="2" indent="-457189" algn="l">
              <a:lnSpc>
                <a:spcPct val="100000"/>
              </a:lnSpc>
              <a:spcBef>
                <a:spcPts val="800"/>
              </a:spcBef>
              <a:spcAft>
                <a:spcPts val="0"/>
              </a:spcAft>
              <a:buClr>
                <a:srgbClr val="4B286D"/>
              </a:buClr>
              <a:buSzPts val="1800"/>
              <a:buChar char="•"/>
              <a:defRPr sz="2400">
                <a:solidFill>
                  <a:srgbClr val="3E4144"/>
                </a:solidFill>
              </a:defRPr>
            </a:lvl3pPr>
            <a:lvl4pPr marL="2438339" lvl="3" indent="-440256" algn="l">
              <a:lnSpc>
                <a:spcPct val="100000"/>
              </a:lnSpc>
              <a:spcBef>
                <a:spcPts val="800"/>
              </a:spcBef>
              <a:spcAft>
                <a:spcPts val="0"/>
              </a:spcAft>
              <a:buClr>
                <a:srgbClr val="4B286D"/>
              </a:buClr>
              <a:buSzPts val="1600"/>
              <a:buChar char="•"/>
              <a:defRPr sz="2133">
                <a:solidFill>
                  <a:srgbClr val="3E4144"/>
                </a:solidFill>
              </a:defRPr>
            </a:lvl4pPr>
            <a:lvl5pPr marL="3047924" lvl="4" indent="-423323" algn="l">
              <a:lnSpc>
                <a:spcPct val="100000"/>
              </a:lnSpc>
              <a:spcBef>
                <a:spcPts val="800"/>
              </a:spcBef>
              <a:spcAft>
                <a:spcPts val="0"/>
              </a:spcAft>
              <a:buClr>
                <a:srgbClr val="4B286D"/>
              </a:buClr>
              <a:buSzPts val="1400"/>
              <a:buChar char="•"/>
              <a:defRPr sz="1867">
                <a:solidFill>
                  <a:srgbClr val="3E4144"/>
                </a:solidFill>
              </a:defRPr>
            </a:lvl5pPr>
            <a:lvl6pPr marL="3657509" lvl="5" indent="-304792" algn="l">
              <a:lnSpc>
                <a:spcPct val="100000"/>
              </a:lnSpc>
              <a:spcBef>
                <a:spcPts val="800"/>
              </a:spcBef>
              <a:spcAft>
                <a:spcPts val="0"/>
              </a:spcAft>
              <a:buSzPts val="1400"/>
              <a:buNone/>
              <a:defRPr/>
            </a:lvl6pPr>
            <a:lvl7pPr marL="4267093" lvl="6" indent="-304792" algn="l">
              <a:lnSpc>
                <a:spcPct val="100000"/>
              </a:lnSpc>
              <a:spcBef>
                <a:spcPts val="0"/>
              </a:spcBef>
              <a:spcAft>
                <a:spcPts val="0"/>
              </a:spcAft>
              <a:buSzPts val="1400"/>
              <a:buNone/>
              <a:defRPr/>
            </a:lvl7pPr>
            <a:lvl8pPr marL="4876678" lvl="7" indent="-304792" algn="l">
              <a:lnSpc>
                <a:spcPct val="100000"/>
              </a:lnSpc>
              <a:spcBef>
                <a:spcPts val="0"/>
              </a:spcBef>
              <a:spcAft>
                <a:spcPts val="0"/>
              </a:spcAft>
              <a:buSzPts val="1400"/>
              <a:buNone/>
              <a:defRPr/>
            </a:lvl8pPr>
            <a:lvl9pPr marL="5486263" lvl="8" indent="-304792" algn="l">
              <a:lnSpc>
                <a:spcPct val="100000"/>
              </a:lnSpc>
              <a:spcBef>
                <a:spcPts val="0"/>
              </a:spcBef>
              <a:spcAft>
                <a:spcPts val="0"/>
              </a:spcAft>
              <a:buSzPts val="1400"/>
              <a:buNone/>
              <a:defRPr/>
            </a:lvl9pPr>
          </a:lstStyle>
          <a:p>
            <a:endParaRPr/>
          </a:p>
        </p:txBody>
      </p:sp>
      <p:sp>
        <p:nvSpPr>
          <p:cNvPr id="1053" name="Google Shape;1053;p97"/>
          <p:cNvSpPr txBox="1">
            <a:spLocks noGrp="1"/>
          </p:cNvSpPr>
          <p:nvPr>
            <p:ph type="title"/>
          </p:nvPr>
        </p:nvSpPr>
        <p:spPr>
          <a:xfrm>
            <a:off x="609600" y="362797"/>
            <a:ext cx="11083200" cy="664000"/>
          </a:xfrm>
          <a:prstGeom prst="rect">
            <a:avLst/>
          </a:prstGeom>
          <a:noFill/>
          <a:ln>
            <a:noFill/>
          </a:ln>
        </p:spPr>
        <p:txBody>
          <a:bodyPr spcFirstLastPara="1" wrap="square" lIns="0" tIns="0" rIns="0" bIns="0" anchor="t" anchorCtr="0">
            <a:normAutofit/>
          </a:bodyPr>
          <a:lstStyle>
            <a:lvl1pPr lvl="0" algn="l">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4" name="Google Shape;1054;p97"/>
          <p:cNvSpPr txBox="1">
            <a:spLocks noGrp="1"/>
          </p:cNvSpPr>
          <p:nvPr>
            <p:ph type="body" idx="2"/>
          </p:nvPr>
        </p:nvSpPr>
        <p:spPr>
          <a:xfrm>
            <a:off x="609599" y="1123273"/>
            <a:ext cx="11083200" cy="348000"/>
          </a:xfrm>
          <a:prstGeom prst="rect">
            <a:avLst/>
          </a:prstGeom>
          <a:noFill/>
          <a:ln>
            <a:noFill/>
          </a:ln>
        </p:spPr>
        <p:txBody>
          <a:bodyPr spcFirstLastPara="1" wrap="square" lIns="0" tIns="0" rIns="0" bIns="0" anchor="t" anchorCtr="0">
            <a:normAutofit/>
          </a:bodyPr>
          <a:lstStyle>
            <a:lvl1pPr marL="609585" lvl="0" indent="-304792" algn="l">
              <a:lnSpc>
                <a:spcPct val="100000"/>
              </a:lnSpc>
              <a:spcBef>
                <a:spcPts val="0"/>
              </a:spcBef>
              <a:spcAft>
                <a:spcPts val="0"/>
              </a:spcAft>
              <a:buSzPts val="1400"/>
              <a:buNone/>
              <a:defRPr sz="2400">
                <a:latin typeface="Arial"/>
                <a:ea typeface="Arial"/>
                <a:cs typeface="Arial"/>
                <a:sym typeface="Arial"/>
              </a:defRPr>
            </a:lvl1pPr>
            <a:lvl2pPr marL="1219170" lvl="1" indent="-507987" algn="l">
              <a:lnSpc>
                <a:spcPct val="100000"/>
              </a:lnSpc>
              <a:spcBef>
                <a:spcPts val="0"/>
              </a:spcBef>
              <a:spcAft>
                <a:spcPts val="0"/>
              </a:spcAft>
              <a:buSzPts val="2400"/>
              <a:buChar char="•"/>
              <a:defRPr/>
            </a:lvl2pPr>
            <a:lvl3pPr marL="1828754" lvl="2" indent="-491054" algn="l">
              <a:lnSpc>
                <a:spcPct val="100000"/>
              </a:lnSpc>
              <a:spcBef>
                <a:spcPts val="0"/>
              </a:spcBef>
              <a:spcAft>
                <a:spcPts val="0"/>
              </a:spcAft>
              <a:buSzPts val="2200"/>
              <a:buChar char="•"/>
              <a:defRPr/>
            </a:lvl3pPr>
            <a:lvl4pPr marL="2438339" lvl="3" indent="-474121" algn="l">
              <a:lnSpc>
                <a:spcPct val="100000"/>
              </a:lnSpc>
              <a:spcBef>
                <a:spcPts val="0"/>
              </a:spcBef>
              <a:spcAft>
                <a:spcPts val="0"/>
              </a:spcAft>
              <a:buSzPts val="2000"/>
              <a:buChar char="•"/>
              <a:defRPr/>
            </a:lvl4pPr>
            <a:lvl5pPr marL="3047924" lvl="4" indent="-457189" algn="l">
              <a:lnSpc>
                <a:spcPct val="100000"/>
              </a:lnSpc>
              <a:spcBef>
                <a:spcPts val="0"/>
              </a:spcBef>
              <a:spcAft>
                <a:spcPts val="0"/>
              </a:spcAft>
              <a:buSzPts val="1800"/>
              <a:buChar char="•"/>
              <a:defRPr/>
            </a:lvl5pPr>
            <a:lvl6pPr marL="3657509" lvl="5" indent="-304792" algn="l">
              <a:lnSpc>
                <a:spcPct val="100000"/>
              </a:lnSpc>
              <a:spcBef>
                <a:spcPts val="800"/>
              </a:spcBef>
              <a:spcAft>
                <a:spcPts val="0"/>
              </a:spcAft>
              <a:buSzPts val="1400"/>
              <a:buNone/>
              <a:defRPr/>
            </a:lvl6pPr>
            <a:lvl7pPr marL="4267093" lvl="6" indent="-304792" algn="l">
              <a:lnSpc>
                <a:spcPct val="100000"/>
              </a:lnSpc>
              <a:spcBef>
                <a:spcPts val="0"/>
              </a:spcBef>
              <a:spcAft>
                <a:spcPts val="0"/>
              </a:spcAft>
              <a:buSzPts val="1400"/>
              <a:buNone/>
              <a:defRPr/>
            </a:lvl7pPr>
            <a:lvl8pPr marL="4876678" lvl="7" indent="-304792" algn="l">
              <a:lnSpc>
                <a:spcPct val="100000"/>
              </a:lnSpc>
              <a:spcBef>
                <a:spcPts val="0"/>
              </a:spcBef>
              <a:spcAft>
                <a:spcPts val="0"/>
              </a:spcAft>
              <a:buSzPts val="1400"/>
              <a:buNone/>
              <a:defRPr/>
            </a:lvl8pPr>
            <a:lvl9pPr marL="5486263" lvl="8" indent="-304792"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3839231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4F504-9656-C95A-6D7C-A8C0541B9D38}"/>
              </a:ext>
            </a:extLst>
          </p:cNvPr>
          <p:cNvSpPr>
            <a:spLocks noGrp="1"/>
          </p:cNvSpPr>
          <p:nvPr>
            <p:ph type="title"/>
          </p:nvPr>
        </p:nvSpPr>
        <p:spPr/>
        <p:txBody>
          <a:bodyPr/>
          <a:lstStyle>
            <a:lvl1pPr>
              <a:defRPr>
                <a:latin typeface="HN for TELUS" panose="020B0504030202020204" pitchFamily="34" charset="0"/>
                <a:ea typeface="HN for TELUS" panose="020B0504030202020204" pitchFamily="34" charset="0"/>
              </a:defRPr>
            </a:lvl1pPr>
          </a:lstStyle>
          <a:p>
            <a:r>
              <a:rPr lang="en-US" dirty="0"/>
              <a:t>Click to edit Master title style</a:t>
            </a:r>
          </a:p>
        </p:txBody>
      </p:sp>
      <p:pic>
        <p:nvPicPr>
          <p:cNvPr id="3" name="Google Shape;2004;g35e2041b3f6_2_0" descr="A close-up of a leaf&#10;&#10;Description automatically generated with medium confidence">
            <a:extLst>
              <a:ext uri="{FF2B5EF4-FFF2-40B4-BE49-F238E27FC236}">
                <a16:creationId xmlns:a16="http://schemas.microsoft.com/office/drawing/2014/main" id="{1FB97CEC-5361-172A-C80A-3D83B14894AD}"/>
              </a:ext>
            </a:extLst>
          </p:cNvPr>
          <p:cNvPicPr preferRelativeResize="0"/>
          <p:nvPr userDrawn="1"/>
        </p:nvPicPr>
        <p:blipFill rotWithShape="1">
          <a:blip r:embed="rId2" cstate="email">
            <a:alphaModFix/>
            <a:extLst>
              <a:ext uri="{28A0092B-C50C-407E-A947-70E740481C1C}">
                <a14:useLocalDpi xmlns:a14="http://schemas.microsoft.com/office/drawing/2010/main"/>
              </a:ext>
            </a:extLst>
          </a:blip>
          <a:srcRect/>
          <a:stretch/>
        </p:blipFill>
        <p:spPr>
          <a:xfrm rot="4922344" flipV="1">
            <a:off x="243388" y="3979441"/>
            <a:ext cx="1513185" cy="1346161"/>
          </a:xfrm>
          <a:prstGeom prst="rect">
            <a:avLst/>
          </a:prstGeom>
          <a:noFill/>
          <a:ln>
            <a:noFill/>
          </a:ln>
        </p:spPr>
      </p:pic>
      <p:pic>
        <p:nvPicPr>
          <p:cNvPr id="4" name="Picture 3">
            <a:extLst>
              <a:ext uri="{FF2B5EF4-FFF2-40B4-BE49-F238E27FC236}">
                <a16:creationId xmlns:a16="http://schemas.microsoft.com/office/drawing/2014/main" id="{B5FE0B5C-A4D4-B76F-137F-34B81AE59B5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1109134"/>
            <a:ext cx="3400039" cy="3539066"/>
          </a:xfrm>
          <a:prstGeom prst="rect">
            <a:avLst/>
          </a:prstGeom>
        </p:spPr>
      </p:pic>
      <p:sp>
        <p:nvSpPr>
          <p:cNvPr id="5" name="Google Shape;2007;g35e2041b3f6_2_0">
            <a:extLst>
              <a:ext uri="{FF2B5EF4-FFF2-40B4-BE49-F238E27FC236}">
                <a16:creationId xmlns:a16="http://schemas.microsoft.com/office/drawing/2014/main" id="{9BA16211-A527-40C8-F4F7-D73E130F85A3}"/>
              </a:ext>
            </a:extLst>
          </p:cNvPr>
          <p:cNvSpPr/>
          <p:nvPr userDrawn="1"/>
        </p:nvSpPr>
        <p:spPr>
          <a:xfrm rot="5400000" flipH="1">
            <a:off x="2288738" y="578197"/>
            <a:ext cx="3941493" cy="6721030"/>
          </a:xfrm>
          <a:prstGeom prst="round2SameRect">
            <a:avLst>
              <a:gd name="adj1" fmla="val 0"/>
              <a:gd name="adj2" fmla="val 42603"/>
            </a:avLst>
          </a:prstGeom>
          <a:solidFill>
            <a:srgbClr val="DEE2E8"/>
          </a:solidFill>
          <a:ln>
            <a:noFill/>
          </a:ln>
          <a:effectLst>
            <a:outerShdw blurRad="142875" algn="bl" rotWithShape="0">
              <a:srgbClr val="000000">
                <a:alpha val="29803"/>
              </a:srgbClr>
            </a:outerShdw>
          </a:effectLst>
        </p:spPr>
        <p:txBody>
          <a:bodyPr spcFirstLastPara="1" wrap="square" lIns="91425" tIns="91425" rIns="91425" bIns="91425" anchor="ctr" anchorCtr="0">
            <a:noAutofit/>
          </a:bodyPr>
          <a:lstStyle/>
          <a:p>
            <a:pPr marL="0" marR="0" lvl="0" indent="0" algn="ctr" defTabSz="914400" rtl="0" eaLnBrk="0" fontAlgn="base" latinLnBrk="0" hangingPunct="0">
              <a:lnSpc>
                <a:spcPct val="100000"/>
              </a:lnSpc>
              <a:spcBef>
                <a:spcPts val="0"/>
              </a:spcBef>
              <a:spcAft>
                <a:spcPts val="0"/>
              </a:spcAft>
              <a:buClr>
                <a:srgbClr val="000000"/>
              </a:buClr>
              <a:buSzPts val="1400"/>
              <a:buFont typeface="Arial"/>
              <a:buNone/>
              <a:tabLst/>
              <a:defRPr/>
            </a:pPr>
            <a:endParaRPr kumimoji="0" sz="140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cxnSp>
        <p:nvCxnSpPr>
          <p:cNvPr id="7" name="Straight Connector 6">
            <a:extLst>
              <a:ext uri="{FF2B5EF4-FFF2-40B4-BE49-F238E27FC236}">
                <a16:creationId xmlns:a16="http://schemas.microsoft.com/office/drawing/2014/main" id="{ED6258F7-794E-F11D-90EE-3076D2358140}"/>
              </a:ext>
            </a:extLst>
          </p:cNvPr>
          <p:cNvCxnSpPr>
            <a:cxnSpLocks/>
          </p:cNvCxnSpPr>
          <p:nvPr userDrawn="1"/>
        </p:nvCxnSpPr>
        <p:spPr>
          <a:xfrm>
            <a:off x="7620000" y="1927019"/>
            <a:ext cx="0" cy="4001614"/>
          </a:xfrm>
          <a:prstGeom prst="line">
            <a:avLst/>
          </a:prstGeom>
          <a:ln w="28575">
            <a:solidFill>
              <a:srgbClr val="65299E"/>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C8185357-A8C7-1A90-BC3E-4A8F9D4B6B5C}"/>
              </a:ext>
            </a:extLst>
          </p:cNvPr>
          <p:cNvGrpSpPr/>
          <p:nvPr userDrawn="1"/>
        </p:nvGrpSpPr>
        <p:grpSpPr>
          <a:xfrm>
            <a:off x="4315140" y="2052222"/>
            <a:ext cx="2247341" cy="2135140"/>
            <a:chOff x="4392530" y="2042419"/>
            <a:chExt cx="2247341" cy="2135140"/>
          </a:xfrm>
        </p:grpSpPr>
        <p:sp>
          <p:nvSpPr>
            <p:cNvPr id="10" name="TextBox 9">
              <a:extLst>
                <a:ext uri="{FF2B5EF4-FFF2-40B4-BE49-F238E27FC236}">
                  <a16:creationId xmlns:a16="http://schemas.microsoft.com/office/drawing/2014/main" id="{7435EB4F-5A21-69AA-EF05-21F6D653CDBC}"/>
                </a:ext>
              </a:extLst>
            </p:cNvPr>
            <p:cNvSpPr txBox="1"/>
            <p:nvPr/>
          </p:nvSpPr>
          <p:spPr>
            <a:xfrm>
              <a:off x="4392530" y="2946453"/>
              <a:ext cx="2247341" cy="123110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4B286D"/>
                  </a:solidFill>
                  <a:effectLst/>
                  <a:uLnTx/>
                  <a:uFillTx/>
                  <a:latin typeface="HN for TELUS" panose="020B0504030202020204" pitchFamily="34" charset="0"/>
                  <a:ea typeface="+mn-ea"/>
                  <a:cs typeface="Helvetica" panose="020B0604020202020204" pitchFamily="34" charset="0"/>
                </a:rPr>
                <a:t>Telehealth</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HN for TELUS" panose="020B0504030202020204" pitchFamily="34" charset="0"/>
                  <a:ea typeface="+mn-ea"/>
                  <a:cs typeface="Helvetica" panose="020B0604020202020204" pitchFamily="34" charset="0"/>
                </a:rPr>
                <a:t>Available via phone or web-based</a:t>
              </a:r>
            </a:p>
          </p:txBody>
        </p:sp>
        <p:grpSp>
          <p:nvGrpSpPr>
            <p:cNvPr id="11" name="Group 10">
              <a:extLst>
                <a:ext uri="{FF2B5EF4-FFF2-40B4-BE49-F238E27FC236}">
                  <a16:creationId xmlns:a16="http://schemas.microsoft.com/office/drawing/2014/main" id="{2E4EF7F3-FC03-47F0-7B64-32CC321AD4C2}"/>
                </a:ext>
              </a:extLst>
            </p:cNvPr>
            <p:cNvGrpSpPr/>
            <p:nvPr/>
          </p:nvGrpSpPr>
          <p:grpSpPr>
            <a:xfrm>
              <a:off x="5052896" y="2042419"/>
              <a:ext cx="926608" cy="926608"/>
              <a:chOff x="5052611" y="2042419"/>
              <a:chExt cx="926608" cy="926608"/>
            </a:xfrm>
          </p:grpSpPr>
          <p:sp>
            <p:nvSpPr>
              <p:cNvPr id="12" name="Oval 11">
                <a:extLst>
                  <a:ext uri="{FF2B5EF4-FFF2-40B4-BE49-F238E27FC236}">
                    <a16:creationId xmlns:a16="http://schemas.microsoft.com/office/drawing/2014/main" id="{6CEED293-F253-BC1C-DB01-BA15447A6EAD}"/>
                  </a:ext>
                </a:extLst>
              </p:cNvPr>
              <p:cNvSpPr/>
              <p:nvPr/>
            </p:nvSpPr>
            <p:spPr>
              <a:xfrm>
                <a:off x="5052611" y="2042419"/>
                <a:ext cx="926608" cy="926608"/>
              </a:xfrm>
              <a:prstGeom prst="ellipse">
                <a:avLst/>
              </a:prstGeom>
              <a:solidFill>
                <a:srgbClr val="4B286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13" name="Google Shape;1474;p6">
                <a:extLst>
                  <a:ext uri="{FF2B5EF4-FFF2-40B4-BE49-F238E27FC236}">
                    <a16:creationId xmlns:a16="http://schemas.microsoft.com/office/drawing/2014/main" id="{E6C0FBB7-BEBF-C31D-A4F1-E129902B8D10}"/>
                  </a:ext>
                </a:extLst>
              </p:cNvPr>
              <p:cNvGrpSpPr/>
              <p:nvPr/>
            </p:nvGrpSpPr>
            <p:grpSpPr>
              <a:xfrm>
                <a:off x="5239088" y="2214460"/>
                <a:ext cx="553655" cy="582527"/>
                <a:chOff x="8018463" y="5341938"/>
                <a:chExt cx="517525" cy="544513"/>
              </a:xfrm>
            </p:grpSpPr>
            <p:sp>
              <p:nvSpPr>
                <p:cNvPr id="14" name="Google Shape;1475;p6">
                  <a:extLst>
                    <a:ext uri="{FF2B5EF4-FFF2-40B4-BE49-F238E27FC236}">
                      <a16:creationId xmlns:a16="http://schemas.microsoft.com/office/drawing/2014/main" id="{5B0301B5-AB4F-C27C-6AFD-6B430CC8F0A3}"/>
                    </a:ext>
                  </a:extLst>
                </p:cNvPr>
                <p:cNvSpPr/>
                <p:nvPr/>
              </p:nvSpPr>
              <p:spPr>
                <a:xfrm>
                  <a:off x="8267701" y="5400675"/>
                  <a:ext cx="192088" cy="190500"/>
                </a:xfrm>
                <a:custGeom>
                  <a:avLst/>
                  <a:gdLst/>
                  <a:ahLst/>
                  <a:cxnLst/>
                  <a:rect l="l" t="t" r="r" b="b"/>
                  <a:pathLst>
                    <a:path w="323" h="321" extrusionOk="0">
                      <a:moveTo>
                        <a:pt x="311" y="89"/>
                      </a:moveTo>
                      <a:lnTo>
                        <a:pt x="225" y="89"/>
                      </a:lnTo>
                      <a:lnTo>
                        <a:pt x="225" y="9"/>
                      </a:lnTo>
                      <a:cubicBezTo>
                        <a:pt x="225" y="5"/>
                        <a:pt x="220" y="0"/>
                        <a:pt x="215" y="0"/>
                      </a:cubicBezTo>
                      <a:lnTo>
                        <a:pt x="105" y="0"/>
                      </a:lnTo>
                      <a:cubicBezTo>
                        <a:pt x="100" y="0"/>
                        <a:pt x="96" y="5"/>
                        <a:pt x="96" y="9"/>
                      </a:cubicBezTo>
                      <a:lnTo>
                        <a:pt x="96" y="89"/>
                      </a:lnTo>
                      <a:lnTo>
                        <a:pt x="9" y="89"/>
                      </a:lnTo>
                      <a:cubicBezTo>
                        <a:pt x="4" y="89"/>
                        <a:pt x="0" y="94"/>
                        <a:pt x="0" y="99"/>
                      </a:cubicBezTo>
                      <a:lnTo>
                        <a:pt x="0" y="217"/>
                      </a:lnTo>
                      <a:cubicBezTo>
                        <a:pt x="0" y="222"/>
                        <a:pt x="4" y="227"/>
                        <a:pt x="9" y="227"/>
                      </a:cubicBezTo>
                      <a:lnTo>
                        <a:pt x="96" y="227"/>
                      </a:lnTo>
                      <a:lnTo>
                        <a:pt x="96" y="312"/>
                      </a:lnTo>
                      <a:cubicBezTo>
                        <a:pt x="96" y="316"/>
                        <a:pt x="100" y="321"/>
                        <a:pt x="105" y="321"/>
                      </a:cubicBezTo>
                      <a:lnTo>
                        <a:pt x="215" y="321"/>
                      </a:lnTo>
                      <a:cubicBezTo>
                        <a:pt x="220" y="321"/>
                        <a:pt x="225" y="316"/>
                        <a:pt x="225" y="312"/>
                      </a:cubicBezTo>
                      <a:lnTo>
                        <a:pt x="225" y="227"/>
                      </a:lnTo>
                      <a:lnTo>
                        <a:pt x="311" y="227"/>
                      </a:lnTo>
                      <a:cubicBezTo>
                        <a:pt x="316" y="227"/>
                        <a:pt x="321" y="222"/>
                        <a:pt x="321" y="217"/>
                      </a:cubicBezTo>
                      <a:lnTo>
                        <a:pt x="321" y="99"/>
                      </a:lnTo>
                      <a:cubicBezTo>
                        <a:pt x="323" y="94"/>
                        <a:pt x="318" y="89"/>
                        <a:pt x="311" y="89"/>
                      </a:cubicBezTo>
                      <a:close/>
                      <a:moveTo>
                        <a:pt x="123" y="128"/>
                      </a:moveTo>
                      <a:cubicBezTo>
                        <a:pt x="127" y="128"/>
                        <a:pt x="132" y="123"/>
                        <a:pt x="132" y="118"/>
                      </a:cubicBezTo>
                      <a:lnTo>
                        <a:pt x="132" y="38"/>
                      </a:lnTo>
                      <a:lnTo>
                        <a:pt x="187" y="38"/>
                      </a:lnTo>
                      <a:lnTo>
                        <a:pt x="187" y="118"/>
                      </a:lnTo>
                      <a:cubicBezTo>
                        <a:pt x="187" y="123"/>
                        <a:pt x="191" y="128"/>
                        <a:pt x="196" y="128"/>
                      </a:cubicBezTo>
                      <a:lnTo>
                        <a:pt x="283" y="128"/>
                      </a:lnTo>
                      <a:lnTo>
                        <a:pt x="283" y="185"/>
                      </a:lnTo>
                      <a:lnTo>
                        <a:pt x="196" y="185"/>
                      </a:lnTo>
                      <a:cubicBezTo>
                        <a:pt x="191" y="185"/>
                        <a:pt x="187" y="190"/>
                        <a:pt x="187" y="195"/>
                      </a:cubicBezTo>
                      <a:lnTo>
                        <a:pt x="187" y="284"/>
                      </a:lnTo>
                      <a:lnTo>
                        <a:pt x="132" y="284"/>
                      </a:lnTo>
                      <a:lnTo>
                        <a:pt x="132" y="195"/>
                      </a:lnTo>
                      <a:cubicBezTo>
                        <a:pt x="132" y="190"/>
                        <a:pt x="127" y="185"/>
                        <a:pt x="123" y="185"/>
                      </a:cubicBezTo>
                      <a:lnTo>
                        <a:pt x="36" y="185"/>
                      </a:lnTo>
                      <a:lnTo>
                        <a:pt x="36" y="128"/>
                      </a:lnTo>
                      <a:lnTo>
                        <a:pt x="123" y="128"/>
                      </a:ln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15" name="Google Shape;1476;p6">
                  <a:extLst>
                    <a:ext uri="{FF2B5EF4-FFF2-40B4-BE49-F238E27FC236}">
                      <a16:creationId xmlns:a16="http://schemas.microsoft.com/office/drawing/2014/main" id="{A2B58C38-3DDC-0B3F-7B4F-D2D946D17346}"/>
                    </a:ext>
                  </a:extLst>
                </p:cNvPr>
                <p:cNvSpPr/>
                <p:nvPr/>
              </p:nvSpPr>
              <p:spPr>
                <a:xfrm>
                  <a:off x="8018463" y="5399088"/>
                  <a:ext cx="317500" cy="487363"/>
                </a:xfrm>
                <a:custGeom>
                  <a:avLst/>
                  <a:gdLst/>
                  <a:ahLst/>
                  <a:cxnLst/>
                  <a:rect l="l" t="t" r="r" b="b"/>
                  <a:pathLst>
                    <a:path w="533" h="820" extrusionOk="0">
                      <a:moveTo>
                        <a:pt x="522" y="428"/>
                      </a:moveTo>
                      <a:lnTo>
                        <a:pt x="502" y="428"/>
                      </a:lnTo>
                      <a:cubicBezTo>
                        <a:pt x="498" y="428"/>
                        <a:pt x="493" y="433"/>
                        <a:pt x="493" y="438"/>
                      </a:cubicBezTo>
                      <a:lnTo>
                        <a:pt x="493" y="668"/>
                      </a:lnTo>
                      <a:lnTo>
                        <a:pt x="39" y="668"/>
                      </a:lnTo>
                      <a:lnTo>
                        <a:pt x="39" y="134"/>
                      </a:lnTo>
                      <a:lnTo>
                        <a:pt x="267" y="134"/>
                      </a:lnTo>
                      <a:cubicBezTo>
                        <a:pt x="272" y="134"/>
                        <a:pt x="277" y="129"/>
                        <a:pt x="277" y="124"/>
                      </a:cubicBezTo>
                      <a:lnTo>
                        <a:pt x="277" y="105"/>
                      </a:lnTo>
                      <a:cubicBezTo>
                        <a:pt x="277" y="100"/>
                        <a:pt x="272" y="96"/>
                        <a:pt x="267" y="96"/>
                      </a:cubicBezTo>
                      <a:lnTo>
                        <a:pt x="39" y="96"/>
                      </a:lnTo>
                      <a:lnTo>
                        <a:pt x="39" y="75"/>
                      </a:lnTo>
                      <a:cubicBezTo>
                        <a:pt x="39" y="56"/>
                        <a:pt x="56" y="38"/>
                        <a:pt x="77" y="38"/>
                      </a:cubicBezTo>
                      <a:lnTo>
                        <a:pt x="267" y="38"/>
                      </a:lnTo>
                      <a:cubicBezTo>
                        <a:pt x="272" y="38"/>
                        <a:pt x="277" y="33"/>
                        <a:pt x="277" y="28"/>
                      </a:cubicBezTo>
                      <a:lnTo>
                        <a:pt x="277" y="9"/>
                      </a:lnTo>
                      <a:cubicBezTo>
                        <a:pt x="277" y="4"/>
                        <a:pt x="272" y="0"/>
                        <a:pt x="267" y="0"/>
                      </a:cubicBezTo>
                      <a:lnTo>
                        <a:pt x="77" y="0"/>
                      </a:lnTo>
                      <a:cubicBezTo>
                        <a:pt x="34" y="0"/>
                        <a:pt x="0" y="32"/>
                        <a:pt x="0" y="75"/>
                      </a:cubicBezTo>
                      <a:lnTo>
                        <a:pt x="0" y="742"/>
                      </a:lnTo>
                      <a:cubicBezTo>
                        <a:pt x="0" y="783"/>
                        <a:pt x="35" y="820"/>
                        <a:pt x="77" y="820"/>
                      </a:cubicBezTo>
                      <a:lnTo>
                        <a:pt x="458" y="820"/>
                      </a:lnTo>
                      <a:cubicBezTo>
                        <a:pt x="499" y="820"/>
                        <a:pt x="531" y="786"/>
                        <a:pt x="531" y="742"/>
                      </a:cubicBezTo>
                      <a:lnTo>
                        <a:pt x="531" y="438"/>
                      </a:lnTo>
                      <a:cubicBezTo>
                        <a:pt x="533" y="433"/>
                        <a:pt x="528" y="428"/>
                        <a:pt x="522" y="428"/>
                      </a:cubicBezTo>
                      <a:close/>
                      <a:moveTo>
                        <a:pt x="39" y="706"/>
                      </a:moveTo>
                      <a:lnTo>
                        <a:pt x="493" y="706"/>
                      </a:lnTo>
                      <a:lnTo>
                        <a:pt x="493" y="743"/>
                      </a:lnTo>
                      <a:cubicBezTo>
                        <a:pt x="493" y="766"/>
                        <a:pt x="477" y="783"/>
                        <a:pt x="458" y="783"/>
                      </a:cubicBezTo>
                      <a:lnTo>
                        <a:pt x="77" y="783"/>
                      </a:lnTo>
                      <a:cubicBezTo>
                        <a:pt x="55" y="783"/>
                        <a:pt x="39" y="766"/>
                        <a:pt x="39" y="743"/>
                      </a:cubicBezTo>
                      <a:lnTo>
                        <a:pt x="39" y="706"/>
                      </a:ln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16" name="Google Shape;1477;p6">
                  <a:extLst>
                    <a:ext uri="{FF2B5EF4-FFF2-40B4-BE49-F238E27FC236}">
                      <a16:creationId xmlns:a16="http://schemas.microsoft.com/office/drawing/2014/main" id="{C3F8F8D9-DE51-3517-05F8-4B265B9FF8E8}"/>
                    </a:ext>
                  </a:extLst>
                </p:cNvPr>
                <p:cNvSpPr/>
                <p:nvPr/>
              </p:nvSpPr>
              <p:spPr>
                <a:xfrm>
                  <a:off x="8189913" y="5341938"/>
                  <a:ext cx="346075" cy="363538"/>
                </a:xfrm>
                <a:custGeom>
                  <a:avLst/>
                  <a:gdLst/>
                  <a:ahLst/>
                  <a:cxnLst/>
                  <a:rect l="l" t="t" r="r" b="b"/>
                  <a:pathLst>
                    <a:path w="581" h="611" extrusionOk="0">
                      <a:moveTo>
                        <a:pt x="504" y="0"/>
                      </a:moveTo>
                      <a:lnTo>
                        <a:pt x="77" y="0"/>
                      </a:lnTo>
                      <a:cubicBezTo>
                        <a:pt x="34" y="0"/>
                        <a:pt x="0" y="32"/>
                        <a:pt x="0" y="74"/>
                      </a:cubicBezTo>
                      <a:lnTo>
                        <a:pt x="0" y="601"/>
                      </a:lnTo>
                      <a:cubicBezTo>
                        <a:pt x="0" y="606"/>
                        <a:pt x="3" y="609"/>
                        <a:pt x="6" y="611"/>
                      </a:cubicBezTo>
                      <a:cubicBezTo>
                        <a:pt x="8" y="611"/>
                        <a:pt x="10" y="611"/>
                        <a:pt x="10" y="611"/>
                      </a:cubicBezTo>
                      <a:cubicBezTo>
                        <a:pt x="13" y="611"/>
                        <a:pt x="14" y="609"/>
                        <a:pt x="16" y="608"/>
                      </a:cubicBezTo>
                      <a:lnTo>
                        <a:pt x="118" y="506"/>
                      </a:lnTo>
                      <a:lnTo>
                        <a:pt x="502" y="506"/>
                      </a:lnTo>
                      <a:cubicBezTo>
                        <a:pt x="544" y="506"/>
                        <a:pt x="579" y="470"/>
                        <a:pt x="579" y="429"/>
                      </a:cubicBezTo>
                      <a:lnTo>
                        <a:pt x="579" y="72"/>
                      </a:lnTo>
                      <a:cubicBezTo>
                        <a:pt x="581" y="32"/>
                        <a:pt x="547" y="0"/>
                        <a:pt x="504" y="0"/>
                      </a:cubicBezTo>
                      <a:close/>
                      <a:moveTo>
                        <a:pt x="504" y="469"/>
                      </a:moveTo>
                      <a:lnTo>
                        <a:pt x="109" y="469"/>
                      </a:lnTo>
                      <a:cubicBezTo>
                        <a:pt x="106" y="469"/>
                        <a:pt x="104" y="470"/>
                        <a:pt x="102" y="472"/>
                      </a:cubicBezTo>
                      <a:lnTo>
                        <a:pt x="38" y="534"/>
                      </a:lnTo>
                      <a:lnTo>
                        <a:pt x="38" y="75"/>
                      </a:lnTo>
                      <a:cubicBezTo>
                        <a:pt x="38" y="56"/>
                        <a:pt x="56" y="40"/>
                        <a:pt x="77" y="40"/>
                      </a:cubicBezTo>
                      <a:lnTo>
                        <a:pt x="504" y="40"/>
                      </a:lnTo>
                      <a:cubicBezTo>
                        <a:pt x="525" y="40"/>
                        <a:pt x="542" y="56"/>
                        <a:pt x="542" y="75"/>
                      </a:cubicBezTo>
                      <a:lnTo>
                        <a:pt x="542" y="432"/>
                      </a:lnTo>
                      <a:cubicBezTo>
                        <a:pt x="542" y="451"/>
                        <a:pt x="525" y="469"/>
                        <a:pt x="504" y="469"/>
                      </a:cubicBez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17" name="Google Shape;1478;p6">
                  <a:extLst>
                    <a:ext uri="{FF2B5EF4-FFF2-40B4-BE49-F238E27FC236}">
                      <a16:creationId xmlns:a16="http://schemas.microsoft.com/office/drawing/2014/main" id="{37A39C88-186A-03D2-D659-38F6EBD6C599}"/>
                    </a:ext>
                  </a:extLst>
                </p:cNvPr>
                <p:cNvSpPr/>
                <p:nvPr/>
              </p:nvSpPr>
              <p:spPr>
                <a:xfrm>
                  <a:off x="8142288" y="5827713"/>
                  <a:ext cx="58738" cy="22225"/>
                </a:xfrm>
                <a:custGeom>
                  <a:avLst/>
                  <a:gdLst/>
                  <a:ahLst/>
                  <a:cxnLst/>
                  <a:rect l="l" t="t" r="r" b="b"/>
                  <a:pathLst>
                    <a:path w="99" h="36" extrusionOk="0">
                      <a:moveTo>
                        <a:pt x="10" y="36"/>
                      </a:moveTo>
                      <a:lnTo>
                        <a:pt x="90" y="36"/>
                      </a:lnTo>
                      <a:cubicBezTo>
                        <a:pt x="94" y="36"/>
                        <a:pt x="99" y="31"/>
                        <a:pt x="99" y="26"/>
                      </a:cubicBezTo>
                      <a:lnTo>
                        <a:pt x="99" y="10"/>
                      </a:lnTo>
                      <a:cubicBezTo>
                        <a:pt x="99" y="5"/>
                        <a:pt x="94" y="0"/>
                        <a:pt x="90" y="0"/>
                      </a:cubicBezTo>
                      <a:lnTo>
                        <a:pt x="10" y="0"/>
                      </a:lnTo>
                      <a:cubicBezTo>
                        <a:pt x="5" y="0"/>
                        <a:pt x="0" y="5"/>
                        <a:pt x="0" y="10"/>
                      </a:cubicBezTo>
                      <a:lnTo>
                        <a:pt x="0" y="26"/>
                      </a:lnTo>
                      <a:cubicBezTo>
                        <a:pt x="0" y="31"/>
                        <a:pt x="5" y="36"/>
                        <a:pt x="10" y="36"/>
                      </a:cubicBez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grpSp>
        </p:grpSp>
      </p:grpSp>
      <p:grpSp>
        <p:nvGrpSpPr>
          <p:cNvPr id="18" name="Group 17">
            <a:extLst>
              <a:ext uri="{FF2B5EF4-FFF2-40B4-BE49-F238E27FC236}">
                <a16:creationId xmlns:a16="http://schemas.microsoft.com/office/drawing/2014/main" id="{34DC20EF-DC93-A388-F316-8742F2EE77CB}"/>
              </a:ext>
            </a:extLst>
          </p:cNvPr>
          <p:cNvGrpSpPr/>
          <p:nvPr userDrawn="1"/>
        </p:nvGrpSpPr>
        <p:grpSpPr>
          <a:xfrm>
            <a:off x="4311011" y="4032897"/>
            <a:ext cx="2247341" cy="1834040"/>
            <a:chOff x="4383411" y="4062081"/>
            <a:chExt cx="2247341" cy="1834040"/>
          </a:xfrm>
        </p:grpSpPr>
        <p:sp>
          <p:nvSpPr>
            <p:cNvPr id="19" name="TextBox 18">
              <a:extLst>
                <a:ext uri="{FF2B5EF4-FFF2-40B4-BE49-F238E27FC236}">
                  <a16:creationId xmlns:a16="http://schemas.microsoft.com/office/drawing/2014/main" id="{06861B66-A123-5EC1-3E01-B57911FC5695}"/>
                </a:ext>
              </a:extLst>
            </p:cNvPr>
            <p:cNvSpPr txBox="1"/>
            <p:nvPr/>
          </p:nvSpPr>
          <p:spPr>
            <a:xfrm>
              <a:off x="4383411" y="4942013"/>
              <a:ext cx="2247341" cy="954108"/>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4B286D"/>
                  </a:solidFill>
                  <a:effectLst/>
                  <a:uLnTx/>
                  <a:uFillTx/>
                  <a:latin typeface="HN for TELUS" panose="020B0504030202020204" pitchFamily="34" charset="0"/>
                  <a:ea typeface="+mn-ea"/>
                  <a:cs typeface="Helvetica" panose="020B0604020202020204" pitchFamily="34" charset="0"/>
                </a:rPr>
                <a:t>Work/Life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HN for TELUS" panose="020B0504030202020204" pitchFamily="34" charset="0"/>
                  <a:ea typeface="+mn-ea"/>
                  <a:cs typeface="Helvetica" panose="020B0604020202020204" pitchFamily="34" charset="0"/>
                </a:rPr>
                <a:t>Consultation for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HN for TELUS" panose="020B0504030202020204" pitchFamily="34" charset="0"/>
                  <a:ea typeface="+mn-ea"/>
                  <a:cs typeface="Helvetica" panose="020B0604020202020204" pitchFamily="34" charset="0"/>
                </a:rPr>
                <a:t>Financial</a:t>
              </a:r>
            </a:p>
          </p:txBody>
        </p:sp>
        <p:grpSp>
          <p:nvGrpSpPr>
            <p:cNvPr id="20" name="Group 19">
              <a:extLst>
                <a:ext uri="{FF2B5EF4-FFF2-40B4-BE49-F238E27FC236}">
                  <a16:creationId xmlns:a16="http://schemas.microsoft.com/office/drawing/2014/main" id="{485B4977-3C58-7491-3B13-B0988630E566}"/>
                </a:ext>
              </a:extLst>
            </p:cNvPr>
            <p:cNvGrpSpPr/>
            <p:nvPr/>
          </p:nvGrpSpPr>
          <p:grpSpPr>
            <a:xfrm>
              <a:off x="5043777" y="4062081"/>
              <a:ext cx="926608" cy="926608"/>
              <a:chOff x="6496044" y="4085150"/>
              <a:chExt cx="926608" cy="926608"/>
            </a:xfrm>
          </p:grpSpPr>
          <p:sp>
            <p:nvSpPr>
              <p:cNvPr id="21" name="Oval 20">
                <a:extLst>
                  <a:ext uri="{FF2B5EF4-FFF2-40B4-BE49-F238E27FC236}">
                    <a16:creationId xmlns:a16="http://schemas.microsoft.com/office/drawing/2014/main" id="{AF91CDB2-FF6A-65C3-ABAA-4BD9B87E3E34}"/>
                  </a:ext>
                </a:extLst>
              </p:cNvPr>
              <p:cNvSpPr/>
              <p:nvPr/>
            </p:nvSpPr>
            <p:spPr>
              <a:xfrm>
                <a:off x="6496044" y="4085150"/>
                <a:ext cx="926608" cy="926608"/>
              </a:xfrm>
              <a:prstGeom prst="ellipse">
                <a:avLst/>
              </a:prstGeom>
              <a:solidFill>
                <a:srgbClr val="4B286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22" name="Google Shape;2797;p9">
                <a:extLst>
                  <a:ext uri="{FF2B5EF4-FFF2-40B4-BE49-F238E27FC236}">
                    <a16:creationId xmlns:a16="http://schemas.microsoft.com/office/drawing/2014/main" id="{3CD798AA-C0AE-36F2-4CA8-BC1981676F25}"/>
                  </a:ext>
                </a:extLst>
              </p:cNvPr>
              <p:cNvGrpSpPr/>
              <p:nvPr/>
            </p:nvGrpSpPr>
            <p:grpSpPr>
              <a:xfrm>
                <a:off x="6659774" y="4241869"/>
                <a:ext cx="599148" cy="613170"/>
                <a:chOff x="3818" y="3536"/>
                <a:chExt cx="470" cy="481"/>
              </a:xfrm>
            </p:grpSpPr>
            <p:sp>
              <p:nvSpPr>
                <p:cNvPr id="23" name="Google Shape;2798;p9">
                  <a:extLst>
                    <a:ext uri="{FF2B5EF4-FFF2-40B4-BE49-F238E27FC236}">
                      <a16:creationId xmlns:a16="http://schemas.microsoft.com/office/drawing/2014/main" id="{3BE914C1-0829-4E94-9E3F-B2F743DCF7A8}"/>
                    </a:ext>
                  </a:extLst>
                </p:cNvPr>
                <p:cNvSpPr/>
                <p:nvPr/>
              </p:nvSpPr>
              <p:spPr>
                <a:xfrm>
                  <a:off x="3999" y="3608"/>
                  <a:ext cx="216" cy="188"/>
                </a:xfrm>
                <a:custGeom>
                  <a:avLst/>
                  <a:gdLst/>
                  <a:ahLst/>
                  <a:cxnLst/>
                  <a:rect l="l" t="t" r="r" b="b"/>
                  <a:pathLst>
                    <a:path w="90" h="78" extrusionOk="0">
                      <a:moveTo>
                        <a:pt x="80" y="5"/>
                      </a:moveTo>
                      <a:cubicBezTo>
                        <a:pt x="80" y="5"/>
                        <a:pt x="80" y="5"/>
                        <a:pt x="80" y="5"/>
                      </a:cubicBezTo>
                      <a:cubicBezTo>
                        <a:pt x="74" y="1"/>
                        <a:pt x="67" y="0"/>
                        <a:pt x="60" y="1"/>
                      </a:cubicBezTo>
                      <a:cubicBezTo>
                        <a:pt x="54" y="2"/>
                        <a:pt x="49" y="5"/>
                        <a:pt x="45" y="9"/>
                      </a:cubicBezTo>
                      <a:cubicBezTo>
                        <a:pt x="42" y="5"/>
                        <a:pt x="37" y="2"/>
                        <a:pt x="31" y="1"/>
                      </a:cubicBezTo>
                      <a:cubicBezTo>
                        <a:pt x="24" y="0"/>
                        <a:pt x="16" y="1"/>
                        <a:pt x="11" y="5"/>
                      </a:cubicBezTo>
                      <a:cubicBezTo>
                        <a:pt x="2" y="13"/>
                        <a:pt x="0" y="24"/>
                        <a:pt x="2" y="31"/>
                      </a:cubicBezTo>
                      <a:cubicBezTo>
                        <a:pt x="5" y="46"/>
                        <a:pt x="16" y="54"/>
                        <a:pt x="27" y="62"/>
                      </a:cubicBezTo>
                      <a:cubicBezTo>
                        <a:pt x="32" y="66"/>
                        <a:pt x="38" y="70"/>
                        <a:pt x="43" y="75"/>
                      </a:cubicBezTo>
                      <a:cubicBezTo>
                        <a:pt x="45" y="78"/>
                        <a:pt x="45" y="78"/>
                        <a:pt x="45" y="78"/>
                      </a:cubicBezTo>
                      <a:cubicBezTo>
                        <a:pt x="48" y="75"/>
                        <a:pt x="48" y="75"/>
                        <a:pt x="48" y="75"/>
                      </a:cubicBezTo>
                      <a:cubicBezTo>
                        <a:pt x="53" y="70"/>
                        <a:pt x="59" y="66"/>
                        <a:pt x="64" y="62"/>
                      </a:cubicBezTo>
                      <a:cubicBezTo>
                        <a:pt x="75" y="54"/>
                        <a:pt x="86" y="46"/>
                        <a:pt x="89" y="31"/>
                      </a:cubicBezTo>
                      <a:cubicBezTo>
                        <a:pt x="90" y="24"/>
                        <a:pt x="89" y="13"/>
                        <a:pt x="80" y="5"/>
                      </a:cubicBezTo>
                      <a:close/>
                      <a:moveTo>
                        <a:pt x="81" y="30"/>
                      </a:moveTo>
                      <a:cubicBezTo>
                        <a:pt x="79" y="42"/>
                        <a:pt x="70" y="48"/>
                        <a:pt x="59" y="56"/>
                      </a:cubicBezTo>
                      <a:cubicBezTo>
                        <a:pt x="55" y="59"/>
                        <a:pt x="50" y="63"/>
                        <a:pt x="45" y="67"/>
                      </a:cubicBezTo>
                      <a:cubicBezTo>
                        <a:pt x="41" y="63"/>
                        <a:pt x="36" y="59"/>
                        <a:pt x="32" y="56"/>
                      </a:cubicBezTo>
                      <a:cubicBezTo>
                        <a:pt x="21" y="48"/>
                        <a:pt x="12" y="42"/>
                        <a:pt x="10" y="30"/>
                      </a:cubicBezTo>
                      <a:cubicBezTo>
                        <a:pt x="9" y="24"/>
                        <a:pt x="10" y="16"/>
                        <a:pt x="16" y="12"/>
                      </a:cubicBezTo>
                      <a:cubicBezTo>
                        <a:pt x="19" y="10"/>
                        <a:pt x="22" y="9"/>
                        <a:pt x="26" y="9"/>
                      </a:cubicBezTo>
                      <a:cubicBezTo>
                        <a:pt x="27" y="9"/>
                        <a:pt x="29" y="9"/>
                        <a:pt x="30" y="9"/>
                      </a:cubicBezTo>
                      <a:cubicBezTo>
                        <a:pt x="35" y="10"/>
                        <a:pt x="39" y="13"/>
                        <a:pt x="42" y="17"/>
                      </a:cubicBezTo>
                      <a:cubicBezTo>
                        <a:pt x="45" y="23"/>
                        <a:pt x="45" y="23"/>
                        <a:pt x="45" y="23"/>
                      </a:cubicBezTo>
                      <a:cubicBezTo>
                        <a:pt x="49" y="17"/>
                        <a:pt x="49" y="17"/>
                        <a:pt x="49" y="17"/>
                      </a:cubicBezTo>
                      <a:cubicBezTo>
                        <a:pt x="52" y="13"/>
                        <a:pt x="56" y="10"/>
                        <a:pt x="61" y="9"/>
                      </a:cubicBezTo>
                      <a:cubicBezTo>
                        <a:pt x="66" y="8"/>
                        <a:pt x="71" y="9"/>
                        <a:pt x="75" y="12"/>
                      </a:cubicBezTo>
                      <a:cubicBezTo>
                        <a:pt x="81" y="16"/>
                        <a:pt x="82" y="24"/>
                        <a:pt x="81" y="30"/>
                      </a:cubicBez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24" name="Google Shape;2799;p9">
                  <a:extLst>
                    <a:ext uri="{FF2B5EF4-FFF2-40B4-BE49-F238E27FC236}">
                      <a16:creationId xmlns:a16="http://schemas.microsoft.com/office/drawing/2014/main" id="{3AAB4443-6A6C-6ACC-F04C-FD9F1B097043}"/>
                    </a:ext>
                  </a:extLst>
                </p:cNvPr>
                <p:cNvSpPr/>
                <p:nvPr/>
              </p:nvSpPr>
              <p:spPr>
                <a:xfrm>
                  <a:off x="3818" y="3760"/>
                  <a:ext cx="470" cy="257"/>
                </a:xfrm>
                <a:custGeom>
                  <a:avLst/>
                  <a:gdLst/>
                  <a:ahLst/>
                  <a:cxnLst/>
                  <a:rect l="l" t="t" r="r" b="b"/>
                  <a:pathLst>
                    <a:path w="195" h="107" extrusionOk="0">
                      <a:moveTo>
                        <a:pt x="194" y="8"/>
                      </a:moveTo>
                      <a:cubicBezTo>
                        <a:pt x="191" y="4"/>
                        <a:pt x="183" y="0"/>
                        <a:pt x="173" y="2"/>
                      </a:cubicBezTo>
                      <a:cubicBezTo>
                        <a:pt x="164" y="4"/>
                        <a:pt x="160" y="10"/>
                        <a:pt x="155" y="20"/>
                      </a:cubicBezTo>
                      <a:cubicBezTo>
                        <a:pt x="141" y="27"/>
                        <a:pt x="141" y="27"/>
                        <a:pt x="141" y="27"/>
                      </a:cubicBezTo>
                      <a:cubicBezTo>
                        <a:pt x="138" y="24"/>
                        <a:pt x="134" y="23"/>
                        <a:pt x="129" y="23"/>
                      </a:cubicBezTo>
                      <a:cubicBezTo>
                        <a:pt x="104" y="23"/>
                        <a:pt x="104" y="23"/>
                        <a:pt x="104" y="23"/>
                      </a:cubicBezTo>
                      <a:cubicBezTo>
                        <a:pt x="103" y="23"/>
                        <a:pt x="102" y="21"/>
                        <a:pt x="100" y="20"/>
                      </a:cubicBezTo>
                      <a:cubicBezTo>
                        <a:pt x="97" y="18"/>
                        <a:pt x="93" y="15"/>
                        <a:pt x="89" y="15"/>
                      </a:cubicBezTo>
                      <a:cubicBezTo>
                        <a:pt x="68" y="15"/>
                        <a:pt x="68" y="15"/>
                        <a:pt x="68" y="15"/>
                      </a:cubicBezTo>
                      <a:cubicBezTo>
                        <a:pt x="61" y="15"/>
                        <a:pt x="53" y="20"/>
                        <a:pt x="49" y="24"/>
                      </a:cubicBezTo>
                      <a:cubicBezTo>
                        <a:pt x="44" y="28"/>
                        <a:pt x="38" y="34"/>
                        <a:pt x="35" y="37"/>
                      </a:cubicBezTo>
                      <a:cubicBezTo>
                        <a:pt x="27" y="29"/>
                        <a:pt x="27" y="29"/>
                        <a:pt x="27" y="29"/>
                      </a:cubicBezTo>
                      <a:cubicBezTo>
                        <a:pt x="0" y="56"/>
                        <a:pt x="0" y="56"/>
                        <a:pt x="0" y="56"/>
                      </a:cubicBezTo>
                      <a:cubicBezTo>
                        <a:pt x="51" y="107"/>
                        <a:pt x="51" y="107"/>
                        <a:pt x="51" y="107"/>
                      </a:cubicBezTo>
                      <a:cubicBezTo>
                        <a:pt x="78" y="81"/>
                        <a:pt x="78" y="81"/>
                        <a:pt x="78" y="81"/>
                      </a:cubicBezTo>
                      <a:cubicBezTo>
                        <a:pt x="74" y="77"/>
                        <a:pt x="74" y="77"/>
                        <a:pt x="74" y="77"/>
                      </a:cubicBezTo>
                      <a:cubicBezTo>
                        <a:pt x="74" y="76"/>
                        <a:pt x="75" y="76"/>
                        <a:pt x="76" y="76"/>
                      </a:cubicBezTo>
                      <a:cubicBezTo>
                        <a:pt x="137" y="76"/>
                        <a:pt x="137" y="76"/>
                        <a:pt x="137" y="76"/>
                      </a:cubicBezTo>
                      <a:cubicBezTo>
                        <a:pt x="144" y="76"/>
                        <a:pt x="173" y="46"/>
                        <a:pt x="173" y="46"/>
                      </a:cubicBezTo>
                      <a:cubicBezTo>
                        <a:pt x="176" y="42"/>
                        <a:pt x="190" y="21"/>
                        <a:pt x="194" y="12"/>
                      </a:cubicBezTo>
                      <a:cubicBezTo>
                        <a:pt x="195" y="10"/>
                        <a:pt x="195" y="10"/>
                        <a:pt x="195" y="10"/>
                      </a:cubicBezTo>
                      <a:lnTo>
                        <a:pt x="194" y="8"/>
                      </a:lnTo>
                      <a:close/>
                      <a:moveTo>
                        <a:pt x="51" y="96"/>
                      </a:moveTo>
                      <a:cubicBezTo>
                        <a:pt x="12" y="56"/>
                        <a:pt x="12" y="56"/>
                        <a:pt x="12" y="56"/>
                      </a:cubicBezTo>
                      <a:cubicBezTo>
                        <a:pt x="27" y="41"/>
                        <a:pt x="27" y="41"/>
                        <a:pt x="27" y="41"/>
                      </a:cubicBezTo>
                      <a:cubicBezTo>
                        <a:pt x="66" y="81"/>
                        <a:pt x="66" y="81"/>
                        <a:pt x="66" y="81"/>
                      </a:cubicBezTo>
                      <a:lnTo>
                        <a:pt x="51" y="96"/>
                      </a:lnTo>
                      <a:close/>
                      <a:moveTo>
                        <a:pt x="167" y="41"/>
                      </a:moveTo>
                      <a:cubicBezTo>
                        <a:pt x="162" y="46"/>
                        <a:pt x="141" y="66"/>
                        <a:pt x="137" y="68"/>
                      </a:cubicBezTo>
                      <a:cubicBezTo>
                        <a:pt x="76" y="68"/>
                        <a:pt x="76" y="68"/>
                        <a:pt x="76" y="68"/>
                      </a:cubicBezTo>
                      <a:cubicBezTo>
                        <a:pt x="72" y="68"/>
                        <a:pt x="70" y="69"/>
                        <a:pt x="68" y="71"/>
                      </a:cubicBezTo>
                      <a:cubicBezTo>
                        <a:pt x="40" y="43"/>
                        <a:pt x="40" y="43"/>
                        <a:pt x="40" y="43"/>
                      </a:cubicBezTo>
                      <a:cubicBezTo>
                        <a:pt x="44" y="40"/>
                        <a:pt x="50" y="34"/>
                        <a:pt x="54" y="30"/>
                      </a:cubicBezTo>
                      <a:cubicBezTo>
                        <a:pt x="58" y="26"/>
                        <a:pt x="64" y="23"/>
                        <a:pt x="68" y="23"/>
                      </a:cubicBezTo>
                      <a:cubicBezTo>
                        <a:pt x="89" y="23"/>
                        <a:pt x="89" y="23"/>
                        <a:pt x="89" y="23"/>
                      </a:cubicBezTo>
                      <a:cubicBezTo>
                        <a:pt x="90" y="23"/>
                        <a:pt x="93" y="25"/>
                        <a:pt x="95" y="27"/>
                      </a:cubicBezTo>
                      <a:cubicBezTo>
                        <a:pt x="98" y="29"/>
                        <a:pt x="101" y="31"/>
                        <a:pt x="104" y="31"/>
                      </a:cubicBezTo>
                      <a:cubicBezTo>
                        <a:pt x="129" y="31"/>
                        <a:pt x="129" y="31"/>
                        <a:pt x="129" y="31"/>
                      </a:cubicBezTo>
                      <a:cubicBezTo>
                        <a:pt x="134" y="31"/>
                        <a:pt x="137" y="34"/>
                        <a:pt x="137" y="37"/>
                      </a:cubicBezTo>
                      <a:cubicBezTo>
                        <a:pt x="137" y="40"/>
                        <a:pt x="134" y="43"/>
                        <a:pt x="129" y="43"/>
                      </a:cubicBezTo>
                      <a:cubicBezTo>
                        <a:pt x="91" y="43"/>
                        <a:pt x="91" y="43"/>
                        <a:pt x="91" y="43"/>
                      </a:cubicBezTo>
                      <a:cubicBezTo>
                        <a:pt x="91" y="51"/>
                        <a:pt x="91" y="51"/>
                        <a:pt x="91" y="51"/>
                      </a:cubicBezTo>
                      <a:cubicBezTo>
                        <a:pt x="129" y="51"/>
                        <a:pt x="129" y="51"/>
                        <a:pt x="129" y="51"/>
                      </a:cubicBezTo>
                      <a:cubicBezTo>
                        <a:pt x="139" y="51"/>
                        <a:pt x="145" y="44"/>
                        <a:pt x="145" y="37"/>
                      </a:cubicBezTo>
                      <a:cubicBezTo>
                        <a:pt x="145" y="36"/>
                        <a:pt x="145" y="35"/>
                        <a:pt x="145" y="34"/>
                      </a:cubicBezTo>
                      <a:cubicBezTo>
                        <a:pt x="161" y="26"/>
                        <a:pt x="161" y="26"/>
                        <a:pt x="161" y="26"/>
                      </a:cubicBezTo>
                      <a:cubicBezTo>
                        <a:pt x="161" y="24"/>
                        <a:pt x="161" y="24"/>
                        <a:pt x="161" y="24"/>
                      </a:cubicBezTo>
                      <a:cubicBezTo>
                        <a:pt x="166" y="15"/>
                        <a:pt x="170" y="11"/>
                        <a:pt x="175" y="10"/>
                      </a:cubicBezTo>
                      <a:cubicBezTo>
                        <a:pt x="180" y="9"/>
                        <a:pt x="183" y="10"/>
                        <a:pt x="186" y="11"/>
                      </a:cubicBezTo>
                      <a:cubicBezTo>
                        <a:pt x="181" y="21"/>
                        <a:pt x="170" y="38"/>
                        <a:pt x="167" y="41"/>
                      </a:cubicBez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25" name="Google Shape;2800;p9">
                  <a:extLst>
                    <a:ext uri="{FF2B5EF4-FFF2-40B4-BE49-F238E27FC236}">
                      <a16:creationId xmlns:a16="http://schemas.microsoft.com/office/drawing/2014/main" id="{60AB91C6-AF68-E680-4FC2-F69C0921B35E}"/>
                    </a:ext>
                  </a:extLst>
                </p:cNvPr>
                <p:cNvSpPr/>
                <p:nvPr/>
              </p:nvSpPr>
              <p:spPr>
                <a:xfrm>
                  <a:off x="3876" y="3887"/>
                  <a:ext cx="34" cy="34"/>
                </a:xfrm>
                <a:custGeom>
                  <a:avLst/>
                  <a:gdLst/>
                  <a:ahLst/>
                  <a:cxnLst/>
                  <a:rect l="l" t="t" r="r" b="b"/>
                  <a:pathLst>
                    <a:path w="34" h="34" extrusionOk="0">
                      <a:moveTo>
                        <a:pt x="19" y="34"/>
                      </a:moveTo>
                      <a:lnTo>
                        <a:pt x="34" y="20"/>
                      </a:lnTo>
                      <a:lnTo>
                        <a:pt x="12" y="0"/>
                      </a:lnTo>
                      <a:lnTo>
                        <a:pt x="0" y="15"/>
                      </a:lnTo>
                      <a:lnTo>
                        <a:pt x="19" y="34"/>
                      </a:ln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26" name="Google Shape;2801;p9">
                  <a:extLst>
                    <a:ext uri="{FF2B5EF4-FFF2-40B4-BE49-F238E27FC236}">
                      <a16:creationId xmlns:a16="http://schemas.microsoft.com/office/drawing/2014/main" id="{2B192604-DCFF-4050-EDDB-64BA99B30BF8}"/>
                    </a:ext>
                  </a:extLst>
                </p:cNvPr>
                <p:cNvSpPr/>
                <p:nvPr/>
              </p:nvSpPr>
              <p:spPr>
                <a:xfrm>
                  <a:off x="3948" y="3536"/>
                  <a:ext cx="318" cy="238"/>
                </a:xfrm>
                <a:custGeom>
                  <a:avLst/>
                  <a:gdLst/>
                  <a:ahLst/>
                  <a:cxnLst/>
                  <a:rect l="l" t="t" r="r" b="b"/>
                  <a:pathLst>
                    <a:path w="132" h="99" extrusionOk="0">
                      <a:moveTo>
                        <a:pt x="16" y="95"/>
                      </a:moveTo>
                      <a:cubicBezTo>
                        <a:pt x="11" y="86"/>
                        <a:pt x="8" y="76"/>
                        <a:pt x="8" y="66"/>
                      </a:cubicBezTo>
                      <a:cubicBezTo>
                        <a:pt x="8" y="34"/>
                        <a:pt x="34" y="8"/>
                        <a:pt x="66" y="8"/>
                      </a:cubicBezTo>
                      <a:cubicBezTo>
                        <a:pt x="98" y="8"/>
                        <a:pt x="124" y="34"/>
                        <a:pt x="124" y="66"/>
                      </a:cubicBezTo>
                      <a:cubicBezTo>
                        <a:pt x="124" y="72"/>
                        <a:pt x="123" y="78"/>
                        <a:pt x="122" y="83"/>
                      </a:cubicBezTo>
                      <a:cubicBezTo>
                        <a:pt x="129" y="86"/>
                        <a:pt x="129" y="86"/>
                        <a:pt x="129" y="86"/>
                      </a:cubicBezTo>
                      <a:cubicBezTo>
                        <a:pt x="131" y="79"/>
                        <a:pt x="132" y="73"/>
                        <a:pt x="132" y="66"/>
                      </a:cubicBezTo>
                      <a:cubicBezTo>
                        <a:pt x="132" y="30"/>
                        <a:pt x="103" y="0"/>
                        <a:pt x="66" y="0"/>
                      </a:cubicBezTo>
                      <a:cubicBezTo>
                        <a:pt x="30" y="0"/>
                        <a:pt x="0" y="30"/>
                        <a:pt x="0" y="66"/>
                      </a:cubicBezTo>
                      <a:cubicBezTo>
                        <a:pt x="0" y="78"/>
                        <a:pt x="4" y="89"/>
                        <a:pt x="9" y="99"/>
                      </a:cubicBezTo>
                      <a:lnTo>
                        <a:pt x="16" y="95"/>
                      </a:ln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grpSp>
        </p:grpSp>
      </p:grpSp>
      <p:grpSp>
        <p:nvGrpSpPr>
          <p:cNvPr id="27" name="Group 26">
            <a:extLst>
              <a:ext uri="{FF2B5EF4-FFF2-40B4-BE49-F238E27FC236}">
                <a16:creationId xmlns:a16="http://schemas.microsoft.com/office/drawing/2014/main" id="{6A24F8EA-C9FA-814C-DA2C-BF389DAD01D4}"/>
              </a:ext>
            </a:extLst>
          </p:cNvPr>
          <p:cNvGrpSpPr/>
          <p:nvPr userDrawn="1"/>
        </p:nvGrpSpPr>
        <p:grpSpPr>
          <a:xfrm>
            <a:off x="1981200" y="2054865"/>
            <a:ext cx="2247341" cy="2127949"/>
            <a:chOff x="1351311" y="2054865"/>
            <a:chExt cx="2247341" cy="2127949"/>
          </a:xfrm>
        </p:grpSpPr>
        <p:sp>
          <p:nvSpPr>
            <p:cNvPr id="28" name="TextBox 27">
              <a:extLst>
                <a:ext uri="{FF2B5EF4-FFF2-40B4-BE49-F238E27FC236}">
                  <a16:creationId xmlns:a16="http://schemas.microsoft.com/office/drawing/2014/main" id="{DA61D48D-AB15-FE73-4801-A6430D55E169}"/>
                </a:ext>
              </a:extLst>
            </p:cNvPr>
            <p:cNvSpPr txBox="1"/>
            <p:nvPr/>
          </p:nvSpPr>
          <p:spPr>
            <a:xfrm>
              <a:off x="1351311" y="2951708"/>
              <a:ext cx="2247341" cy="123110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4B286D"/>
                  </a:solidFill>
                  <a:effectLst/>
                  <a:uLnTx/>
                  <a:uFillTx/>
                  <a:latin typeface="HN for TELUS" panose="020B0504030202020204" pitchFamily="34" charset="0"/>
                  <a:ea typeface="+mn-ea"/>
                  <a:cs typeface="Helvetica" panose="020B0604020202020204" pitchFamily="34" charset="0"/>
                </a:rPr>
                <a:t>In-Person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HN for TELUS" panose="020B0504030202020204" pitchFamily="34" charset="0"/>
                  <a:ea typeface="+mn-ea"/>
                  <a:cs typeface="Helvetica" panose="020B0604020202020204" pitchFamily="34" charset="0"/>
                </a:rPr>
                <a:t>With a doctor,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HN for TELUS" panose="020B0504030202020204" pitchFamily="34" charset="0"/>
                  <a:ea typeface="+mn-ea"/>
                  <a:cs typeface="Helvetica" panose="020B0604020202020204" pitchFamily="34" charset="0"/>
                </a:rPr>
                <a:t>counselor or advisor</a:t>
              </a:r>
            </a:p>
          </p:txBody>
        </p:sp>
        <p:grpSp>
          <p:nvGrpSpPr>
            <p:cNvPr id="29" name="Group 28">
              <a:extLst>
                <a:ext uri="{FF2B5EF4-FFF2-40B4-BE49-F238E27FC236}">
                  <a16:creationId xmlns:a16="http://schemas.microsoft.com/office/drawing/2014/main" id="{024BC3E8-CA10-6B29-C570-1DBF9A96CEF4}"/>
                </a:ext>
              </a:extLst>
            </p:cNvPr>
            <p:cNvGrpSpPr/>
            <p:nvPr/>
          </p:nvGrpSpPr>
          <p:grpSpPr>
            <a:xfrm>
              <a:off x="2011677" y="2054865"/>
              <a:ext cx="926608" cy="926608"/>
              <a:chOff x="3512760" y="2057297"/>
              <a:chExt cx="926608" cy="926608"/>
            </a:xfrm>
          </p:grpSpPr>
          <p:sp>
            <p:nvSpPr>
              <p:cNvPr id="30" name="Oval 29">
                <a:extLst>
                  <a:ext uri="{FF2B5EF4-FFF2-40B4-BE49-F238E27FC236}">
                    <a16:creationId xmlns:a16="http://schemas.microsoft.com/office/drawing/2014/main" id="{9084C0CB-E2B0-12D8-F5B2-1E2FE6162778}"/>
                  </a:ext>
                </a:extLst>
              </p:cNvPr>
              <p:cNvSpPr/>
              <p:nvPr/>
            </p:nvSpPr>
            <p:spPr>
              <a:xfrm>
                <a:off x="3512760" y="2057297"/>
                <a:ext cx="926608" cy="926608"/>
              </a:xfrm>
              <a:prstGeom prst="ellipse">
                <a:avLst/>
              </a:prstGeom>
              <a:solidFill>
                <a:srgbClr val="4B286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31" name="Google Shape;8463;p79">
                <a:extLst>
                  <a:ext uri="{FF2B5EF4-FFF2-40B4-BE49-F238E27FC236}">
                    <a16:creationId xmlns:a16="http://schemas.microsoft.com/office/drawing/2014/main" id="{FD3AD827-EDA9-5062-B093-3E10308DFACE}"/>
                  </a:ext>
                </a:extLst>
              </p:cNvPr>
              <p:cNvGrpSpPr/>
              <p:nvPr/>
            </p:nvGrpSpPr>
            <p:grpSpPr>
              <a:xfrm>
                <a:off x="3640379" y="2221052"/>
                <a:ext cx="671371" cy="599099"/>
                <a:chOff x="2913064" y="4248151"/>
                <a:chExt cx="560388" cy="500063"/>
              </a:xfrm>
            </p:grpSpPr>
            <p:sp>
              <p:nvSpPr>
                <p:cNvPr id="32" name="Google Shape;8464;p79">
                  <a:extLst>
                    <a:ext uri="{FF2B5EF4-FFF2-40B4-BE49-F238E27FC236}">
                      <a16:creationId xmlns:a16="http://schemas.microsoft.com/office/drawing/2014/main" id="{5A9F5A6F-B835-55ED-51CD-72A34D613B0A}"/>
                    </a:ext>
                  </a:extLst>
                </p:cNvPr>
                <p:cNvSpPr/>
                <p:nvPr/>
              </p:nvSpPr>
              <p:spPr>
                <a:xfrm>
                  <a:off x="3322639" y="4533901"/>
                  <a:ext cx="141288" cy="77788"/>
                </a:xfrm>
                <a:custGeom>
                  <a:avLst/>
                  <a:gdLst/>
                  <a:ahLst/>
                  <a:cxnLst/>
                  <a:rect l="l" t="t" r="r" b="b"/>
                  <a:pathLst>
                    <a:path w="58" h="32" extrusionOk="0">
                      <a:moveTo>
                        <a:pt x="56" y="6"/>
                      </a:moveTo>
                      <a:cubicBezTo>
                        <a:pt x="54" y="5"/>
                        <a:pt x="54" y="5"/>
                        <a:pt x="54" y="5"/>
                      </a:cubicBezTo>
                      <a:cubicBezTo>
                        <a:pt x="45" y="1"/>
                        <a:pt x="36" y="0"/>
                        <a:pt x="27" y="2"/>
                      </a:cubicBezTo>
                      <a:cubicBezTo>
                        <a:pt x="17" y="4"/>
                        <a:pt x="8" y="11"/>
                        <a:pt x="1" y="23"/>
                      </a:cubicBezTo>
                      <a:cubicBezTo>
                        <a:pt x="0" y="23"/>
                        <a:pt x="0" y="24"/>
                        <a:pt x="1" y="25"/>
                      </a:cubicBezTo>
                      <a:cubicBezTo>
                        <a:pt x="1" y="25"/>
                        <a:pt x="1" y="26"/>
                        <a:pt x="2" y="26"/>
                      </a:cubicBezTo>
                      <a:cubicBezTo>
                        <a:pt x="6" y="28"/>
                        <a:pt x="6" y="28"/>
                        <a:pt x="6" y="28"/>
                      </a:cubicBezTo>
                      <a:cubicBezTo>
                        <a:pt x="7" y="29"/>
                        <a:pt x="9" y="28"/>
                        <a:pt x="10" y="27"/>
                      </a:cubicBezTo>
                      <a:cubicBezTo>
                        <a:pt x="15" y="18"/>
                        <a:pt x="22" y="12"/>
                        <a:pt x="30" y="10"/>
                      </a:cubicBezTo>
                      <a:cubicBezTo>
                        <a:pt x="35" y="9"/>
                        <a:pt x="40" y="9"/>
                        <a:pt x="46" y="11"/>
                      </a:cubicBezTo>
                      <a:cubicBezTo>
                        <a:pt x="41" y="18"/>
                        <a:pt x="37" y="22"/>
                        <a:pt x="32" y="24"/>
                      </a:cubicBezTo>
                      <a:cubicBezTo>
                        <a:pt x="31" y="25"/>
                        <a:pt x="31" y="25"/>
                        <a:pt x="31" y="26"/>
                      </a:cubicBezTo>
                      <a:cubicBezTo>
                        <a:pt x="30" y="26"/>
                        <a:pt x="30" y="27"/>
                        <a:pt x="31" y="28"/>
                      </a:cubicBezTo>
                      <a:cubicBezTo>
                        <a:pt x="32" y="31"/>
                        <a:pt x="32" y="31"/>
                        <a:pt x="32" y="31"/>
                      </a:cubicBezTo>
                      <a:cubicBezTo>
                        <a:pt x="33" y="32"/>
                        <a:pt x="34" y="32"/>
                        <a:pt x="34" y="32"/>
                      </a:cubicBezTo>
                      <a:cubicBezTo>
                        <a:pt x="35" y="32"/>
                        <a:pt x="35" y="32"/>
                        <a:pt x="35" y="32"/>
                      </a:cubicBezTo>
                      <a:cubicBezTo>
                        <a:pt x="44" y="29"/>
                        <a:pt x="50" y="21"/>
                        <a:pt x="56" y="12"/>
                      </a:cubicBezTo>
                      <a:cubicBezTo>
                        <a:pt x="57" y="10"/>
                        <a:pt x="57" y="10"/>
                        <a:pt x="57" y="10"/>
                      </a:cubicBezTo>
                      <a:cubicBezTo>
                        <a:pt x="58" y="9"/>
                        <a:pt x="58" y="8"/>
                        <a:pt x="57" y="7"/>
                      </a:cubicBezTo>
                      <a:cubicBezTo>
                        <a:pt x="57" y="7"/>
                        <a:pt x="57" y="6"/>
                        <a:pt x="56" y="6"/>
                      </a:cubicBez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Pts val="1400"/>
                    <a:buFont typeface="Arial"/>
                    <a:buNone/>
                    <a:tabLst/>
                    <a:defRPr/>
                  </a:pPr>
                  <a:endParaRPr kumimoji="0" sz="140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3" name="Google Shape;8465;p79">
                  <a:extLst>
                    <a:ext uri="{FF2B5EF4-FFF2-40B4-BE49-F238E27FC236}">
                      <a16:creationId xmlns:a16="http://schemas.microsoft.com/office/drawing/2014/main" id="{5A7A4D0A-BE93-3084-13A2-EFE6A9EA2635}"/>
                    </a:ext>
                  </a:extLst>
                </p:cNvPr>
                <p:cNvSpPr/>
                <p:nvPr/>
              </p:nvSpPr>
              <p:spPr>
                <a:xfrm>
                  <a:off x="3282951" y="4598988"/>
                  <a:ext cx="131763" cy="100013"/>
                </a:xfrm>
                <a:custGeom>
                  <a:avLst/>
                  <a:gdLst/>
                  <a:ahLst/>
                  <a:cxnLst/>
                  <a:rect l="l" t="t" r="r" b="b"/>
                  <a:pathLst>
                    <a:path w="54" h="41" extrusionOk="0">
                      <a:moveTo>
                        <a:pt x="7" y="27"/>
                      </a:moveTo>
                      <a:cubicBezTo>
                        <a:pt x="7" y="27"/>
                        <a:pt x="6" y="27"/>
                        <a:pt x="5" y="27"/>
                      </a:cubicBezTo>
                      <a:cubicBezTo>
                        <a:pt x="5" y="27"/>
                        <a:pt x="4" y="27"/>
                        <a:pt x="4" y="28"/>
                      </a:cubicBezTo>
                      <a:cubicBezTo>
                        <a:pt x="2" y="32"/>
                        <a:pt x="2" y="32"/>
                        <a:pt x="2" y="32"/>
                      </a:cubicBezTo>
                      <a:cubicBezTo>
                        <a:pt x="1" y="33"/>
                        <a:pt x="1" y="34"/>
                        <a:pt x="2" y="35"/>
                      </a:cubicBezTo>
                      <a:cubicBezTo>
                        <a:pt x="7" y="40"/>
                        <a:pt x="13" y="41"/>
                        <a:pt x="20" y="41"/>
                      </a:cubicBezTo>
                      <a:cubicBezTo>
                        <a:pt x="30" y="41"/>
                        <a:pt x="41" y="35"/>
                        <a:pt x="51" y="23"/>
                      </a:cubicBezTo>
                      <a:cubicBezTo>
                        <a:pt x="52" y="23"/>
                        <a:pt x="52" y="23"/>
                        <a:pt x="52" y="23"/>
                      </a:cubicBezTo>
                      <a:cubicBezTo>
                        <a:pt x="53" y="21"/>
                        <a:pt x="53" y="21"/>
                        <a:pt x="53" y="21"/>
                      </a:cubicBezTo>
                      <a:cubicBezTo>
                        <a:pt x="54" y="20"/>
                        <a:pt x="54" y="18"/>
                        <a:pt x="53" y="17"/>
                      </a:cubicBezTo>
                      <a:cubicBezTo>
                        <a:pt x="50" y="16"/>
                        <a:pt x="50" y="16"/>
                        <a:pt x="50" y="16"/>
                      </a:cubicBezTo>
                      <a:cubicBezTo>
                        <a:pt x="37" y="1"/>
                        <a:pt x="18" y="0"/>
                        <a:pt x="1" y="13"/>
                      </a:cubicBezTo>
                      <a:cubicBezTo>
                        <a:pt x="0" y="14"/>
                        <a:pt x="0" y="16"/>
                        <a:pt x="1" y="17"/>
                      </a:cubicBezTo>
                      <a:cubicBezTo>
                        <a:pt x="4" y="21"/>
                        <a:pt x="4" y="21"/>
                        <a:pt x="4" y="21"/>
                      </a:cubicBezTo>
                      <a:cubicBezTo>
                        <a:pt x="4" y="21"/>
                        <a:pt x="5" y="22"/>
                        <a:pt x="6" y="22"/>
                      </a:cubicBezTo>
                      <a:cubicBezTo>
                        <a:pt x="6" y="22"/>
                        <a:pt x="7" y="22"/>
                        <a:pt x="7" y="21"/>
                      </a:cubicBezTo>
                      <a:cubicBezTo>
                        <a:pt x="19" y="12"/>
                        <a:pt x="31" y="12"/>
                        <a:pt x="41" y="20"/>
                      </a:cubicBezTo>
                      <a:cubicBezTo>
                        <a:pt x="28" y="33"/>
                        <a:pt x="18" y="35"/>
                        <a:pt x="7" y="27"/>
                      </a:cubicBez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Pts val="1400"/>
                    <a:buFont typeface="Arial"/>
                    <a:buNone/>
                    <a:tabLst/>
                    <a:defRPr/>
                  </a:pPr>
                  <a:endParaRPr kumimoji="0" sz="140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4" name="Google Shape;8466;p79">
                  <a:extLst>
                    <a:ext uri="{FF2B5EF4-FFF2-40B4-BE49-F238E27FC236}">
                      <a16:creationId xmlns:a16="http://schemas.microsoft.com/office/drawing/2014/main" id="{F7A802BA-C1FF-7102-D8C8-A6EB8B120188}"/>
                    </a:ext>
                  </a:extLst>
                </p:cNvPr>
                <p:cNvSpPr/>
                <p:nvPr/>
              </p:nvSpPr>
              <p:spPr>
                <a:xfrm>
                  <a:off x="3351214" y="4425951"/>
                  <a:ext cx="122238" cy="107950"/>
                </a:xfrm>
                <a:custGeom>
                  <a:avLst/>
                  <a:gdLst/>
                  <a:ahLst/>
                  <a:cxnLst/>
                  <a:rect l="l" t="t" r="r" b="b"/>
                  <a:pathLst>
                    <a:path w="50" h="44" extrusionOk="0">
                      <a:moveTo>
                        <a:pt x="47" y="1"/>
                      </a:moveTo>
                      <a:cubicBezTo>
                        <a:pt x="45" y="1"/>
                        <a:pt x="45" y="1"/>
                        <a:pt x="45" y="1"/>
                      </a:cubicBezTo>
                      <a:cubicBezTo>
                        <a:pt x="32" y="0"/>
                        <a:pt x="22" y="4"/>
                        <a:pt x="14" y="11"/>
                      </a:cubicBezTo>
                      <a:cubicBezTo>
                        <a:pt x="6" y="18"/>
                        <a:pt x="1" y="29"/>
                        <a:pt x="1" y="42"/>
                      </a:cubicBezTo>
                      <a:cubicBezTo>
                        <a:pt x="0" y="43"/>
                        <a:pt x="1" y="43"/>
                        <a:pt x="1" y="44"/>
                      </a:cubicBezTo>
                      <a:cubicBezTo>
                        <a:pt x="2" y="44"/>
                        <a:pt x="2" y="44"/>
                        <a:pt x="3" y="44"/>
                      </a:cubicBezTo>
                      <a:cubicBezTo>
                        <a:pt x="8" y="44"/>
                        <a:pt x="8" y="44"/>
                        <a:pt x="8" y="44"/>
                      </a:cubicBezTo>
                      <a:cubicBezTo>
                        <a:pt x="9" y="44"/>
                        <a:pt x="10" y="43"/>
                        <a:pt x="10" y="42"/>
                      </a:cubicBezTo>
                      <a:cubicBezTo>
                        <a:pt x="12" y="24"/>
                        <a:pt x="23" y="12"/>
                        <a:pt x="39" y="11"/>
                      </a:cubicBezTo>
                      <a:cubicBezTo>
                        <a:pt x="38" y="21"/>
                        <a:pt x="33" y="29"/>
                        <a:pt x="27" y="33"/>
                      </a:cubicBezTo>
                      <a:cubicBezTo>
                        <a:pt x="26" y="34"/>
                        <a:pt x="26" y="34"/>
                        <a:pt x="26" y="35"/>
                      </a:cubicBezTo>
                      <a:cubicBezTo>
                        <a:pt x="26" y="36"/>
                        <a:pt x="26" y="36"/>
                        <a:pt x="26" y="37"/>
                      </a:cubicBezTo>
                      <a:cubicBezTo>
                        <a:pt x="29" y="41"/>
                        <a:pt x="29" y="41"/>
                        <a:pt x="29" y="41"/>
                      </a:cubicBezTo>
                      <a:cubicBezTo>
                        <a:pt x="30" y="42"/>
                        <a:pt x="32" y="42"/>
                        <a:pt x="33" y="41"/>
                      </a:cubicBezTo>
                      <a:cubicBezTo>
                        <a:pt x="42" y="34"/>
                        <a:pt x="48" y="23"/>
                        <a:pt x="50" y="6"/>
                      </a:cubicBezTo>
                      <a:cubicBezTo>
                        <a:pt x="50" y="3"/>
                        <a:pt x="50" y="3"/>
                        <a:pt x="50" y="3"/>
                      </a:cubicBezTo>
                      <a:cubicBezTo>
                        <a:pt x="50" y="2"/>
                        <a:pt x="48" y="1"/>
                        <a:pt x="47" y="1"/>
                      </a:cubicBez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Pts val="1400"/>
                    <a:buFont typeface="Arial"/>
                    <a:buNone/>
                    <a:tabLst/>
                    <a:defRPr/>
                  </a:pPr>
                  <a:endParaRPr kumimoji="0" sz="140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5" name="Google Shape;8467;p79">
                  <a:extLst>
                    <a:ext uri="{FF2B5EF4-FFF2-40B4-BE49-F238E27FC236}">
                      <a16:creationId xmlns:a16="http://schemas.microsoft.com/office/drawing/2014/main" id="{3C37A912-A6FC-767C-229D-AD6F0EEFD566}"/>
                    </a:ext>
                  </a:extLst>
                </p:cNvPr>
                <p:cNvSpPr/>
                <p:nvPr/>
              </p:nvSpPr>
              <p:spPr>
                <a:xfrm>
                  <a:off x="3332164" y="4316413"/>
                  <a:ext cx="101600" cy="139700"/>
                </a:xfrm>
                <a:custGeom>
                  <a:avLst/>
                  <a:gdLst/>
                  <a:ahLst/>
                  <a:cxnLst/>
                  <a:rect l="l" t="t" r="r" b="b"/>
                  <a:pathLst>
                    <a:path w="42" h="57" extrusionOk="0">
                      <a:moveTo>
                        <a:pt x="27" y="40"/>
                      </a:moveTo>
                      <a:cubicBezTo>
                        <a:pt x="27" y="41"/>
                        <a:pt x="27" y="42"/>
                        <a:pt x="28" y="42"/>
                      </a:cubicBezTo>
                      <a:cubicBezTo>
                        <a:pt x="31" y="44"/>
                        <a:pt x="31" y="44"/>
                        <a:pt x="31" y="44"/>
                      </a:cubicBezTo>
                      <a:cubicBezTo>
                        <a:pt x="32" y="45"/>
                        <a:pt x="33" y="45"/>
                        <a:pt x="33" y="45"/>
                      </a:cubicBezTo>
                      <a:cubicBezTo>
                        <a:pt x="34" y="44"/>
                        <a:pt x="34" y="44"/>
                        <a:pt x="35" y="44"/>
                      </a:cubicBezTo>
                      <a:cubicBezTo>
                        <a:pt x="41" y="34"/>
                        <a:pt x="42" y="20"/>
                        <a:pt x="36" y="5"/>
                      </a:cubicBezTo>
                      <a:cubicBezTo>
                        <a:pt x="36" y="2"/>
                        <a:pt x="36" y="2"/>
                        <a:pt x="36" y="2"/>
                      </a:cubicBezTo>
                      <a:cubicBezTo>
                        <a:pt x="36" y="2"/>
                        <a:pt x="35" y="1"/>
                        <a:pt x="34" y="1"/>
                      </a:cubicBezTo>
                      <a:cubicBezTo>
                        <a:pt x="34" y="0"/>
                        <a:pt x="33" y="0"/>
                        <a:pt x="32" y="1"/>
                      </a:cubicBezTo>
                      <a:cubicBezTo>
                        <a:pt x="31" y="1"/>
                        <a:pt x="31" y="1"/>
                        <a:pt x="31" y="1"/>
                      </a:cubicBezTo>
                      <a:cubicBezTo>
                        <a:pt x="10" y="9"/>
                        <a:pt x="0" y="30"/>
                        <a:pt x="8" y="56"/>
                      </a:cubicBezTo>
                      <a:cubicBezTo>
                        <a:pt x="8" y="56"/>
                        <a:pt x="8" y="57"/>
                        <a:pt x="9" y="57"/>
                      </a:cubicBezTo>
                      <a:cubicBezTo>
                        <a:pt x="9" y="57"/>
                        <a:pt x="10" y="57"/>
                        <a:pt x="10" y="57"/>
                      </a:cubicBezTo>
                      <a:cubicBezTo>
                        <a:pt x="10" y="57"/>
                        <a:pt x="11" y="57"/>
                        <a:pt x="11" y="57"/>
                      </a:cubicBezTo>
                      <a:cubicBezTo>
                        <a:pt x="15" y="56"/>
                        <a:pt x="15" y="56"/>
                        <a:pt x="15" y="56"/>
                      </a:cubicBezTo>
                      <a:cubicBezTo>
                        <a:pt x="16" y="55"/>
                        <a:pt x="17" y="54"/>
                        <a:pt x="17" y="53"/>
                      </a:cubicBezTo>
                      <a:cubicBezTo>
                        <a:pt x="11" y="35"/>
                        <a:pt x="16" y="19"/>
                        <a:pt x="30" y="13"/>
                      </a:cubicBezTo>
                      <a:cubicBezTo>
                        <a:pt x="32" y="23"/>
                        <a:pt x="31" y="32"/>
                        <a:pt x="27" y="39"/>
                      </a:cubicBezTo>
                      <a:cubicBezTo>
                        <a:pt x="27" y="39"/>
                        <a:pt x="27" y="40"/>
                        <a:pt x="27" y="40"/>
                      </a:cubicBez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Pts val="1400"/>
                    <a:buFont typeface="Arial"/>
                    <a:buNone/>
                    <a:tabLst/>
                    <a:defRPr/>
                  </a:pPr>
                  <a:endParaRPr kumimoji="0" sz="140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6" name="Google Shape;8468;p79">
                  <a:extLst>
                    <a:ext uri="{FF2B5EF4-FFF2-40B4-BE49-F238E27FC236}">
                      <a16:creationId xmlns:a16="http://schemas.microsoft.com/office/drawing/2014/main" id="{B9E68E60-D817-29E4-2D24-1FFE36C2B970}"/>
                    </a:ext>
                  </a:extLst>
                </p:cNvPr>
                <p:cNvSpPr/>
                <p:nvPr/>
              </p:nvSpPr>
              <p:spPr>
                <a:xfrm>
                  <a:off x="2913064" y="4533901"/>
                  <a:ext cx="141288" cy="77788"/>
                </a:xfrm>
                <a:custGeom>
                  <a:avLst/>
                  <a:gdLst/>
                  <a:ahLst/>
                  <a:cxnLst/>
                  <a:rect l="l" t="t" r="r" b="b"/>
                  <a:pathLst>
                    <a:path w="58" h="32" extrusionOk="0">
                      <a:moveTo>
                        <a:pt x="2" y="11"/>
                      </a:moveTo>
                      <a:cubicBezTo>
                        <a:pt x="8" y="21"/>
                        <a:pt x="14" y="29"/>
                        <a:pt x="23" y="32"/>
                      </a:cubicBezTo>
                      <a:cubicBezTo>
                        <a:pt x="23" y="32"/>
                        <a:pt x="23" y="32"/>
                        <a:pt x="24" y="32"/>
                      </a:cubicBezTo>
                      <a:cubicBezTo>
                        <a:pt x="24" y="32"/>
                        <a:pt x="25" y="32"/>
                        <a:pt x="26" y="31"/>
                      </a:cubicBezTo>
                      <a:cubicBezTo>
                        <a:pt x="27" y="28"/>
                        <a:pt x="27" y="28"/>
                        <a:pt x="27" y="28"/>
                      </a:cubicBezTo>
                      <a:cubicBezTo>
                        <a:pt x="28" y="27"/>
                        <a:pt x="28" y="26"/>
                        <a:pt x="27" y="26"/>
                      </a:cubicBezTo>
                      <a:cubicBezTo>
                        <a:pt x="27" y="25"/>
                        <a:pt x="27" y="25"/>
                        <a:pt x="26" y="24"/>
                      </a:cubicBezTo>
                      <a:cubicBezTo>
                        <a:pt x="22" y="23"/>
                        <a:pt x="18" y="19"/>
                        <a:pt x="13" y="11"/>
                      </a:cubicBezTo>
                      <a:cubicBezTo>
                        <a:pt x="18" y="9"/>
                        <a:pt x="23" y="9"/>
                        <a:pt x="28" y="10"/>
                      </a:cubicBezTo>
                      <a:cubicBezTo>
                        <a:pt x="37" y="13"/>
                        <a:pt x="44" y="19"/>
                        <a:pt x="49" y="27"/>
                      </a:cubicBezTo>
                      <a:cubicBezTo>
                        <a:pt x="50" y="28"/>
                        <a:pt x="51" y="29"/>
                        <a:pt x="53" y="28"/>
                      </a:cubicBezTo>
                      <a:cubicBezTo>
                        <a:pt x="56" y="26"/>
                        <a:pt x="56" y="26"/>
                        <a:pt x="56" y="26"/>
                      </a:cubicBezTo>
                      <a:cubicBezTo>
                        <a:pt x="57" y="26"/>
                        <a:pt x="57" y="25"/>
                        <a:pt x="57" y="24"/>
                      </a:cubicBezTo>
                      <a:cubicBezTo>
                        <a:pt x="58" y="24"/>
                        <a:pt x="57" y="23"/>
                        <a:pt x="57" y="23"/>
                      </a:cubicBezTo>
                      <a:cubicBezTo>
                        <a:pt x="50" y="11"/>
                        <a:pt x="41" y="4"/>
                        <a:pt x="31" y="2"/>
                      </a:cubicBezTo>
                      <a:cubicBezTo>
                        <a:pt x="22" y="0"/>
                        <a:pt x="13" y="1"/>
                        <a:pt x="4" y="5"/>
                      </a:cubicBezTo>
                      <a:cubicBezTo>
                        <a:pt x="2" y="6"/>
                        <a:pt x="2" y="6"/>
                        <a:pt x="2" y="6"/>
                      </a:cubicBezTo>
                      <a:cubicBezTo>
                        <a:pt x="1" y="6"/>
                        <a:pt x="1" y="7"/>
                        <a:pt x="1" y="7"/>
                      </a:cubicBezTo>
                      <a:cubicBezTo>
                        <a:pt x="0" y="8"/>
                        <a:pt x="1" y="9"/>
                        <a:pt x="1" y="10"/>
                      </a:cubicBezTo>
                      <a:lnTo>
                        <a:pt x="2" y="11"/>
                      </a:ln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Pts val="1400"/>
                    <a:buFont typeface="Arial"/>
                    <a:buNone/>
                    <a:tabLst/>
                    <a:defRPr/>
                  </a:pPr>
                  <a:endParaRPr kumimoji="0" sz="140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7" name="Google Shape;8469;p79">
                  <a:extLst>
                    <a:ext uri="{FF2B5EF4-FFF2-40B4-BE49-F238E27FC236}">
                      <a16:creationId xmlns:a16="http://schemas.microsoft.com/office/drawing/2014/main" id="{A3ECA438-7329-531E-5B26-DD178567AE92}"/>
                    </a:ext>
                  </a:extLst>
                </p:cNvPr>
                <p:cNvSpPr/>
                <p:nvPr/>
              </p:nvSpPr>
              <p:spPr>
                <a:xfrm>
                  <a:off x="2962276" y="4598988"/>
                  <a:ext cx="131763" cy="100013"/>
                </a:xfrm>
                <a:custGeom>
                  <a:avLst/>
                  <a:gdLst/>
                  <a:ahLst/>
                  <a:cxnLst/>
                  <a:rect l="l" t="t" r="r" b="b"/>
                  <a:pathLst>
                    <a:path w="54" h="41" extrusionOk="0">
                      <a:moveTo>
                        <a:pt x="53" y="32"/>
                      </a:moveTo>
                      <a:cubicBezTo>
                        <a:pt x="51" y="28"/>
                        <a:pt x="51" y="28"/>
                        <a:pt x="51" y="28"/>
                      </a:cubicBezTo>
                      <a:cubicBezTo>
                        <a:pt x="51" y="27"/>
                        <a:pt x="50" y="27"/>
                        <a:pt x="49" y="27"/>
                      </a:cubicBezTo>
                      <a:cubicBezTo>
                        <a:pt x="49" y="27"/>
                        <a:pt x="48" y="27"/>
                        <a:pt x="47" y="27"/>
                      </a:cubicBezTo>
                      <a:cubicBezTo>
                        <a:pt x="36" y="35"/>
                        <a:pt x="25" y="33"/>
                        <a:pt x="13" y="20"/>
                      </a:cubicBezTo>
                      <a:cubicBezTo>
                        <a:pt x="23" y="12"/>
                        <a:pt x="35" y="12"/>
                        <a:pt x="46" y="21"/>
                      </a:cubicBezTo>
                      <a:cubicBezTo>
                        <a:pt x="47" y="22"/>
                        <a:pt x="48" y="22"/>
                        <a:pt x="48" y="22"/>
                      </a:cubicBezTo>
                      <a:cubicBezTo>
                        <a:pt x="49" y="22"/>
                        <a:pt x="50" y="21"/>
                        <a:pt x="50" y="21"/>
                      </a:cubicBezTo>
                      <a:cubicBezTo>
                        <a:pt x="53" y="17"/>
                        <a:pt x="53" y="17"/>
                        <a:pt x="53" y="17"/>
                      </a:cubicBezTo>
                      <a:cubicBezTo>
                        <a:pt x="54" y="16"/>
                        <a:pt x="54" y="14"/>
                        <a:pt x="53" y="13"/>
                      </a:cubicBezTo>
                      <a:cubicBezTo>
                        <a:pt x="36" y="0"/>
                        <a:pt x="17" y="1"/>
                        <a:pt x="3" y="16"/>
                      </a:cubicBezTo>
                      <a:cubicBezTo>
                        <a:pt x="1" y="18"/>
                        <a:pt x="1" y="18"/>
                        <a:pt x="1" y="18"/>
                      </a:cubicBezTo>
                      <a:cubicBezTo>
                        <a:pt x="0" y="19"/>
                        <a:pt x="0" y="20"/>
                        <a:pt x="1" y="21"/>
                      </a:cubicBezTo>
                      <a:cubicBezTo>
                        <a:pt x="3" y="23"/>
                        <a:pt x="3" y="23"/>
                        <a:pt x="3" y="23"/>
                      </a:cubicBezTo>
                      <a:cubicBezTo>
                        <a:pt x="12" y="35"/>
                        <a:pt x="23" y="41"/>
                        <a:pt x="34" y="41"/>
                      </a:cubicBezTo>
                      <a:cubicBezTo>
                        <a:pt x="41" y="41"/>
                        <a:pt x="46" y="40"/>
                        <a:pt x="52" y="35"/>
                      </a:cubicBezTo>
                      <a:cubicBezTo>
                        <a:pt x="53" y="35"/>
                        <a:pt x="54" y="33"/>
                        <a:pt x="53" y="32"/>
                      </a:cubicBez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Pts val="1400"/>
                    <a:buFont typeface="Arial"/>
                    <a:buNone/>
                    <a:tabLst/>
                    <a:defRPr/>
                  </a:pPr>
                  <a:endParaRPr kumimoji="0" sz="140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8" name="Google Shape;8470;p79">
                  <a:extLst>
                    <a:ext uri="{FF2B5EF4-FFF2-40B4-BE49-F238E27FC236}">
                      <a16:creationId xmlns:a16="http://schemas.microsoft.com/office/drawing/2014/main" id="{2DA83CB7-0689-0530-F2D6-5ECF5A330A79}"/>
                    </a:ext>
                  </a:extLst>
                </p:cNvPr>
                <p:cNvSpPr/>
                <p:nvPr/>
              </p:nvSpPr>
              <p:spPr>
                <a:xfrm>
                  <a:off x="2916239" y="4424363"/>
                  <a:ext cx="109538" cy="109538"/>
                </a:xfrm>
                <a:custGeom>
                  <a:avLst/>
                  <a:gdLst/>
                  <a:ahLst/>
                  <a:cxnLst/>
                  <a:rect l="l" t="t" r="r" b="b"/>
                  <a:pathLst>
                    <a:path w="45" h="45" extrusionOk="0">
                      <a:moveTo>
                        <a:pt x="0" y="6"/>
                      </a:moveTo>
                      <a:cubicBezTo>
                        <a:pt x="1" y="23"/>
                        <a:pt x="6" y="35"/>
                        <a:pt x="15" y="42"/>
                      </a:cubicBezTo>
                      <a:cubicBezTo>
                        <a:pt x="16" y="42"/>
                        <a:pt x="17" y="43"/>
                        <a:pt x="17" y="42"/>
                      </a:cubicBezTo>
                      <a:cubicBezTo>
                        <a:pt x="18" y="42"/>
                        <a:pt x="19" y="42"/>
                        <a:pt x="19" y="41"/>
                      </a:cubicBezTo>
                      <a:cubicBezTo>
                        <a:pt x="21" y="37"/>
                        <a:pt x="21" y="37"/>
                        <a:pt x="21" y="37"/>
                      </a:cubicBezTo>
                      <a:cubicBezTo>
                        <a:pt x="22" y="36"/>
                        <a:pt x="22" y="35"/>
                        <a:pt x="21" y="34"/>
                      </a:cubicBezTo>
                      <a:cubicBezTo>
                        <a:pt x="14" y="30"/>
                        <a:pt x="11" y="22"/>
                        <a:pt x="10" y="11"/>
                      </a:cubicBezTo>
                      <a:cubicBezTo>
                        <a:pt x="16" y="12"/>
                        <a:pt x="21" y="14"/>
                        <a:pt x="26" y="18"/>
                      </a:cubicBezTo>
                      <a:cubicBezTo>
                        <a:pt x="31" y="24"/>
                        <a:pt x="35" y="33"/>
                        <a:pt x="35" y="43"/>
                      </a:cubicBezTo>
                      <a:cubicBezTo>
                        <a:pt x="35" y="44"/>
                        <a:pt x="36" y="45"/>
                        <a:pt x="38" y="45"/>
                      </a:cubicBezTo>
                      <a:cubicBezTo>
                        <a:pt x="42" y="45"/>
                        <a:pt x="42" y="45"/>
                        <a:pt x="42" y="45"/>
                      </a:cubicBezTo>
                      <a:cubicBezTo>
                        <a:pt x="43" y="45"/>
                        <a:pt x="43" y="45"/>
                        <a:pt x="44" y="45"/>
                      </a:cubicBezTo>
                      <a:cubicBezTo>
                        <a:pt x="44" y="44"/>
                        <a:pt x="45" y="44"/>
                        <a:pt x="44" y="43"/>
                      </a:cubicBezTo>
                      <a:cubicBezTo>
                        <a:pt x="44" y="29"/>
                        <a:pt x="40" y="19"/>
                        <a:pt x="32" y="11"/>
                      </a:cubicBezTo>
                      <a:cubicBezTo>
                        <a:pt x="25" y="4"/>
                        <a:pt x="15" y="0"/>
                        <a:pt x="4" y="1"/>
                      </a:cubicBezTo>
                      <a:cubicBezTo>
                        <a:pt x="2" y="1"/>
                        <a:pt x="2" y="1"/>
                        <a:pt x="2" y="1"/>
                      </a:cubicBezTo>
                      <a:cubicBezTo>
                        <a:pt x="1" y="1"/>
                        <a:pt x="0" y="2"/>
                        <a:pt x="0" y="4"/>
                      </a:cubicBezTo>
                      <a:lnTo>
                        <a:pt x="0" y="6"/>
                      </a:ln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Pts val="1400"/>
                    <a:buFont typeface="Arial"/>
                    <a:buNone/>
                    <a:tabLst/>
                    <a:defRPr/>
                  </a:pPr>
                  <a:endParaRPr kumimoji="0" sz="140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9" name="Google Shape;8471;p79">
                  <a:extLst>
                    <a:ext uri="{FF2B5EF4-FFF2-40B4-BE49-F238E27FC236}">
                      <a16:creationId xmlns:a16="http://schemas.microsoft.com/office/drawing/2014/main" id="{93E7F6F3-55C3-9D09-0FFB-ECDF58A8BC44}"/>
                    </a:ext>
                  </a:extLst>
                </p:cNvPr>
                <p:cNvSpPr/>
                <p:nvPr/>
              </p:nvSpPr>
              <p:spPr>
                <a:xfrm>
                  <a:off x="2943226" y="4316413"/>
                  <a:ext cx="101600" cy="139700"/>
                </a:xfrm>
                <a:custGeom>
                  <a:avLst/>
                  <a:gdLst/>
                  <a:ahLst/>
                  <a:cxnLst/>
                  <a:rect l="l" t="t" r="r" b="b"/>
                  <a:pathLst>
                    <a:path w="42" h="57" extrusionOk="0">
                      <a:moveTo>
                        <a:pt x="27" y="56"/>
                      </a:moveTo>
                      <a:cubicBezTo>
                        <a:pt x="31" y="57"/>
                        <a:pt x="31" y="57"/>
                        <a:pt x="31" y="57"/>
                      </a:cubicBezTo>
                      <a:cubicBezTo>
                        <a:pt x="31" y="57"/>
                        <a:pt x="32" y="57"/>
                        <a:pt x="32" y="57"/>
                      </a:cubicBezTo>
                      <a:cubicBezTo>
                        <a:pt x="32" y="57"/>
                        <a:pt x="33" y="57"/>
                        <a:pt x="33" y="57"/>
                      </a:cubicBezTo>
                      <a:cubicBezTo>
                        <a:pt x="34" y="57"/>
                        <a:pt x="34" y="56"/>
                        <a:pt x="34" y="56"/>
                      </a:cubicBezTo>
                      <a:cubicBezTo>
                        <a:pt x="42" y="30"/>
                        <a:pt x="33" y="9"/>
                        <a:pt x="12" y="1"/>
                      </a:cubicBezTo>
                      <a:cubicBezTo>
                        <a:pt x="9" y="1"/>
                        <a:pt x="9" y="1"/>
                        <a:pt x="9" y="1"/>
                      </a:cubicBezTo>
                      <a:cubicBezTo>
                        <a:pt x="9" y="0"/>
                        <a:pt x="8" y="0"/>
                        <a:pt x="8" y="1"/>
                      </a:cubicBezTo>
                      <a:cubicBezTo>
                        <a:pt x="7" y="1"/>
                        <a:pt x="6" y="2"/>
                        <a:pt x="6" y="2"/>
                      </a:cubicBezTo>
                      <a:cubicBezTo>
                        <a:pt x="6" y="4"/>
                        <a:pt x="6" y="4"/>
                        <a:pt x="6" y="4"/>
                      </a:cubicBezTo>
                      <a:cubicBezTo>
                        <a:pt x="0" y="20"/>
                        <a:pt x="1" y="34"/>
                        <a:pt x="7" y="44"/>
                      </a:cubicBezTo>
                      <a:cubicBezTo>
                        <a:pt x="8" y="44"/>
                        <a:pt x="8" y="44"/>
                        <a:pt x="9" y="45"/>
                      </a:cubicBezTo>
                      <a:cubicBezTo>
                        <a:pt x="9" y="45"/>
                        <a:pt x="10" y="45"/>
                        <a:pt x="11" y="44"/>
                      </a:cubicBezTo>
                      <a:cubicBezTo>
                        <a:pt x="14" y="42"/>
                        <a:pt x="14" y="42"/>
                        <a:pt x="14" y="42"/>
                      </a:cubicBezTo>
                      <a:cubicBezTo>
                        <a:pt x="15" y="41"/>
                        <a:pt x="16" y="40"/>
                        <a:pt x="15" y="39"/>
                      </a:cubicBezTo>
                      <a:cubicBezTo>
                        <a:pt x="11" y="32"/>
                        <a:pt x="11" y="23"/>
                        <a:pt x="13" y="13"/>
                      </a:cubicBezTo>
                      <a:cubicBezTo>
                        <a:pt x="26" y="20"/>
                        <a:pt x="31" y="35"/>
                        <a:pt x="25" y="53"/>
                      </a:cubicBezTo>
                      <a:cubicBezTo>
                        <a:pt x="25" y="54"/>
                        <a:pt x="26" y="55"/>
                        <a:pt x="27" y="56"/>
                      </a:cubicBez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Pts val="1400"/>
                    <a:buFont typeface="Arial"/>
                    <a:buNone/>
                    <a:tabLst/>
                    <a:defRPr/>
                  </a:pPr>
                  <a:endParaRPr kumimoji="0" sz="140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40" name="Google Shape;8472;p79">
                  <a:extLst>
                    <a:ext uri="{FF2B5EF4-FFF2-40B4-BE49-F238E27FC236}">
                      <a16:creationId xmlns:a16="http://schemas.microsoft.com/office/drawing/2014/main" id="{97ADACE8-A7F1-7760-F48B-B62A30F78E5A}"/>
                    </a:ext>
                  </a:extLst>
                </p:cNvPr>
                <p:cNvSpPr/>
                <p:nvPr/>
              </p:nvSpPr>
              <p:spPr>
                <a:xfrm>
                  <a:off x="3071814" y="4394201"/>
                  <a:ext cx="236538" cy="354013"/>
                </a:xfrm>
                <a:custGeom>
                  <a:avLst/>
                  <a:gdLst/>
                  <a:ahLst/>
                  <a:cxnLst/>
                  <a:rect l="l" t="t" r="r" b="b"/>
                  <a:pathLst>
                    <a:path w="97" h="145" extrusionOk="0">
                      <a:moveTo>
                        <a:pt x="75" y="31"/>
                      </a:moveTo>
                      <a:cubicBezTo>
                        <a:pt x="70" y="31"/>
                        <a:pt x="70" y="31"/>
                        <a:pt x="70" y="31"/>
                      </a:cubicBezTo>
                      <a:cubicBezTo>
                        <a:pt x="69" y="31"/>
                        <a:pt x="68" y="32"/>
                        <a:pt x="68" y="34"/>
                      </a:cubicBezTo>
                      <a:cubicBezTo>
                        <a:pt x="68" y="143"/>
                        <a:pt x="68" y="143"/>
                        <a:pt x="68" y="143"/>
                      </a:cubicBezTo>
                      <a:cubicBezTo>
                        <a:pt x="68" y="144"/>
                        <a:pt x="69" y="145"/>
                        <a:pt x="70" y="145"/>
                      </a:cubicBezTo>
                      <a:cubicBezTo>
                        <a:pt x="75" y="145"/>
                        <a:pt x="75" y="145"/>
                        <a:pt x="75" y="145"/>
                      </a:cubicBezTo>
                      <a:cubicBezTo>
                        <a:pt x="76" y="145"/>
                        <a:pt x="77" y="144"/>
                        <a:pt x="77" y="143"/>
                      </a:cubicBezTo>
                      <a:cubicBezTo>
                        <a:pt x="77" y="85"/>
                        <a:pt x="77" y="85"/>
                        <a:pt x="77" y="85"/>
                      </a:cubicBezTo>
                      <a:cubicBezTo>
                        <a:pt x="88" y="83"/>
                        <a:pt x="97" y="73"/>
                        <a:pt x="97" y="62"/>
                      </a:cubicBezTo>
                      <a:cubicBezTo>
                        <a:pt x="97" y="29"/>
                        <a:pt x="97" y="29"/>
                        <a:pt x="97" y="29"/>
                      </a:cubicBezTo>
                      <a:cubicBezTo>
                        <a:pt x="97" y="8"/>
                        <a:pt x="63" y="0"/>
                        <a:pt x="48" y="0"/>
                      </a:cubicBezTo>
                      <a:cubicBezTo>
                        <a:pt x="33" y="0"/>
                        <a:pt x="0" y="8"/>
                        <a:pt x="0" y="29"/>
                      </a:cubicBezTo>
                      <a:cubicBezTo>
                        <a:pt x="0" y="62"/>
                        <a:pt x="0" y="62"/>
                        <a:pt x="0" y="62"/>
                      </a:cubicBezTo>
                      <a:cubicBezTo>
                        <a:pt x="0" y="73"/>
                        <a:pt x="8" y="83"/>
                        <a:pt x="19" y="85"/>
                      </a:cubicBezTo>
                      <a:cubicBezTo>
                        <a:pt x="19" y="143"/>
                        <a:pt x="19" y="143"/>
                        <a:pt x="19" y="143"/>
                      </a:cubicBezTo>
                      <a:cubicBezTo>
                        <a:pt x="19" y="144"/>
                        <a:pt x="20" y="145"/>
                        <a:pt x="21" y="145"/>
                      </a:cubicBezTo>
                      <a:cubicBezTo>
                        <a:pt x="26" y="145"/>
                        <a:pt x="26" y="145"/>
                        <a:pt x="26" y="145"/>
                      </a:cubicBezTo>
                      <a:cubicBezTo>
                        <a:pt x="27" y="145"/>
                        <a:pt x="28" y="144"/>
                        <a:pt x="28" y="143"/>
                      </a:cubicBezTo>
                      <a:cubicBezTo>
                        <a:pt x="28" y="34"/>
                        <a:pt x="28" y="34"/>
                        <a:pt x="28" y="34"/>
                      </a:cubicBezTo>
                      <a:cubicBezTo>
                        <a:pt x="28" y="32"/>
                        <a:pt x="27" y="31"/>
                        <a:pt x="26" y="31"/>
                      </a:cubicBezTo>
                      <a:cubicBezTo>
                        <a:pt x="21" y="31"/>
                        <a:pt x="21" y="31"/>
                        <a:pt x="21" y="31"/>
                      </a:cubicBezTo>
                      <a:cubicBezTo>
                        <a:pt x="20" y="31"/>
                        <a:pt x="19" y="32"/>
                        <a:pt x="19" y="34"/>
                      </a:cubicBezTo>
                      <a:cubicBezTo>
                        <a:pt x="19" y="75"/>
                        <a:pt x="19" y="75"/>
                        <a:pt x="19" y="75"/>
                      </a:cubicBezTo>
                      <a:cubicBezTo>
                        <a:pt x="13" y="73"/>
                        <a:pt x="9" y="67"/>
                        <a:pt x="9" y="62"/>
                      </a:cubicBezTo>
                      <a:cubicBezTo>
                        <a:pt x="9" y="29"/>
                        <a:pt x="9" y="29"/>
                        <a:pt x="9" y="29"/>
                      </a:cubicBezTo>
                      <a:cubicBezTo>
                        <a:pt x="9" y="18"/>
                        <a:pt x="33" y="10"/>
                        <a:pt x="48" y="10"/>
                      </a:cubicBezTo>
                      <a:cubicBezTo>
                        <a:pt x="66" y="10"/>
                        <a:pt x="87" y="18"/>
                        <a:pt x="87" y="29"/>
                      </a:cubicBezTo>
                      <a:cubicBezTo>
                        <a:pt x="87" y="62"/>
                        <a:pt x="87" y="62"/>
                        <a:pt x="87" y="62"/>
                      </a:cubicBezTo>
                      <a:cubicBezTo>
                        <a:pt x="87" y="67"/>
                        <a:pt x="83" y="73"/>
                        <a:pt x="77" y="75"/>
                      </a:cubicBezTo>
                      <a:cubicBezTo>
                        <a:pt x="77" y="34"/>
                        <a:pt x="77" y="34"/>
                        <a:pt x="77" y="34"/>
                      </a:cubicBezTo>
                      <a:cubicBezTo>
                        <a:pt x="77" y="32"/>
                        <a:pt x="76" y="31"/>
                        <a:pt x="75" y="31"/>
                      </a:cubicBez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Pts val="1400"/>
                    <a:buFont typeface="Arial"/>
                    <a:buNone/>
                    <a:tabLst/>
                    <a:defRPr/>
                  </a:pPr>
                  <a:endParaRPr kumimoji="0" sz="140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41" name="Google Shape;8473;p79">
                  <a:extLst>
                    <a:ext uri="{FF2B5EF4-FFF2-40B4-BE49-F238E27FC236}">
                      <a16:creationId xmlns:a16="http://schemas.microsoft.com/office/drawing/2014/main" id="{3305B3BF-19E8-7E79-8BAF-7E81437789C8}"/>
                    </a:ext>
                  </a:extLst>
                </p:cNvPr>
                <p:cNvSpPr/>
                <p:nvPr/>
              </p:nvSpPr>
              <p:spPr>
                <a:xfrm>
                  <a:off x="3178176" y="4570413"/>
                  <a:ext cx="22225" cy="177800"/>
                </a:xfrm>
                <a:custGeom>
                  <a:avLst/>
                  <a:gdLst/>
                  <a:ahLst/>
                  <a:cxnLst/>
                  <a:rect l="l" t="t" r="r" b="b"/>
                  <a:pathLst>
                    <a:path w="9" h="73" extrusionOk="0">
                      <a:moveTo>
                        <a:pt x="2" y="0"/>
                      </a:moveTo>
                      <a:cubicBezTo>
                        <a:pt x="1" y="0"/>
                        <a:pt x="0" y="2"/>
                        <a:pt x="0" y="3"/>
                      </a:cubicBezTo>
                      <a:cubicBezTo>
                        <a:pt x="0" y="71"/>
                        <a:pt x="0" y="71"/>
                        <a:pt x="0" y="71"/>
                      </a:cubicBezTo>
                      <a:cubicBezTo>
                        <a:pt x="0" y="72"/>
                        <a:pt x="1" y="73"/>
                        <a:pt x="2" y="73"/>
                      </a:cubicBezTo>
                      <a:cubicBezTo>
                        <a:pt x="6" y="73"/>
                        <a:pt x="6" y="73"/>
                        <a:pt x="6" y="73"/>
                      </a:cubicBezTo>
                      <a:cubicBezTo>
                        <a:pt x="7" y="73"/>
                        <a:pt x="9" y="72"/>
                        <a:pt x="9" y="71"/>
                      </a:cubicBezTo>
                      <a:cubicBezTo>
                        <a:pt x="9" y="3"/>
                        <a:pt x="9" y="3"/>
                        <a:pt x="9" y="3"/>
                      </a:cubicBezTo>
                      <a:cubicBezTo>
                        <a:pt x="9" y="2"/>
                        <a:pt x="7" y="0"/>
                        <a:pt x="6" y="0"/>
                      </a:cubicBezTo>
                      <a:lnTo>
                        <a:pt x="2" y="0"/>
                      </a:ln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Pts val="1400"/>
                    <a:buFont typeface="Arial"/>
                    <a:buNone/>
                    <a:tabLst/>
                    <a:defRPr/>
                  </a:pPr>
                  <a:endParaRPr kumimoji="0" sz="140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42" name="Google Shape;8474;p79">
                  <a:extLst>
                    <a:ext uri="{FF2B5EF4-FFF2-40B4-BE49-F238E27FC236}">
                      <a16:creationId xmlns:a16="http://schemas.microsoft.com/office/drawing/2014/main" id="{30B4E144-DAFE-2921-F60F-145B43C71034}"/>
                    </a:ext>
                  </a:extLst>
                </p:cNvPr>
                <p:cNvSpPr/>
                <p:nvPr/>
              </p:nvSpPr>
              <p:spPr>
                <a:xfrm>
                  <a:off x="3130551" y="4248151"/>
                  <a:ext cx="119063" cy="139700"/>
                </a:xfrm>
                <a:custGeom>
                  <a:avLst/>
                  <a:gdLst/>
                  <a:ahLst/>
                  <a:cxnLst/>
                  <a:rect l="l" t="t" r="r" b="b"/>
                  <a:pathLst>
                    <a:path w="49" h="57" extrusionOk="0">
                      <a:moveTo>
                        <a:pt x="49" y="34"/>
                      </a:moveTo>
                      <a:cubicBezTo>
                        <a:pt x="49" y="24"/>
                        <a:pt x="49" y="24"/>
                        <a:pt x="49" y="24"/>
                      </a:cubicBezTo>
                      <a:cubicBezTo>
                        <a:pt x="49" y="10"/>
                        <a:pt x="38" y="0"/>
                        <a:pt x="24" y="0"/>
                      </a:cubicBezTo>
                      <a:cubicBezTo>
                        <a:pt x="10" y="0"/>
                        <a:pt x="0" y="11"/>
                        <a:pt x="0" y="24"/>
                      </a:cubicBezTo>
                      <a:cubicBezTo>
                        <a:pt x="0" y="34"/>
                        <a:pt x="0" y="34"/>
                        <a:pt x="0" y="34"/>
                      </a:cubicBezTo>
                      <a:cubicBezTo>
                        <a:pt x="0" y="47"/>
                        <a:pt x="10" y="57"/>
                        <a:pt x="24" y="57"/>
                      </a:cubicBezTo>
                      <a:cubicBezTo>
                        <a:pt x="38" y="57"/>
                        <a:pt x="49" y="48"/>
                        <a:pt x="49" y="34"/>
                      </a:cubicBezTo>
                      <a:close/>
                      <a:moveTo>
                        <a:pt x="24" y="10"/>
                      </a:moveTo>
                      <a:cubicBezTo>
                        <a:pt x="33" y="10"/>
                        <a:pt x="39" y="16"/>
                        <a:pt x="39" y="24"/>
                      </a:cubicBezTo>
                      <a:cubicBezTo>
                        <a:pt x="39" y="34"/>
                        <a:pt x="39" y="34"/>
                        <a:pt x="39" y="34"/>
                      </a:cubicBezTo>
                      <a:cubicBezTo>
                        <a:pt x="39" y="42"/>
                        <a:pt x="33" y="48"/>
                        <a:pt x="24" y="48"/>
                      </a:cubicBezTo>
                      <a:cubicBezTo>
                        <a:pt x="15" y="48"/>
                        <a:pt x="9" y="42"/>
                        <a:pt x="9" y="34"/>
                      </a:cubicBezTo>
                      <a:cubicBezTo>
                        <a:pt x="9" y="24"/>
                        <a:pt x="9" y="24"/>
                        <a:pt x="9" y="24"/>
                      </a:cubicBezTo>
                      <a:cubicBezTo>
                        <a:pt x="9" y="16"/>
                        <a:pt x="15" y="10"/>
                        <a:pt x="24" y="10"/>
                      </a:cubicBez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Pts val="1400"/>
                    <a:buFont typeface="Arial"/>
                    <a:buNone/>
                    <a:tabLst/>
                    <a:defRPr/>
                  </a:pPr>
                  <a:endParaRPr kumimoji="0" sz="140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grpSp>
        </p:grpSp>
      </p:grpSp>
      <p:grpSp>
        <p:nvGrpSpPr>
          <p:cNvPr id="43" name="Group 42">
            <a:extLst>
              <a:ext uri="{FF2B5EF4-FFF2-40B4-BE49-F238E27FC236}">
                <a16:creationId xmlns:a16="http://schemas.microsoft.com/office/drawing/2014/main" id="{9BCE4F97-78D8-F11C-5CF2-B155F59B7474}"/>
              </a:ext>
            </a:extLst>
          </p:cNvPr>
          <p:cNvGrpSpPr/>
          <p:nvPr userDrawn="1"/>
        </p:nvGrpSpPr>
        <p:grpSpPr>
          <a:xfrm>
            <a:off x="2078770" y="4039804"/>
            <a:ext cx="1931708" cy="1864220"/>
            <a:chOff x="1524000" y="4052844"/>
            <a:chExt cx="1931708" cy="1864220"/>
          </a:xfrm>
        </p:grpSpPr>
        <p:sp>
          <p:nvSpPr>
            <p:cNvPr id="44" name="TextBox 43">
              <a:extLst>
                <a:ext uri="{FF2B5EF4-FFF2-40B4-BE49-F238E27FC236}">
                  <a16:creationId xmlns:a16="http://schemas.microsoft.com/office/drawing/2014/main" id="{D6386B49-8AC3-A435-44AA-6AF55942223A}"/>
                </a:ext>
              </a:extLst>
            </p:cNvPr>
            <p:cNvSpPr txBox="1"/>
            <p:nvPr/>
          </p:nvSpPr>
          <p:spPr>
            <a:xfrm>
              <a:off x="1524000" y="4962957"/>
              <a:ext cx="1931708" cy="95410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4B286D"/>
                  </a:solidFill>
                  <a:effectLst/>
                  <a:uLnTx/>
                  <a:uFillTx/>
                  <a:latin typeface="HN for TELUS" panose="020B0504030202020204" pitchFamily="34" charset="0"/>
                  <a:ea typeface="+mn-ea"/>
                  <a:cs typeface="Helvetica" panose="020B0604020202020204" pitchFamily="34" charset="0"/>
                </a:rPr>
                <a:t>Digital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HN for TELUS" panose="020B0504030202020204" pitchFamily="34" charset="0"/>
                  <a:ea typeface="+mn-ea"/>
                  <a:cs typeface="Helvetica" panose="020B0604020202020204" pitchFamily="34" charset="0"/>
                </a:rPr>
                <a:t>Access to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HN for TELUS" panose="020B0504030202020204" pitchFamily="34" charset="0"/>
                  <a:ea typeface="+mn-ea"/>
                  <a:cs typeface="Helvetica" panose="020B0604020202020204" pitchFamily="34" charset="0"/>
                </a:rPr>
                <a:t>virtual solutions</a:t>
              </a:r>
            </a:p>
          </p:txBody>
        </p:sp>
        <p:grpSp>
          <p:nvGrpSpPr>
            <p:cNvPr id="45" name="Group 44">
              <a:extLst>
                <a:ext uri="{FF2B5EF4-FFF2-40B4-BE49-F238E27FC236}">
                  <a16:creationId xmlns:a16="http://schemas.microsoft.com/office/drawing/2014/main" id="{F44C0286-4F0A-026F-6DC4-F4A8D60231FF}"/>
                </a:ext>
              </a:extLst>
            </p:cNvPr>
            <p:cNvGrpSpPr/>
            <p:nvPr/>
          </p:nvGrpSpPr>
          <p:grpSpPr>
            <a:xfrm>
              <a:off x="2026550" y="4052844"/>
              <a:ext cx="926608" cy="926608"/>
              <a:chOff x="3322892" y="4103948"/>
              <a:chExt cx="926608" cy="926608"/>
            </a:xfrm>
          </p:grpSpPr>
          <p:sp>
            <p:nvSpPr>
              <p:cNvPr id="46" name="Oval 45">
                <a:extLst>
                  <a:ext uri="{FF2B5EF4-FFF2-40B4-BE49-F238E27FC236}">
                    <a16:creationId xmlns:a16="http://schemas.microsoft.com/office/drawing/2014/main" id="{A4FFE1DE-2CF3-6C3B-8C14-2FB07B721897}"/>
                  </a:ext>
                </a:extLst>
              </p:cNvPr>
              <p:cNvSpPr/>
              <p:nvPr/>
            </p:nvSpPr>
            <p:spPr>
              <a:xfrm>
                <a:off x="3322892" y="4103948"/>
                <a:ext cx="926608" cy="926608"/>
              </a:xfrm>
              <a:prstGeom prst="ellipse">
                <a:avLst/>
              </a:prstGeom>
              <a:solidFill>
                <a:srgbClr val="4B286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Google Shape;15374;p45">
                <a:extLst>
                  <a:ext uri="{FF2B5EF4-FFF2-40B4-BE49-F238E27FC236}">
                    <a16:creationId xmlns:a16="http://schemas.microsoft.com/office/drawing/2014/main" id="{AEB64CDD-1139-FE3E-8423-D55F2D038C9C}"/>
                  </a:ext>
                </a:extLst>
              </p:cNvPr>
              <p:cNvSpPr/>
              <p:nvPr/>
            </p:nvSpPr>
            <p:spPr>
              <a:xfrm>
                <a:off x="3493506" y="4298953"/>
                <a:ext cx="585381" cy="536599"/>
              </a:xfrm>
              <a:custGeom>
                <a:avLst/>
                <a:gdLst/>
                <a:ahLst/>
                <a:cxnLst/>
                <a:rect l="l" t="t" r="r" b="b"/>
                <a:pathLst>
                  <a:path w="237" h="217" extrusionOk="0">
                    <a:moveTo>
                      <a:pt x="222" y="0"/>
                    </a:moveTo>
                    <a:cubicBezTo>
                      <a:pt x="14" y="0"/>
                      <a:pt x="14" y="0"/>
                      <a:pt x="14" y="0"/>
                    </a:cubicBezTo>
                    <a:cubicBezTo>
                      <a:pt x="6" y="0"/>
                      <a:pt x="0" y="7"/>
                      <a:pt x="0" y="15"/>
                    </a:cubicBezTo>
                    <a:cubicBezTo>
                      <a:pt x="0" y="139"/>
                      <a:pt x="0" y="139"/>
                      <a:pt x="0" y="139"/>
                    </a:cubicBezTo>
                    <a:cubicBezTo>
                      <a:pt x="0" y="141"/>
                      <a:pt x="1" y="142"/>
                      <a:pt x="2" y="142"/>
                    </a:cubicBezTo>
                    <a:cubicBezTo>
                      <a:pt x="6" y="142"/>
                      <a:pt x="6" y="142"/>
                      <a:pt x="6" y="142"/>
                    </a:cubicBezTo>
                    <a:cubicBezTo>
                      <a:pt x="8" y="142"/>
                      <a:pt x="9" y="141"/>
                      <a:pt x="9" y="139"/>
                    </a:cubicBezTo>
                    <a:cubicBezTo>
                      <a:pt x="9" y="15"/>
                      <a:pt x="9" y="15"/>
                      <a:pt x="9" y="15"/>
                    </a:cubicBezTo>
                    <a:cubicBezTo>
                      <a:pt x="9" y="13"/>
                      <a:pt x="11" y="10"/>
                      <a:pt x="14" y="10"/>
                    </a:cubicBezTo>
                    <a:cubicBezTo>
                      <a:pt x="222" y="10"/>
                      <a:pt x="222" y="10"/>
                      <a:pt x="222" y="10"/>
                    </a:cubicBezTo>
                    <a:cubicBezTo>
                      <a:pt x="225" y="10"/>
                      <a:pt x="227" y="12"/>
                      <a:pt x="227" y="15"/>
                    </a:cubicBezTo>
                    <a:cubicBezTo>
                      <a:pt x="227" y="168"/>
                      <a:pt x="227" y="168"/>
                      <a:pt x="227" y="168"/>
                    </a:cubicBezTo>
                    <a:cubicBezTo>
                      <a:pt x="227" y="171"/>
                      <a:pt x="225" y="174"/>
                      <a:pt x="222" y="174"/>
                    </a:cubicBezTo>
                    <a:cubicBezTo>
                      <a:pt x="14" y="174"/>
                      <a:pt x="14" y="174"/>
                      <a:pt x="14" y="174"/>
                    </a:cubicBezTo>
                    <a:cubicBezTo>
                      <a:pt x="11" y="174"/>
                      <a:pt x="9" y="171"/>
                      <a:pt x="9" y="168"/>
                    </a:cubicBezTo>
                    <a:cubicBezTo>
                      <a:pt x="9" y="158"/>
                      <a:pt x="9" y="158"/>
                      <a:pt x="9" y="158"/>
                    </a:cubicBezTo>
                    <a:cubicBezTo>
                      <a:pt x="216" y="158"/>
                      <a:pt x="216" y="158"/>
                      <a:pt x="216" y="158"/>
                    </a:cubicBezTo>
                    <a:cubicBezTo>
                      <a:pt x="218" y="158"/>
                      <a:pt x="219" y="157"/>
                      <a:pt x="219" y="156"/>
                    </a:cubicBezTo>
                    <a:cubicBezTo>
                      <a:pt x="219" y="152"/>
                      <a:pt x="219" y="152"/>
                      <a:pt x="219" y="152"/>
                    </a:cubicBezTo>
                    <a:cubicBezTo>
                      <a:pt x="219" y="150"/>
                      <a:pt x="218" y="149"/>
                      <a:pt x="216" y="149"/>
                    </a:cubicBezTo>
                    <a:cubicBezTo>
                      <a:pt x="2" y="149"/>
                      <a:pt x="2" y="149"/>
                      <a:pt x="2" y="149"/>
                    </a:cubicBezTo>
                    <a:cubicBezTo>
                      <a:pt x="1" y="149"/>
                      <a:pt x="0" y="150"/>
                      <a:pt x="0" y="152"/>
                    </a:cubicBezTo>
                    <a:cubicBezTo>
                      <a:pt x="0" y="168"/>
                      <a:pt x="0" y="168"/>
                      <a:pt x="0" y="168"/>
                    </a:cubicBezTo>
                    <a:cubicBezTo>
                      <a:pt x="0" y="177"/>
                      <a:pt x="6" y="183"/>
                      <a:pt x="14" y="183"/>
                    </a:cubicBezTo>
                    <a:cubicBezTo>
                      <a:pt x="94" y="183"/>
                      <a:pt x="94" y="183"/>
                      <a:pt x="94" y="183"/>
                    </a:cubicBezTo>
                    <a:cubicBezTo>
                      <a:pt x="91" y="198"/>
                      <a:pt x="91" y="198"/>
                      <a:pt x="91" y="198"/>
                    </a:cubicBezTo>
                    <a:cubicBezTo>
                      <a:pt x="89" y="204"/>
                      <a:pt x="84" y="208"/>
                      <a:pt x="78" y="208"/>
                    </a:cubicBezTo>
                    <a:cubicBezTo>
                      <a:pt x="73" y="208"/>
                      <a:pt x="73" y="208"/>
                      <a:pt x="73" y="208"/>
                    </a:cubicBezTo>
                    <a:cubicBezTo>
                      <a:pt x="72" y="208"/>
                      <a:pt x="71" y="209"/>
                      <a:pt x="71" y="211"/>
                    </a:cubicBezTo>
                    <a:cubicBezTo>
                      <a:pt x="71" y="215"/>
                      <a:pt x="71" y="215"/>
                      <a:pt x="71" y="215"/>
                    </a:cubicBezTo>
                    <a:cubicBezTo>
                      <a:pt x="71" y="216"/>
                      <a:pt x="72" y="217"/>
                      <a:pt x="73" y="217"/>
                    </a:cubicBezTo>
                    <a:cubicBezTo>
                      <a:pt x="163" y="217"/>
                      <a:pt x="163" y="217"/>
                      <a:pt x="163" y="217"/>
                    </a:cubicBezTo>
                    <a:cubicBezTo>
                      <a:pt x="164" y="217"/>
                      <a:pt x="165" y="216"/>
                      <a:pt x="165" y="215"/>
                    </a:cubicBezTo>
                    <a:cubicBezTo>
                      <a:pt x="165" y="211"/>
                      <a:pt x="165" y="211"/>
                      <a:pt x="165" y="211"/>
                    </a:cubicBezTo>
                    <a:cubicBezTo>
                      <a:pt x="165" y="209"/>
                      <a:pt x="164" y="208"/>
                      <a:pt x="163" y="208"/>
                    </a:cubicBezTo>
                    <a:cubicBezTo>
                      <a:pt x="157" y="208"/>
                      <a:pt x="157" y="208"/>
                      <a:pt x="157" y="208"/>
                    </a:cubicBezTo>
                    <a:cubicBezTo>
                      <a:pt x="151" y="208"/>
                      <a:pt x="146" y="204"/>
                      <a:pt x="145" y="198"/>
                    </a:cubicBezTo>
                    <a:cubicBezTo>
                      <a:pt x="142" y="183"/>
                      <a:pt x="142" y="183"/>
                      <a:pt x="142" y="183"/>
                    </a:cubicBezTo>
                    <a:cubicBezTo>
                      <a:pt x="222" y="183"/>
                      <a:pt x="222" y="183"/>
                      <a:pt x="222" y="183"/>
                    </a:cubicBezTo>
                    <a:cubicBezTo>
                      <a:pt x="230" y="183"/>
                      <a:pt x="237" y="176"/>
                      <a:pt x="237" y="168"/>
                    </a:cubicBezTo>
                    <a:cubicBezTo>
                      <a:pt x="237" y="15"/>
                      <a:pt x="237" y="15"/>
                      <a:pt x="237" y="15"/>
                    </a:cubicBezTo>
                    <a:cubicBezTo>
                      <a:pt x="237" y="7"/>
                      <a:pt x="230" y="0"/>
                      <a:pt x="222" y="0"/>
                    </a:cubicBezTo>
                    <a:close/>
                    <a:moveTo>
                      <a:pt x="96" y="208"/>
                    </a:moveTo>
                    <a:cubicBezTo>
                      <a:pt x="98" y="205"/>
                      <a:pt x="100" y="203"/>
                      <a:pt x="100" y="199"/>
                    </a:cubicBezTo>
                    <a:cubicBezTo>
                      <a:pt x="103" y="184"/>
                      <a:pt x="103" y="184"/>
                      <a:pt x="103" y="184"/>
                    </a:cubicBezTo>
                    <a:cubicBezTo>
                      <a:pt x="103" y="184"/>
                      <a:pt x="103" y="184"/>
                      <a:pt x="103" y="184"/>
                    </a:cubicBezTo>
                    <a:cubicBezTo>
                      <a:pt x="103" y="183"/>
                      <a:pt x="103" y="183"/>
                      <a:pt x="103" y="183"/>
                    </a:cubicBezTo>
                    <a:cubicBezTo>
                      <a:pt x="133" y="183"/>
                      <a:pt x="133" y="183"/>
                      <a:pt x="133" y="183"/>
                    </a:cubicBezTo>
                    <a:cubicBezTo>
                      <a:pt x="135" y="199"/>
                      <a:pt x="135" y="199"/>
                      <a:pt x="135" y="199"/>
                    </a:cubicBezTo>
                    <a:cubicBezTo>
                      <a:pt x="136" y="203"/>
                      <a:pt x="137" y="205"/>
                      <a:pt x="139" y="208"/>
                    </a:cubicBezTo>
                    <a:lnTo>
                      <a:pt x="96" y="208"/>
                    </a:ln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grpSp>
      </p:grpSp>
      <p:pic>
        <p:nvPicPr>
          <p:cNvPr id="48" name="Picture 47">
            <a:extLst>
              <a:ext uri="{FF2B5EF4-FFF2-40B4-BE49-F238E27FC236}">
                <a16:creationId xmlns:a16="http://schemas.microsoft.com/office/drawing/2014/main" id="{950C7068-0416-6C7F-C860-F5344496410F}"/>
              </a:ext>
            </a:extLst>
          </p:cNvPr>
          <p:cNvPicPr>
            <a:picLocks noChangeAspect="1"/>
          </p:cNvPicPr>
          <p:nvPr userDrawn="1"/>
        </p:nvPicPr>
        <p:blipFill>
          <a:blip r:embed="rId4"/>
          <a:srcRect b="22141"/>
          <a:stretch>
            <a:fillRect/>
          </a:stretch>
        </p:blipFill>
        <p:spPr>
          <a:xfrm>
            <a:off x="7948212" y="1972997"/>
            <a:ext cx="4041998" cy="3522046"/>
          </a:xfrm>
          <a:prstGeom prst="rect">
            <a:avLst/>
          </a:prstGeom>
        </p:spPr>
      </p:pic>
      <p:sp>
        <p:nvSpPr>
          <p:cNvPr id="51" name="Text Placeholder 2">
            <a:extLst>
              <a:ext uri="{FF2B5EF4-FFF2-40B4-BE49-F238E27FC236}">
                <a16:creationId xmlns:a16="http://schemas.microsoft.com/office/drawing/2014/main" id="{5A3135A4-A8DD-8CF8-24A2-73177D4D1CCA}"/>
              </a:ext>
            </a:extLst>
          </p:cNvPr>
          <p:cNvSpPr>
            <a:spLocks noGrp="1"/>
          </p:cNvSpPr>
          <p:nvPr>
            <p:ph type="body" idx="1"/>
          </p:nvPr>
        </p:nvSpPr>
        <p:spPr>
          <a:xfrm>
            <a:off x="-2" y="969735"/>
            <a:ext cx="12192001" cy="823912"/>
          </a:xfrm>
        </p:spPr>
        <p:txBody>
          <a:bodyPr anchor="ctr"/>
          <a:lstStyle>
            <a:lvl1pPr marL="0" indent="0" algn="ctr">
              <a:buNone/>
              <a:defRPr sz="2400" b="0">
                <a:latin typeface="HN for TELUS" panose="020B0504030202020204" pitchFamily="34" charset="0"/>
                <a:ea typeface="HN for TELUS" panose="020B050403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pic>
        <p:nvPicPr>
          <p:cNvPr id="6" name="Google Shape;1048;p97">
            <a:extLst>
              <a:ext uri="{FF2B5EF4-FFF2-40B4-BE49-F238E27FC236}">
                <a16:creationId xmlns:a16="http://schemas.microsoft.com/office/drawing/2014/main" id="{37281AF2-9EEC-CEE7-E2ED-EED16A384C97}"/>
              </a:ext>
            </a:extLst>
          </p:cNvPr>
          <p:cNvPicPr preferRelativeResize="0"/>
          <p:nvPr userDrawn="1"/>
        </p:nvPicPr>
        <p:blipFill rotWithShape="1">
          <a:blip r:embed="rId5" cstate="screen">
            <a:alphaModFix/>
            <a:extLst>
              <a:ext uri="{28A0092B-C50C-407E-A947-70E740481C1C}">
                <a14:useLocalDpi xmlns:a14="http://schemas.microsoft.com/office/drawing/2010/main"/>
              </a:ext>
            </a:extLst>
          </a:blip>
          <a:srcRect/>
          <a:stretch/>
        </p:blipFill>
        <p:spPr>
          <a:xfrm>
            <a:off x="9774773" y="6428495"/>
            <a:ext cx="1781175" cy="223837"/>
          </a:xfrm>
          <a:prstGeom prst="rect">
            <a:avLst/>
          </a:prstGeom>
          <a:noFill/>
          <a:ln>
            <a:noFill/>
          </a:ln>
        </p:spPr>
      </p:pic>
    </p:spTree>
    <p:extLst>
      <p:ext uri="{BB962C8B-B14F-4D97-AF65-F5344CB8AC3E}">
        <p14:creationId xmlns:p14="http://schemas.microsoft.com/office/powerpoint/2010/main" val="2165081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C6A948F-C23B-7685-0F56-5CEB5D22BF80}"/>
              </a:ext>
            </a:extLst>
          </p:cNvPr>
          <p:cNvPicPr>
            <a:picLocks noChangeAspect="1"/>
          </p:cNvPicPr>
          <p:nvPr userDrawn="1"/>
        </p:nvPicPr>
        <p:blipFill>
          <a:blip r:embed="rId2"/>
          <a:stretch>
            <a:fillRect/>
          </a:stretch>
        </p:blipFill>
        <p:spPr>
          <a:xfrm>
            <a:off x="0" y="13689"/>
            <a:ext cx="12192000" cy="6844311"/>
          </a:xfrm>
          <a:prstGeom prst="rect">
            <a:avLst/>
          </a:prstGeom>
        </p:spPr>
      </p:pic>
    </p:spTree>
    <p:extLst>
      <p:ext uri="{BB962C8B-B14F-4D97-AF65-F5344CB8AC3E}">
        <p14:creationId xmlns:p14="http://schemas.microsoft.com/office/powerpoint/2010/main" val="29818294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ommunity Resources">
    <p:spTree>
      <p:nvGrpSpPr>
        <p:cNvPr id="1" name=""/>
        <p:cNvGrpSpPr/>
        <p:nvPr/>
      </p:nvGrpSpPr>
      <p:grpSpPr>
        <a:xfrm>
          <a:off x="0" y="0"/>
          <a:ext cx="0" cy="0"/>
          <a:chOff x="0" y="0"/>
          <a:chExt cx="0" cy="0"/>
        </a:xfrm>
      </p:grpSpPr>
      <p:pic>
        <p:nvPicPr>
          <p:cNvPr id="3" name="Picture 2" descr="Group of friends talking">
            <a:extLst>
              <a:ext uri="{FF2B5EF4-FFF2-40B4-BE49-F238E27FC236}">
                <a16:creationId xmlns:a16="http://schemas.microsoft.com/office/drawing/2014/main" id="{CD43C87F-7F89-182F-AEC5-56E983B77FC0}"/>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6981" y="2910841"/>
            <a:ext cx="12192000" cy="3947160"/>
          </a:xfrm>
          <a:prstGeom prst="rect">
            <a:avLst/>
          </a:prstGeom>
        </p:spPr>
      </p:pic>
      <p:sp>
        <p:nvSpPr>
          <p:cNvPr id="4" name="Title 1">
            <a:extLst>
              <a:ext uri="{FF2B5EF4-FFF2-40B4-BE49-F238E27FC236}">
                <a16:creationId xmlns:a16="http://schemas.microsoft.com/office/drawing/2014/main" id="{4F05CC5F-5834-CBD1-7450-5CC5ED951092}"/>
              </a:ext>
            </a:extLst>
          </p:cNvPr>
          <p:cNvSpPr txBox="1">
            <a:spLocks/>
          </p:cNvSpPr>
          <p:nvPr userDrawn="1"/>
        </p:nvSpPr>
        <p:spPr>
          <a:xfrm>
            <a:off x="-5414" y="-1"/>
            <a:ext cx="12192000" cy="12233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rgbClr val="65299E"/>
                </a:solidFill>
                <a:latin typeface="Helvetica" pitchFamily="34" charset="0"/>
                <a:ea typeface="HN for TELUS" panose="020B0504030202020204" pitchFamily="34" charset="0"/>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4B286D"/>
                </a:solidFill>
                <a:effectLst/>
                <a:uLnTx/>
                <a:uFillTx/>
                <a:latin typeface="+mj-lt"/>
                <a:ea typeface="HN for TELUS" panose="020B0504030202020204" pitchFamily="34" charset="0"/>
                <a:cs typeface="+mj-cs"/>
              </a:rPr>
              <a:t>Local Community Resources</a:t>
            </a:r>
          </a:p>
        </p:txBody>
      </p:sp>
      <p:sp>
        <p:nvSpPr>
          <p:cNvPr id="5" name="TextBox 4">
            <a:extLst>
              <a:ext uri="{FF2B5EF4-FFF2-40B4-BE49-F238E27FC236}">
                <a16:creationId xmlns:a16="http://schemas.microsoft.com/office/drawing/2014/main" id="{31682733-1261-6346-A313-8AA774AFC505}"/>
              </a:ext>
            </a:extLst>
          </p:cNvPr>
          <p:cNvSpPr txBox="1"/>
          <p:nvPr userDrawn="1"/>
        </p:nvSpPr>
        <p:spPr>
          <a:xfrm>
            <a:off x="997581" y="1428631"/>
            <a:ext cx="10210800" cy="1261884"/>
          </a:xfrm>
          <a:prstGeom prst="rect">
            <a:avLst/>
          </a:prstGeom>
          <a:noFill/>
        </p:spPr>
        <p:txBody>
          <a:bodyPr wrap="square" rtlCol="0">
            <a:spAutoFit/>
          </a:bodyPr>
          <a:lstStyle/>
          <a:p>
            <a:pPr marL="0" marR="0" lvl="0" indent="0" defTabSz="914400" eaLnBrk="0" fontAlgn="base" latinLnBrk="0" hangingPunct="0">
              <a:lnSpc>
                <a:spcPct val="100000"/>
              </a:lnSpc>
              <a:spcBef>
                <a:spcPct val="0"/>
              </a:spcBef>
              <a:spcAft>
                <a:spcPct val="0"/>
              </a:spcAft>
              <a:buClrTx/>
              <a:buSzTx/>
              <a:buFontTx/>
              <a:buNone/>
              <a:tabLst/>
              <a:defRPr/>
            </a:pPr>
            <a:r>
              <a:rPr kumimoji="0" lang="en-US" sz="2000" b="0" i="0" u="none" strike="noStrike" kern="0" cap="none" spc="0" normalizeH="0" baseline="0" noProof="0" dirty="0">
                <a:ln>
                  <a:noFill/>
                </a:ln>
                <a:solidFill>
                  <a:srgbClr val="4B286D"/>
                </a:solidFill>
                <a:effectLst/>
                <a:uLnTx/>
                <a:uFillTx/>
                <a:latin typeface="+mj-lt"/>
              </a:rPr>
              <a:t>Community Resources &amp; Helpful Support</a:t>
            </a:r>
          </a:p>
          <a:p>
            <a:pPr marL="0" marR="0" lvl="0" indent="0" defTabSz="914400" eaLnBrk="0" fontAlgn="base" latinLnBrk="0" hangingPunct="0">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mj-lt"/>
              </a:rPr>
              <a:t>TELUS Health’s team will assist in locating resources and support groups within your local community. The team will provide a vetted resource guide for helpful services to associates and their family members who are encountering problems in their daily lives. Commonly prepared resources address concerns including autism support, substance use care, housing, financial/legal concerns and other important resources.  </a:t>
            </a:r>
          </a:p>
        </p:txBody>
      </p:sp>
      <p:cxnSp>
        <p:nvCxnSpPr>
          <p:cNvPr id="6" name="Straight Connector 5">
            <a:extLst>
              <a:ext uri="{FF2B5EF4-FFF2-40B4-BE49-F238E27FC236}">
                <a16:creationId xmlns:a16="http://schemas.microsoft.com/office/drawing/2014/main" id="{EB7DC044-F03C-E013-E487-DDDD2B46F75A}"/>
              </a:ext>
            </a:extLst>
          </p:cNvPr>
          <p:cNvCxnSpPr>
            <a:cxnSpLocks/>
          </p:cNvCxnSpPr>
          <p:nvPr userDrawn="1"/>
        </p:nvCxnSpPr>
        <p:spPr>
          <a:xfrm>
            <a:off x="0" y="2895600"/>
            <a:ext cx="12192000" cy="0"/>
          </a:xfrm>
          <a:prstGeom prst="line">
            <a:avLst/>
          </a:prstGeom>
          <a:noFill/>
          <a:ln w="28575" cap="flat" cmpd="sng" algn="ctr">
            <a:solidFill>
              <a:srgbClr val="4B286D"/>
            </a:solidFill>
            <a:prstDash val="solid"/>
            <a:miter lim="800000"/>
          </a:ln>
          <a:effectLst/>
        </p:spPr>
      </p:cxnSp>
    </p:spTree>
    <p:extLst>
      <p:ext uri="{BB962C8B-B14F-4D97-AF65-F5344CB8AC3E}">
        <p14:creationId xmlns:p14="http://schemas.microsoft.com/office/powerpoint/2010/main" val="1894904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640079" y="1371601"/>
            <a:ext cx="10890929" cy="10972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640080" y="2633472"/>
            <a:ext cx="10890928" cy="35661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640080"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2AD1E3F8-C54C-4829-9392-3DCAD5CCE0FF}" type="datetime1">
              <a:rPr lang="en-US" smtClean="0"/>
              <a:t>9/28/2026</a:t>
            </a:fld>
            <a:endParaRPr lang="en-US"/>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r>
              <a:rPr lang="en-US"/>
              <a:t>(c) 2026 Anneliese Stroup/iHope Counseling &amp; Consulting</a:t>
            </a:r>
            <a:endParaRPr lang="en-US" dirty="0"/>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12960-6E85-460F-B6E3-5B82CB31AF3D}" type="slidenum">
              <a:rPr lang="en-US" smtClean="0"/>
              <a:t>‹#›</a:t>
            </a:fld>
            <a:endParaRPr lang="en-US"/>
          </a:p>
        </p:txBody>
      </p:sp>
    </p:spTree>
    <p:extLst>
      <p:ext uri="{BB962C8B-B14F-4D97-AF65-F5344CB8AC3E}">
        <p14:creationId xmlns:p14="http://schemas.microsoft.com/office/powerpoint/2010/main" val="3656153300"/>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 id="2147483672" r:id="rId12"/>
    <p:sldLayoutId id="2147483673" r:id="rId13"/>
    <p:sldLayoutId id="2147483674" r:id="rId14"/>
    <p:sldLayoutId id="2147483675" r:id="rId15"/>
  </p:sldLayoutIdLst>
  <p:hf sldNum="0" hdr="0" dt="0"/>
  <p:txStyles>
    <p:title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3" Type="http://schemas.openxmlformats.org/officeDocument/2006/relationships/hyperlink" Target="https://openclipart.org/detail/2921/toolkit-by-bogdanco" TargetMode="External"/><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3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www.memberaccess.behavioralhealthsystems.com/" TargetMode="External"/><Relationship Id="rId1" Type="http://schemas.openxmlformats.org/officeDocument/2006/relationships/slideLayout" Target="../slideLayouts/slideLayout4.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3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hyperlink" Target="https://memberaccess.behavioralhealthsystems.com/" TargetMode="External"/><Relationship Id="rId1" Type="http://schemas.openxmlformats.org/officeDocument/2006/relationships/slideLayout" Target="../slideLayouts/slideLayout7.xml"/><Relationship Id="rId5" Type="http://schemas.openxmlformats.org/officeDocument/2006/relationships/image" Target="../media/image42.jpeg"/><Relationship Id="rId4" Type="http://schemas.openxmlformats.org/officeDocument/2006/relationships/image" Target="../media/image41.png"/></Relationships>
</file>

<file path=ppt/slides/_rels/slide3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52FAB7B-42C1-46AA-9C68-7AD281066C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Video 3" descr="Aerial View Of Street">
            <a:extLst>
              <a:ext uri="{FF2B5EF4-FFF2-40B4-BE49-F238E27FC236}">
                <a16:creationId xmlns:a16="http://schemas.microsoft.com/office/drawing/2014/main" id="{5E9D6CA1-60ED-7A0D-0769-1E3216FF813A}"/>
              </a:ext>
            </a:extLst>
          </p:cNvPr>
          <p:cNvPicPr>
            <a:picLocks noChangeAspect="1"/>
          </p:cNvPicPr>
          <p:nvPr>
            <a:videoFile r:link="rId2"/>
            <p:extLst>
              <p:ext uri="{DAA4B4D4-6D71-4841-9C94-3DE7FCFB9230}">
                <p14:media xmlns:p14="http://schemas.microsoft.com/office/powerpoint/2010/main" r:embed="rId1"/>
              </p:ext>
            </p:extLst>
          </p:nvPr>
        </p:nvPicPr>
        <p:blipFill>
          <a:blip r:embed="rId4">
            <a:alphaModFix/>
          </a:blip>
          <a:srcRect r="1" b="287"/>
          <a:stretch>
            <a:fillRect/>
          </a:stretch>
        </p:blipFill>
        <p:spPr>
          <a:xfrm>
            <a:off x="0" y="152"/>
            <a:ext cx="12192000" cy="6857848"/>
          </a:xfrm>
          <a:prstGeom prst="rect">
            <a:avLst/>
          </a:prstGeom>
        </p:spPr>
      </p:pic>
      <p:sp>
        <p:nvSpPr>
          <p:cNvPr id="11" name="Rectangle 10">
            <a:extLst>
              <a:ext uri="{FF2B5EF4-FFF2-40B4-BE49-F238E27FC236}">
                <a16:creationId xmlns:a16="http://schemas.microsoft.com/office/drawing/2014/main" id="{F905206B-651D-4874-B365-85CC5F9C84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648484" y="-152"/>
            <a:ext cx="8543515" cy="6858000"/>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96CBB43-E475-8CAC-FF49-39025A894DA2}"/>
              </a:ext>
            </a:extLst>
          </p:cNvPr>
          <p:cNvSpPr>
            <a:spLocks noGrp="1"/>
          </p:cNvSpPr>
          <p:nvPr>
            <p:ph type="ctrTitle"/>
          </p:nvPr>
        </p:nvSpPr>
        <p:spPr>
          <a:xfrm>
            <a:off x="6614531" y="1371600"/>
            <a:ext cx="4916477" cy="2933952"/>
          </a:xfrm>
        </p:spPr>
        <p:txBody>
          <a:bodyPr anchor="t">
            <a:normAutofit/>
          </a:bodyPr>
          <a:lstStyle/>
          <a:p>
            <a:pPr algn="r"/>
            <a:r>
              <a:rPr lang="en-US" sz="5000">
                <a:solidFill>
                  <a:srgbClr val="FFFFFF"/>
                </a:solidFill>
              </a:rPr>
              <a:t>The Intersection of Time &amp; Stress Management</a:t>
            </a:r>
          </a:p>
        </p:txBody>
      </p:sp>
      <p:sp>
        <p:nvSpPr>
          <p:cNvPr id="3" name="Subtitle 2">
            <a:extLst>
              <a:ext uri="{FF2B5EF4-FFF2-40B4-BE49-F238E27FC236}">
                <a16:creationId xmlns:a16="http://schemas.microsoft.com/office/drawing/2014/main" id="{B4FB0415-B288-269B-CDDF-17160331D0F6}"/>
              </a:ext>
            </a:extLst>
          </p:cNvPr>
          <p:cNvSpPr>
            <a:spLocks noGrp="1"/>
          </p:cNvSpPr>
          <p:nvPr>
            <p:ph type="subTitle" idx="1"/>
          </p:nvPr>
        </p:nvSpPr>
        <p:spPr>
          <a:xfrm>
            <a:off x="6614532" y="4584879"/>
            <a:ext cx="4916477" cy="1287887"/>
          </a:xfrm>
        </p:spPr>
        <p:txBody>
          <a:bodyPr anchor="b">
            <a:normAutofit fontScale="92500" lnSpcReduction="20000"/>
          </a:bodyPr>
          <a:lstStyle/>
          <a:p>
            <a:pPr algn="r">
              <a:lnSpc>
                <a:spcPct val="120000"/>
              </a:lnSpc>
            </a:pPr>
            <a:r>
              <a:rPr lang="en-US" sz="1500" dirty="0">
                <a:solidFill>
                  <a:srgbClr val="FFFFFF"/>
                </a:solidFill>
              </a:rPr>
              <a:t>How to master time management, reclaim mental agency &amp; eliminate work stress in the modern era.</a:t>
            </a:r>
          </a:p>
          <a:p>
            <a:pPr algn="r">
              <a:lnSpc>
                <a:spcPct val="120000"/>
              </a:lnSpc>
            </a:pPr>
            <a:r>
              <a:rPr lang="en-US" sz="1500" dirty="0">
                <a:solidFill>
                  <a:srgbClr val="FFFFFF"/>
                </a:solidFill>
              </a:rPr>
              <a:t>Presenter:  Anneliese Stroup, LPC,NCC, CWO</a:t>
            </a:r>
          </a:p>
        </p:txBody>
      </p:sp>
      <p:cxnSp>
        <p:nvCxnSpPr>
          <p:cNvPr id="13" name="Straight Connector 12">
            <a:extLst>
              <a:ext uri="{FF2B5EF4-FFF2-40B4-BE49-F238E27FC236}">
                <a16:creationId xmlns:a16="http://schemas.microsoft.com/office/drawing/2014/main" id="{F0CE0765-E93C-4D37-9D5F-D464EFB10FA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435776"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5" name="Picture 4" descr="A blue and gold state emblem&#10;&#10;AI-generated content may be incorrect.">
            <a:extLst>
              <a:ext uri="{FF2B5EF4-FFF2-40B4-BE49-F238E27FC236}">
                <a16:creationId xmlns:a16="http://schemas.microsoft.com/office/drawing/2014/main" id="{090EB9E0-700B-4243-9027-307E8B0CCC59}"/>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2060088" y="4778303"/>
            <a:ext cx="1945757" cy="1945757"/>
          </a:xfrm>
          <a:prstGeom prst="rect">
            <a:avLst/>
          </a:prstGeom>
        </p:spPr>
      </p:pic>
      <p:sp>
        <p:nvSpPr>
          <p:cNvPr id="10" name="Rectangle 9">
            <a:extLst>
              <a:ext uri="{FF2B5EF4-FFF2-40B4-BE49-F238E27FC236}">
                <a16:creationId xmlns:a16="http://schemas.microsoft.com/office/drawing/2014/main" id="{76162328-80E1-B3C9-7CD1-FFDAB84F683C}"/>
              </a:ext>
            </a:extLst>
          </p:cNvPr>
          <p:cNvSpPr/>
          <p:nvPr/>
        </p:nvSpPr>
        <p:spPr>
          <a:xfrm>
            <a:off x="282967" y="4860426"/>
            <a:ext cx="1541275" cy="1945757"/>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0E6EE37D-BD3D-B410-29E9-CEC2AEBB8785}"/>
              </a:ext>
            </a:extLst>
          </p:cNvPr>
          <p:cNvGrpSpPr/>
          <p:nvPr/>
        </p:nvGrpSpPr>
        <p:grpSpPr>
          <a:xfrm>
            <a:off x="0" y="4862646"/>
            <a:ext cx="2050496" cy="1751886"/>
            <a:chOff x="0" y="4862646"/>
            <a:chExt cx="2050496" cy="1751886"/>
          </a:xfrm>
        </p:grpSpPr>
        <p:pic>
          <p:nvPicPr>
            <p:cNvPr id="6" name="Graphic 23">
              <a:extLst>
                <a:ext uri="{FF2B5EF4-FFF2-40B4-BE49-F238E27FC236}">
                  <a16:creationId xmlns:a16="http://schemas.microsoft.com/office/drawing/2014/main" id="{5986060B-6BAD-3656-7C0A-5F1715759CE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18811" y="5320964"/>
              <a:ext cx="1024682" cy="1024682"/>
            </a:xfrm>
            <a:prstGeom prst="rect">
              <a:avLst/>
            </a:prstGeom>
          </p:spPr>
        </p:pic>
        <p:sp>
          <p:nvSpPr>
            <p:cNvPr id="7" name="Google Shape;171;p1">
              <a:extLst>
                <a:ext uri="{FF2B5EF4-FFF2-40B4-BE49-F238E27FC236}">
                  <a16:creationId xmlns:a16="http://schemas.microsoft.com/office/drawing/2014/main" id="{5EBB032C-8095-FA5D-54DA-7CCE23CB4DAA}"/>
                </a:ext>
              </a:extLst>
            </p:cNvPr>
            <p:cNvSpPr txBox="1"/>
            <p:nvPr/>
          </p:nvSpPr>
          <p:spPr>
            <a:xfrm>
              <a:off x="127801" y="4862646"/>
              <a:ext cx="1806702" cy="400069"/>
            </a:xfrm>
            <a:prstGeom prst="rect">
              <a:avLst/>
            </a:prstGeom>
            <a:noFill/>
            <a:ln>
              <a:noFill/>
            </a:ln>
          </p:spPr>
          <p:txBody>
            <a:bodyPr spcFirstLastPara="1" wrap="square" lIns="91425" tIns="45700" rIns="91425" bIns="4570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sz="1000" b="1" dirty="0">
                  <a:solidFill>
                    <a:schemeClr val="bg1"/>
                  </a:solidFill>
                  <a:latin typeface="HN for TELUS" panose="020B0504030202020204" pitchFamily="34" charset="0"/>
                  <a:ea typeface="HN for TELUS" panose="020B0504030202020204" pitchFamily="34" charset="0"/>
                  <a:cs typeface="Arial"/>
                  <a:sym typeface="Arial"/>
                </a:rPr>
                <a:t>Access TELUS Health </a:t>
              </a:r>
              <a:r>
                <a:rPr lang="en-US" sz="1000" b="1" dirty="0" err="1">
                  <a:solidFill>
                    <a:schemeClr val="bg1"/>
                  </a:solidFill>
                  <a:latin typeface="HN for TELUS" panose="020B0504030202020204" pitchFamily="34" charset="0"/>
                  <a:ea typeface="HN for TELUS" panose="020B0504030202020204" pitchFamily="34" charset="0"/>
                  <a:cs typeface="Arial"/>
                  <a:sym typeface="Arial"/>
                </a:rPr>
                <a:t>MemberAccess</a:t>
              </a:r>
              <a:endParaRPr sz="1100" dirty="0">
                <a:solidFill>
                  <a:schemeClr val="bg1"/>
                </a:solidFill>
                <a:latin typeface="HN for TELUS" panose="020B0504030202020204" pitchFamily="34" charset="0"/>
              </a:endParaRPr>
            </a:p>
          </p:txBody>
        </p:sp>
        <p:sp>
          <p:nvSpPr>
            <p:cNvPr id="8" name="Google Shape;173;p1">
              <a:extLst>
                <a:ext uri="{FF2B5EF4-FFF2-40B4-BE49-F238E27FC236}">
                  <a16:creationId xmlns:a16="http://schemas.microsoft.com/office/drawing/2014/main" id="{B2C51112-17C2-6B34-9720-79ADF4CA4529}"/>
                </a:ext>
              </a:extLst>
            </p:cNvPr>
            <p:cNvSpPr txBox="1"/>
            <p:nvPr/>
          </p:nvSpPr>
          <p:spPr>
            <a:xfrm>
              <a:off x="0" y="6368351"/>
              <a:ext cx="2050496" cy="246181"/>
            </a:xfrm>
            <a:prstGeom prst="rect">
              <a:avLst/>
            </a:prstGeom>
            <a:noFill/>
            <a:ln>
              <a:noFill/>
            </a:ln>
          </p:spPr>
          <p:txBody>
            <a:bodyPr spcFirstLastPara="1" wrap="square" lIns="91425" tIns="45700" rIns="91425" bIns="4570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sz="1000" b="1" dirty="0">
                  <a:solidFill>
                    <a:schemeClr val="bg1"/>
                  </a:solidFill>
                  <a:latin typeface="HN for TELUS" panose="020B0504030202020204" pitchFamily="34" charset="0"/>
                  <a:ea typeface="HN for TELUS" panose="020B0504030202020204" pitchFamily="34" charset="0"/>
                  <a:cs typeface="Arial"/>
                  <a:sym typeface="Arial"/>
                </a:rPr>
                <a:t>Employer ID: DORM</a:t>
              </a:r>
              <a:endParaRPr sz="1000" b="1" dirty="0">
                <a:solidFill>
                  <a:schemeClr val="bg1"/>
                </a:solidFill>
                <a:latin typeface="HN for TELUS" panose="020B0504030202020204" pitchFamily="34" charset="0"/>
                <a:ea typeface="HN for TELUS" panose="020B0504030202020204" pitchFamily="34" charset="0"/>
                <a:cs typeface="Arial"/>
                <a:sym typeface="Arial"/>
              </a:endParaRPr>
            </a:p>
          </p:txBody>
        </p:sp>
      </p:grpSp>
    </p:spTree>
    <p:extLst>
      <p:ext uri="{BB962C8B-B14F-4D97-AF65-F5344CB8AC3E}">
        <p14:creationId xmlns:p14="http://schemas.microsoft.com/office/powerpoint/2010/main" val="186870279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01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mute="1">
                <p:cTn id="12" repeatCount="indefinite" fill="hold" display="0">
                  <p:stCondLst>
                    <p:cond delay="indefinite"/>
                  </p:stCondLst>
                </p:cTn>
                <p:tgtEl>
                  <p:spTgt spid="4"/>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B3E74F9D-7C8B-B83E-C645-B8675DD1BED3}"/>
              </a:ext>
            </a:extLst>
          </p:cNvPr>
          <p:cNvSpPr>
            <a:spLocks noGrp="1"/>
          </p:cNvSpPr>
          <p:nvPr>
            <p:ph type="body" idx="1"/>
          </p:nvPr>
        </p:nvSpPr>
        <p:spPr>
          <a:xfrm>
            <a:off x="554400" y="1358600"/>
            <a:ext cx="9163758" cy="4140800"/>
          </a:xfrm>
        </p:spPr>
        <p:txBody>
          <a:bodyPr>
            <a:normAutofit fontScale="92500" lnSpcReduction="20000"/>
          </a:bodyPr>
          <a:lstStyle/>
          <a:p>
            <a:pPr marL="304793" indent="0"/>
            <a:r>
              <a:rPr lang="en-US" sz="3000" dirty="0"/>
              <a:t>This presentation is part of the services provided by the State Employee Assistance Program through TELUS Health.  The State EAP is administered and managed by the State Department of Finance’s Division of Risk Management (DORM). If you have questions regarding the policy, procedures or services provided by this program, please contact the Program Coordinator, Kwatasian Hunt, at  kwatasian.hunt@finance.alabama.gov.  You can also find more information about the State Employee Assistance Program on the Division of Risk Management’s website at www.riskmgt.alabama.gov.</a:t>
            </a:r>
          </a:p>
          <a:p>
            <a:pPr algn="ctr"/>
            <a:endParaRPr lang="en-US" dirty="0"/>
          </a:p>
        </p:txBody>
      </p:sp>
      <p:sp>
        <p:nvSpPr>
          <p:cNvPr id="4" name="Title 3">
            <a:extLst>
              <a:ext uri="{FF2B5EF4-FFF2-40B4-BE49-F238E27FC236}">
                <a16:creationId xmlns:a16="http://schemas.microsoft.com/office/drawing/2014/main" id="{6C5B7E96-B70B-BD26-6520-84F0B24482DE}"/>
              </a:ext>
            </a:extLst>
          </p:cNvPr>
          <p:cNvSpPr>
            <a:spLocks noGrp="1"/>
          </p:cNvSpPr>
          <p:nvPr>
            <p:ph type="title"/>
          </p:nvPr>
        </p:nvSpPr>
        <p:spPr/>
        <p:txBody>
          <a:bodyPr>
            <a:normAutofit fontScale="90000"/>
          </a:bodyPr>
          <a:lstStyle/>
          <a:p>
            <a:r>
              <a:rPr lang="en-US" sz="4400" dirty="0"/>
              <a:t>State Employee Assistance Program</a:t>
            </a:r>
          </a:p>
        </p:txBody>
      </p:sp>
      <p:pic>
        <p:nvPicPr>
          <p:cNvPr id="7" name="Picture 6" descr="A blue and gold state emblem&#10;&#10;AI-generated content may be incorrect.">
            <a:extLst>
              <a:ext uri="{FF2B5EF4-FFF2-40B4-BE49-F238E27FC236}">
                <a16:creationId xmlns:a16="http://schemas.microsoft.com/office/drawing/2014/main" id="{E626C63C-E9C6-1B90-0F9B-C3E041CF0FF1}"/>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9841202" y="3912004"/>
            <a:ext cx="1945757" cy="1945757"/>
          </a:xfrm>
          <a:prstGeom prst="rect">
            <a:avLst/>
          </a:prstGeom>
        </p:spPr>
      </p:pic>
    </p:spTree>
    <p:extLst>
      <p:ext uri="{BB962C8B-B14F-4D97-AF65-F5344CB8AC3E}">
        <p14:creationId xmlns:p14="http://schemas.microsoft.com/office/powerpoint/2010/main" val="1869780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AE64F5-6220-ADD1-20B5-2A907588C1C9}"/>
              </a:ext>
            </a:extLst>
          </p:cNvPr>
          <p:cNvSpPr>
            <a:spLocks noGrp="1"/>
          </p:cNvSpPr>
          <p:nvPr>
            <p:ph type="title"/>
          </p:nvPr>
        </p:nvSpPr>
        <p:spPr>
          <a:xfrm>
            <a:off x="5496821" y="1371600"/>
            <a:ext cx="6034187" cy="1097280"/>
          </a:xfrm>
        </p:spPr>
        <p:txBody>
          <a:bodyPr>
            <a:normAutofit/>
          </a:bodyPr>
          <a:lstStyle/>
          <a:p>
            <a:r>
              <a:rPr lang="en-US" dirty="0"/>
              <a:t>What will you gain today?</a:t>
            </a:r>
          </a:p>
        </p:txBody>
      </p:sp>
      <p:pic>
        <p:nvPicPr>
          <p:cNvPr id="5" name="Picture 4" descr="Rope tied on old wooden railing">
            <a:extLst>
              <a:ext uri="{FF2B5EF4-FFF2-40B4-BE49-F238E27FC236}">
                <a16:creationId xmlns:a16="http://schemas.microsoft.com/office/drawing/2014/main" id="{72347186-64B8-8E54-ABD3-6AC3E78CB769}"/>
              </a:ext>
            </a:extLst>
          </p:cNvPr>
          <p:cNvPicPr>
            <a:picLocks noChangeAspect="1"/>
          </p:cNvPicPr>
          <p:nvPr/>
        </p:nvPicPr>
        <p:blipFill>
          <a:blip r:embed="rId2"/>
          <a:srcRect l="38613" r="14104" b="-1"/>
          <a:stretch>
            <a:fillRect/>
          </a:stretch>
        </p:blipFill>
        <p:spPr>
          <a:xfrm>
            <a:off x="20" y="10"/>
            <a:ext cx="4857871" cy="6857990"/>
          </a:xfrm>
          <a:prstGeom prst="rect">
            <a:avLst/>
          </a:prstGeom>
        </p:spPr>
      </p:pic>
      <p:cxnSp>
        <p:nvCxnSpPr>
          <p:cNvPr id="11" name="Straight Connector 10">
            <a:extLst>
              <a:ext uri="{FF2B5EF4-FFF2-40B4-BE49-F238E27FC236}">
                <a16:creationId xmlns:a16="http://schemas.microsoft.com/office/drawing/2014/main" id="{691422F5-4221-4812-AFD9-5479C6D60AD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580905" y="1031005"/>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742A216-545B-649E-1F33-28684115D618}"/>
              </a:ext>
            </a:extLst>
          </p:cNvPr>
          <p:cNvSpPr>
            <a:spLocks noGrp="1"/>
          </p:cNvSpPr>
          <p:nvPr>
            <p:ph idx="1"/>
          </p:nvPr>
        </p:nvSpPr>
        <p:spPr>
          <a:xfrm>
            <a:off x="5496821" y="2633236"/>
            <a:ext cx="6034187" cy="3664687"/>
          </a:xfrm>
        </p:spPr>
        <p:txBody>
          <a:bodyPr>
            <a:normAutofit/>
          </a:bodyPr>
          <a:lstStyle/>
          <a:p>
            <a:r>
              <a:rPr lang="en-US" dirty="0"/>
              <a:t> Understanding the Stress Loop</a:t>
            </a:r>
          </a:p>
          <a:p>
            <a:r>
              <a:rPr lang="en-US" dirty="0"/>
              <a:t> Become the Designer of Your Day</a:t>
            </a:r>
          </a:p>
          <a:p>
            <a:r>
              <a:rPr lang="en-US" dirty="0"/>
              <a:t> Build Your Daily Focus Toolkit</a:t>
            </a:r>
          </a:p>
          <a:p>
            <a:r>
              <a:rPr lang="en-US" dirty="0"/>
              <a:t> Master Mind and Time </a:t>
            </a:r>
          </a:p>
          <a:p>
            <a:endParaRPr lang="en-US" dirty="0"/>
          </a:p>
        </p:txBody>
      </p:sp>
      <p:sp>
        <p:nvSpPr>
          <p:cNvPr id="4" name="Footer Placeholder 3">
            <a:extLst>
              <a:ext uri="{FF2B5EF4-FFF2-40B4-BE49-F238E27FC236}">
                <a16:creationId xmlns:a16="http://schemas.microsoft.com/office/drawing/2014/main" id="{6C58778B-35E1-3B4E-91C4-8D3186F4CA5B}"/>
              </a:ext>
            </a:extLst>
          </p:cNvPr>
          <p:cNvSpPr>
            <a:spLocks noGrp="1"/>
          </p:cNvSpPr>
          <p:nvPr>
            <p:ph type="ftr" sz="quarter" idx="11"/>
          </p:nvPr>
        </p:nvSpPr>
        <p:spPr>
          <a:xfrm>
            <a:off x="6559767" y="6279716"/>
            <a:ext cx="4040373" cy="365125"/>
          </a:xfrm>
        </p:spPr>
        <p:txBody>
          <a:bodyPr/>
          <a:lstStyle/>
          <a:p>
            <a:r>
              <a:rPr lang="en-US" dirty="0"/>
              <a:t>©2026 Anneliese Stroup/</a:t>
            </a:r>
            <a:r>
              <a:rPr lang="en-US" dirty="0" err="1"/>
              <a:t>iHope</a:t>
            </a:r>
            <a:r>
              <a:rPr lang="en-US" dirty="0"/>
              <a:t> Counseling &amp; Consulting</a:t>
            </a:r>
          </a:p>
        </p:txBody>
      </p:sp>
    </p:spTree>
    <p:extLst>
      <p:ext uri="{BB962C8B-B14F-4D97-AF65-F5344CB8AC3E}">
        <p14:creationId xmlns:p14="http://schemas.microsoft.com/office/powerpoint/2010/main" val="20316470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20367B-17C9-E900-6F8F-BAB0E61172EB}"/>
              </a:ext>
            </a:extLst>
          </p:cNvPr>
          <p:cNvSpPr>
            <a:spLocks noGrp="1"/>
          </p:cNvSpPr>
          <p:nvPr>
            <p:ph type="title"/>
          </p:nvPr>
        </p:nvSpPr>
        <p:spPr>
          <a:xfrm>
            <a:off x="8719126" y="979051"/>
            <a:ext cx="2811879" cy="1807048"/>
          </a:xfrm>
        </p:spPr>
        <p:txBody>
          <a:bodyPr anchor="b">
            <a:normAutofit/>
          </a:bodyPr>
          <a:lstStyle/>
          <a:p>
            <a:pPr>
              <a:lnSpc>
                <a:spcPct val="90000"/>
              </a:lnSpc>
            </a:pPr>
            <a:r>
              <a:rPr lang="en-US" sz="3100"/>
              <a:t>The Trigger:  Root Causes of Time Urgency</a:t>
            </a:r>
          </a:p>
        </p:txBody>
      </p:sp>
      <p:pic>
        <p:nvPicPr>
          <p:cNvPr id="5" name="Picture 4">
            <a:extLst>
              <a:ext uri="{FF2B5EF4-FFF2-40B4-BE49-F238E27FC236}">
                <a16:creationId xmlns:a16="http://schemas.microsoft.com/office/drawing/2014/main" id="{16444A03-5BC1-C1E6-C09F-50C14D0B6101}"/>
              </a:ext>
            </a:extLst>
          </p:cNvPr>
          <p:cNvPicPr>
            <a:picLocks noChangeAspect="1"/>
          </p:cNvPicPr>
          <p:nvPr/>
        </p:nvPicPr>
        <p:blipFill>
          <a:blip r:embed="rId2"/>
          <a:srcRect l="14316" r="14991" b="-1"/>
          <a:stretch>
            <a:fillRect/>
          </a:stretch>
        </p:blipFill>
        <p:spPr>
          <a:xfrm>
            <a:off x="20" y="535709"/>
            <a:ext cx="8229580" cy="5820640"/>
          </a:xfrm>
          <a:prstGeom prst="rect">
            <a:avLst/>
          </a:prstGeom>
        </p:spPr>
      </p:pic>
      <p:cxnSp>
        <p:nvCxnSpPr>
          <p:cNvPr id="12" name="Straight Connector 11">
            <a:extLst>
              <a:ext uri="{FF2B5EF4-FFF2-40B4-BE49-F238E27FC236}">
                <a16:creationId xmlns:a16="http://schemas.microsoft.com/office/drawing/2014/main" id="{02C7985C-B0C3-CC50-E86A-B5EBA40E01D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 y="6359240"/>
            <a:ext cx="82296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403917E-70A1-AE40-8413-18B42F548438}"/>
              </a:ext>
            </a:extLst>
          </p:cNvPr>
          <p:cNvSpPr>
            <a:spLocks noGrp="1"/>
          </p:cNvSpPr>
          <p:nvPr>
            <p:ph idx="1"/>
          </p:nvPr>
        </p:nvSpPr>
        <p:spPr>
          <a:xfrm>
            <a:off x="8719128" y="2922624"/>
            <a:ext cx="2811880" cy="3409950"/>
          </a:xfrm>
        </p:spPr>
        <p:txBody>
          <a:bodyPr anchor="t">
            <a:normAutofit/>
          </a:bodyPr>
          <a:lstStyle/>
          <a:p>
            <a:pPr>
              <a:lnSpc>
                <a:spcPct val="110000"/>
              </a:lnSpc>
            </a:pPr>
            <a:r>
              <a:rPr lang="en-US" sz="1600" dirty="0"/>
              <a:t>Reactive Communication –The habit of constantly responding –”Fire Fighting Mode”.</a:t>
            </a:r>
          </a:p>
          <a:p>
            <a:pPr>
              <a:lnSpc>
                <a:spcPct val="110000"/>
              </a:lnSpc>
            </a:pPr>
            <a:r>
              <a:rPr lang="en-US" sz="1600" dirty="0"/>
              <a:t>Artificial Deadlines –Self-Imposed or arbitrarily set time constraints –False Urgency.</a:t>
            </a:r>
          </a:p>
          <a:p>
            <a:pPr>
              <a:lnSpc>
                <a:spcPct val="110000"/>
              </a:lnSpc>
            </a:pPr>
            <a:r>
              <a:rPr lang="en-US" sz="1600" dirty="0"/>
              <a:t>Lack of Margins –Scheduling your day to 100% capacity.</a:t>
            </a:r>
          </a:p>
          <a:p>
            <a:pPr>
              <a:lnSpc>
                <a:spcPct val="110000"/>
              </a:lnSpc>
            </a:pPr>
            <a:endParaRPr lang="en-US" sz="1600" dirty="0"/>
          </a:p>
        </p:txBody>
      </p:sp>
      <p:sp>
        <p:nvSpPr>
          <p:cNvPr id="6" name="Footer Placeholder 5">
            <a:extLst>
              <a:ext uri="{FF2B5EF4-FFF2-40B4-BE49-F238E27FC236}">
                <a16:creationId xmlns:a16="http://schemas.microsoft.com/office/drawing/2014/main" id="{AED0FEAC-FD73-1A1E-E335-F61DFD2C0635}"/>
              </a:ext>
            </a:extLst>
          </p:cNvPr>
          <p:cNvSpPr>
            <a:spLocks noGrp="1"/>
          </p:cNvSpPr>
          <p:nvPr>
            <p:ph type="ftr" sz="quarter" idx="11"/>
          </p:nvPr>
        </p:nvSpPr>
        <p:spPr/>
        <p:txBody>
          <a:bodyPr/>
          <a:lstStyle/>
          <a:p>
            <a:r>
              <a:rPr lang="en-US" dirty="0"/>
              <a:t>©2026 Anneliese Stroup/</a:t>
            </a:r>
            <a:r>
              <a:rPr lang="en-US" dirty="0" err="1"/>
              <a:t>iHope</a:t>
            </a:r>
            <a:r>
              <a:rPr lang="en-US" dirty="0"/>
              <a:t> Counseling &amp; Consulting</a:t>
            </a:r>
          </a:p>
        </p:txBody>
      </p:sp>
    </p:spTree>
    <p:extLst>
      <p:ext uri="{BB962C8B-B14F-4D97-AF65-F5344CB8AC3E}">
        <p14:creationId xmlns:p14="http://schemas.microsoft.com/office/powerpoint/2010/main" val="2920243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8" name="Rectangle 17">
            <a:extLst>
              <a:ext uri="{FF2B5EF4-FFF2-40B4-BE49-F238E27FC236}">
                <a16:creationId xmlns:a16="http://schemas.microsoft.com/office/drawing/2014/main" id="{149F9F0F-FB8C-5565-247C-BDCC156B5C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Rectangle 18">
            <a:extLst>
              <a:ext uri="{FF2B5EF4-FFF2-40B4-BE49-F238E27FC236}">
                <a16:creationId xmlns:a16="http://schemas.microsoft.com/office/drawing/2014/main" id="{ABA4FDDF-F59C-428B-8603-3A86D75931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EB7085EF-2030-8D7C-D362-756DFE7001E7}"/>
              </a:ext>
            </a:extLst>
          </p:cNvPr>
          <p:cNvPicPr>
            <a:picLocks noGrp="1" noChangeAspect="1"/>
          </p:cNvPicPr>
          <p:nvPr>
            <p:ph idx="1"/>
          </p:nvPr>
        </p:nvPicPr>
        <p:blipFill>
          <a:blip r:embed="rId2"/>
          <a:srcRect l="7232" r="8769" b="1"/>
          <a:stretch>
            <a:fillRect/>
          </a:stretch>
        </p:blipFill>
        <p:spPr>
          <a:xfrm>
            <a:off x="1" y="1"/>
            <a:ext cx="12192000" cy="6857988"/>
          </a:xfrm>
          <a:prstGeom prst="rect">
            <a:avLst/>
          </a:prstGeom>
        </p:spPr>
      </p:pic>
      <p:sp>
        <p:nvSpPr>
          <p:cNvPr id="5" name="Footer Placeholder 4">
            <a:extLst>
              <a:ext uri="{FF2B5EF4-FFF2-40B4-BE49-F238E27FC236}">
                <a16:creationId xmlns:a16="http://schemas.microsoft.com/office/drawing/2014/main" id="{6E1A022F-7CD9-F3C1-2332-2F15E638C250}"/>
              </a:ext>
            </a:extLst>
          </p:cNvPr>
          <p:cNvSpPr>
            <a:spLocks noGrp="1"/>
          </p:cNvSpPr>
          <p:nvPr>
            <p:ph type="ftr" sz="quarter" idx="11"/>
          </p:nvPr>
        </p:nvSpPr>
        <p:spPr/>
        <p:txBody>
          <a:bodyPr/>
          <a:lstStyle/>
          <a:p>
            <a:r>
              <a:rPr lang="en-US" dirty="0"/>
              <a:t>©2026 Anneliese Stroup/</a:t>
            </a:r>
            <a:r>
              <a:rPr lang="en-US" dirty="0" err="1"/>
              <a:t>iHope</a:t>
            </a:r>
            <a:r>
              <a:rPr lang="en-US" dirty="0"/>
              <a:t> Counseling &amp; Consulting</a:t>
            </a:r>
          </a:p>
        </p:txBody>
      </p:sp>
    </p:spTree>
    <p:extLst>
      <p:ext uri="{BB962C8B-B14F-4D97-AF65-F5344CB8AC3E}">
        <p14:creationId xmlns:p14="http://schemas.microsoft.com/office/powerpoint/2010/main" val="639452745"/>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9CF2A45-5DEC-537F-5BB4-0193B4D6A973}"/>
              </a:ext>
            </a:extLst>
          </p:cNvPr>
          <p:cNvSpPr>
            <a:spLocks noGrp="1"/>
          </p:cNvSpPr>
          <p:nvPr>
            <p:ph type="title"/>
          </p:nvPr>
        </p:nvSpPr>
        <p:spPr>
          <a:xfrm>
            <a:off x="640080" y="914400"/>
            <a:ext cx="6291472" cy="1097280"/>
          </a:xfrm>
        </p:spPr>
        <p:txBody>
          <a:bodyPr anchor="t">
            <a:normAutofit/>
          </a:bodyPr>
          <a:lstStyle/>
          <a:p>
            <a:pPr>
              <a:lnSpc>
                <a:spcPct val="90000"/>
              </a:lnSpc>
            </a:pPr>
            <a:r>
              <a:rPr lang="en-US" sz="3400"/>
              <a:t>The Toll –Cognitive &amp; Performance Cost</a:t>
            </a:r>
          </a:p>
        </p:txBody>
      </p:sp>
      <p:sp>
        <p:nvSpPr>
          <p:cNvPr id="3" name="Content Placeholder 2">
            <a:extLst>
              <a:ext uri="{FF2B5EF4-FFF2-40B4-BE49-F238E27FC236}">
                <a16:creationId xmlns:a16="http://schemas.microsoft.com/office/drawing/2014/main" id="{234B9288-262F-BB42-FE17-9B88FDD2691F}"/>
              </a:ext>
            </a:extLst>
          </p:cNvPr>
          <p:cNvSpPr>
            <a:spLocks noGrp="1"/>
          </p:cNvSpPr>
          <p:nvPr>
            <p:ph idx="1"/>
          </p:nvPr>
        </p:nvSpPr>
        <p:spPr>
          <a:xfrm>
            <a:off x="640080" y="2176036"/>
            <a:ext cx="6291472" cy="4123944"/>
          </a:xfrm>
        </p:spPr>
        <p:txBody>
          <a:bodyPr>
            <a:normAutofit/>
          </a:bodyPr>
          <a:lstStyle/>
          <a:p>
            <a:r>
              <a:rPr lang="en-US" dirty="0"/>
              <a:t>The hidden tax of chronic time pressure on human performance and mental well-being.</a:t>
            </a:r>
          </a:p>
          <a:p>
            <a:pPr lvl="1"/>
            <a:r>
              <a:rPr lang="en-US" dirty="0"/>
              <a:t>Shift from “I am bad at time management” to “My Brain is paying measurable tax for operating without margins”.</a:t>
            </a:r>
          </a:p>
          <a:p>
            <a:pPr lvl="1"/>
            <a:endParaRPr lang="en-US" dirty="0"/>
          </a:p>
          <a:p>
            <a:pPr lvl="1"/>
            <a:r>
              <a:rPr lang="en-US" dirty="0"/>
              <a:t> 3 Pillars of the “The Toll”</a:t>
            </a:r>
          </a:p>
          <a:p>
            <a:pPr marL="265176" lvl="1" indent="0">
              <a:buNone/>
            </a:pPr>
            <a:r>
              <a:rPr lang="en-US" dirty="0"/>
              <a:t>	1. Cognitive Tax</a:t>
            </a:r>
          </a:p>
          <a:p>
            <a:pPr marL="265176" lvl="1" indent="0">
              <a:buNone/>
            </a:pPr>
            <a:r>
              <a:rPr lang="en-US" dirty="0"/>
              <a:t>	2. Physiological Strain</a:t>
            </a:r>
          </a:p>
          <a:p>
            <a:pPr marL="265176" lvl="1" indent="0">
              <a:buNone/>
            </a:pPr>
            <a:r>
              <a:rPr lang="en-US" dirty="0"/>
              <a:t>	3. Operational and Relational </a:t>
            </a:r>
          </a:p>
        </p:txBody>
      </p:sp>
      <p:pic>
        <p:nvPicPr>
          <p:cNvPr id="4" name="Picture 3" descr="Businessman using scissor to cut the rising cost graph design vector ...">
            <a:extLst>
              <a:ext uri="{FF2B5EF4-FFF2-40B4-BE49-F238E27FC236}">
                <a16:creationId xmlns:a16="http://schemas.microsoft.com/office/drawing/2014/main" id="{188B7D2C-7F20-6B5B-E139-263A72A7ADFB}"/>
              </a:ext>
            </a:extLst>
          </p:cNvPr>
          <p:cNvPicPr>
            <a:picLocks noChangeAspect="1"/>
          </p:cNvPicPr>
          <p:nvPr/>
        </p:nvPicPr>
        <p:blipFill>
          <a:blip r:embed="rId2"/>
          <a:srcRect l="619" r="16976" b="2"/>
          <a:stretch>
            <a:fillRect/>
          </a:stretch>
        </p:blipFill>
        <p:spPr>
          <a:xfrm>
            <a:off x="7776429" y="914400"/>
            <a:ext cx="4414591" cy="5357106"/>
          </a:xfrm>
          <a:prstGeom prst="rect">
            <a:avLst/>
          </a:prstGeom>
        </p:spPr>
      </p:pic>
      <p:cxnSp>
        <p:nvCxnSpPr>
          <p:cNvPr id="14" name="Straight Connector 13">
            <a:extLst>
              <a:ext uri="{FF2B5EF4-FFF2-40B4-BE49-F238E27FC236}">
                <a16:creationId xmlns:a16="http://schemas.microsoft.com/office/drawing/2014/main" id="{92025DBA-8780-9CA0-2826-FF6E3BD1A0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774468" y="6271515"/>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D67F20F2-C997-8F98-1DF2-36519C509976}"/>
              </a:ext>
            </a:extLst>
          </p:cNvPr>
          <p:cNvSpPr>
            <a:spLocks noGrp="1"/>
          </p:cNvSpPr>
          <p:nvPr>
            <p:ph type="ftr" sz="quarter" idx="11"/>
          </p:nvPr>
        </p:nvSpPr>
        <p:spPr/>
        <p:txBody>
          <a:bodyPr/>
          <a:lstStyle/>
          <a:p>
            <a:r>
              <a:rPr lang="en-US" dirty="0"/>
              <a:t>©2026 Anneliese Stroup/</a:t>
            </a:r>
            <a:r>
              <a:rPr lang="en-US" dirty="0" err="1"/>
              <a:t>iHope</a:t>
            </a:r>
            <a:r>
              <a:rPr lang="en-US" dirty="0"/>
              <a:t> Counseling &amp; Consulting</a:t>
            </a:r>
          </a:p>
        </p:txBody>
      </p:sp>
    </p:spTree>
    <p:extLst>
      <p:ext uri="{BB962C8B-B14F-4D97-AF65-F5344CB8AC3E}">
        <p14:creationId xmlns:p14="http://schemas.microsoft.com/office/powerpoint/2010/main" val="2399520636"/>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3B2107-397E-C328-05F1-72627C13B4C0}"/>
              </a:ext>
            </a:extLst>
          </p:cNvPr>
          <p:cNvSpPr>
            <a:spLocks noGrp="1"/>
          </p:cNvSpPr>
          <p:nvPr>
            <p:ph type="title"/>
          </p:nvPr>
        </p:nvSpPr>
        <p:spPr>
          <a:xfrm>
            <a:off x="640080" y="1371600"/>
            <a:ext cx="5852160" cy="1097280"/>
          </a:xfrm>
        </p:spPr>
        <p:txBody>
          <a:bodyPr anchor="t">
            <a:normAutofit/>
          </a:bodyPr>
          <a:lstStyle/>
          <a:p>
            <a:r>
              <a:rPr lang="en-US" dirty="0"/>
              <a:t>Cognitive Tax: (The Brain)</a:t>
            </a:r>
          </a:p>
        </p:txBody>
      </p:sp>
      <p:cxnSp>
        <p:nvCxnSpPr>
          <p:cNvPr id="11" name="Straight Connector 10">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6281"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0421428-63C9-7002-0428-BCDF7843B75B}"/>
              </a:ext>
            </a:extLst>
          </p:cNvPr>
          <p:cNvSpPr>
            <a:spLocks noGrp="1"/>
          </p:cNvSpPr>
          <p:nvPr>
            <p:ph idx="1"/>
          </p:nvPr>
        </p:nvSpPr>
        <p:spPr>
          <a:xfrm>
            <a:off x="640080" y="2633236"/>
            <a:ext cx="5852160" cy="3664685"/>
          </a:xfrm>
        </p:spPr>
        <p:txBody>
          <a:bodyPr>
            <a:normAutofit/>
          </a:bodyPr>
          <a:lstStyle/>
          <a:p>
            <a:pPr>
              <a:lnSpc>
                <a:spcPct val="110000"/>
              </a:lnSpc>
            </a:pPr>
            <a:r>
              <a:rPr lang="en-US" sz="1900" dirty="0"/>
              <a:t>Executive Function Depletion: Working Memory Shrinks under high cortisol, making simple decision-making feel exhausting.</a:t>
            </a:r>
          </a:p>
          <a:p>
            <a:pPr>
              <a:lnSpc>
                <a:spcPct val="110000"/>
              </a:lnSpc>
            </a:pPr>
            <a:r>
              <a:rPr lang="en-US" sz="1900" dirty="0"/>
              <a:t>Task-Switching Penalty (Attention Residue): Leaving a task unfinished to handle a quick interruption leaves a fragment of your attention behind, cutting cognitive throughout by up to 40%.</a:t>
            </a:r>
          </a:p>
          <a:p>
            <a:pPr>
              <a:lnSpc>
                <a:spcPct val="110000"/>
              </a:lnSpc>
            </a:pPr>
            <a:r>
              <a:rPr lang="en-US" sz="1900" dirty="0"/>
              <a:t>Loss of Strategic Horizon: The brain trades long-term planning, creativity, and problem-solving for immediate short-term survival.</a:t>
            </a:r>
          </a:p>
        </p:txBody>
      </p:sp>
      <p:pic>
        <p:nvPicPr>
          <p:cNvPr id="5" name="Picture 4" descr="Computer Generated Lights">
            <a:extLst>
              <a:ext uri="{FF2B5EF4-FFF2-40B4-BE49-F238E27FC236}">
                <a16:creationId xmlns:a16="http://schemas.microsoft.com/office/drawing/2014/main" id="{58CD260C-91DC-CD76-E149-177EADFACD9F}"/>
              </a:ext>
            </a:extLst>
          </p:cNvPr>
          <p:cNvPicPr>
            <a:picLocks noChangeAspect="1"/>
          </p:cNvPicPr>
          <p:nvPr/>
        </p:nvPicPr>
        <p:blipFill>
          <a:blip r:embed="rId2"/>
          <a:srcRect l="18579" r="29128"/>
          <a:stretch>
            <a:fillRect/>
          </a:stretch>
        </p:blipFill>
        <p:spPr>
          <a:xfrm>
            <a:off x="7345680" y="10"/>
            <a:ext cx="4846320" cy="6857990"/>
          </a:xfrm>
          <a:prstGeom prst="rect">
            <a:avLst/>
          </a:prstGeom>
        </p:spPr>
      </p:pic>
      <p:sp>
        <p:nvSpPr>
          <p:cNvPr id="4" name="Footer Placeholder 3">
            <a:extLst>
              <a:ext uri="{FF2B5EF4-FFF2-40B4-BE49-F238E27FC236}">
                <a16:creationId xmlns:a16="http://schemas.microsoft.com/office/drawing/2014/main" id="{3A340A38-DC5B-0640-058F-2675887802A4}"/>
              </a:ext>
            </a:extLst>
          </p:cNvPr>
          <p:cNvSpPr>
            <a:spLocks noGrp="1"/>
          </p:cNvSpPr>
          <p:nvPr>
            <p:ph type="ftr" sz="quarter" idx="11"/>
          </p:nvPr>
        </p:nvSpPr>
        <p:spPr/>
        <p:txBody>
          <a:bodyPr/>
          <a:lstStyle/>
          <a:p>
            <a:r>
              <a:rPr lang="en-US"/>
              <a:t>(c) 2026 Anneliese Stroup/iHope Counseling &amp; Consulting</a:t>
            </a:r>
            <a:endParaRPr lang="en-US" dirty="0"/>
          </a:p>
        </p:txBody>
      </p:sp>
    </p:spTree>
    <p:extLst>
      <p:ext uri="{BB962C8B-B14F-4D97-AF65-F5344CB8AC3E}">
        <p14:creationId xmlns:p14="http://schemas.microsoft.com/office/powerpoint/2010/main" val="177011513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7D3912-DBDA-8552-F7B8-0DF46A02DE95}"/>
              </a:ext>
            </a:extLst>
          </p:cNvPr>
          <p:cNvSpPr>
            <a:spLocks noGrp="1"/>
          </p:cNvSpPr>
          <p:nvPr>
            <p:ph type="title"/>
          </p:nvPr>
        </p:nvSpPr>
        <p:spPr>
          <a:xfrm>
            <a:off x="640080" y="1371600"/>
            <a:ext cx="5852160" cy="1097280"/>
          </a:xfrm>
        </p:spPr>
        <p:txBody>
          <a:bodyPr anchor="t">
            <a:normAutofit/>
          </a:bodyPr>
          <a:lstStyle/>
          <a:p>
            <a:pPr>
              <a:lnSpc>
                <a:spcPct val="90000"/>
              </a:lnSpc>
            </a:pPr>
            <a:r>
              <a:rPr lang="en-US" sz="3100" dirty="0"/>
              <a:t>Physiological Strain (The Body)	</a:t>
            </a:r>
            <a:br>
              <a:rPr lang="en-US" sz="3100" dirty="0"/>
            </a:br>
            <a:endParaRPr lang="en-US" sz="3100" dirty="0"/>
          </a:p>
        </p:txBody>
      </p:sp>
      <p:cxnSp>
        <p:nvCxnSpPr>
          <p:cNvPr id="22" name="Straight Connector 21">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6281"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BA7168C-5446-438A-F3DF-6ABB5CFF8CAB}"/>
              </a:ext>
            </a:extLst>
          </p:cNvPr>
          <p:cNvSpPr>
            <a:spLocks noGrp="1"/>
          </p:cNvSpPr>
          <p:nvPr>
            <p:ph idx="1"/>
          </p:nvPr>
        </p:nvSpPr>
        <p:spPr>
          <a:xfrm>
            <a:off x="640080" y="2633236"/>
            <a:ext cx="5852160" cy="3664685"/>
          </a:xfrm>
        </p:spPr>
        <p:txBody>
          <a:bodyPr>
            <a:normAutofit/>
          </a:bodyPr>
          <a:lstStyle/>
          <a:p>
            <a:pPr>
              <a:lnSpc>
                <a:spcPct val="110000"/>
              </a:lnSpc>
            </a:pPr>
            <a:r>
              <a:rPr lang="en-US" sz="1700"/>
              <a:t>Sustained Sympathetic Activation: Staying in “fight-or-flight” prevents the parasympathetic nervous system (“rest and digest”) from initiating physical recovery.</a:t>
            </a:r>
          </a:p>
          <a:p>
            <a:pPr>
              <a:lnSpc>
                <a:spcPct val="110000"/>
              </a:lnSpc>
            </a:pPr>
            <a:r>
              <a:rPr lang="en-US" sz="1700"/>
              <a:t>Chronic Fatigue &amp; Brain Fog: Nervous system over-arousal burns through glucose and glycogen reserves, causing the 2 pm energy slump and mental exhaustion.</a:t>
            </a:r>
          </a:p>
          <a:p>
            <a:pPr>
              <a:lnSpc>
                <a:spcPct val="110000"/>
              </a:lnSpc>
            </a:pPr>
            <a:r>
              <a:rPr lang="en-US" sz="1700"/>
              <a:t>Somatic Indicators: Unconscious breath-holding (“email apnea”), jaw clenching, elevated heart rate, and chronic muscle tension.</a:t>
            </a:r>
            <a:br>
              <a:rPr lang="en-US" sz="1700"/>
            </a:br>
            <a:endParaRPr lang="en-US" sz="1700"/>
          </a:p>
        </p:txBody>
      </p:sp>
      <p:pic>
        <p:nvPicPr>
          <p:cNvPr id="5" name="Picture 4">
            <a:extLst>
              <a:ext uri="{FF2B5EF4-FFF2-40B4-BE49-F238E27FC236}">
                <a16:creationId xmlns:a16="http://schemas.microsoft.com/office/drawing/2014/main" id="{43597939-9E03-E7DB-B839-8D218A1B7338}"/>
              </a:ext>
            </a:extLst>
          </p:cNvPr>
          <p:cNvPicPr>
            <a:picLocks noChangeAspect="1"/>
          </p:cNvPicPr>
          <p:nvPr/>
        </p:nvPicPr>
        <p:blipFill>
          <a:blip r:embed="rId2"/>
          <a:srcRect l="21580" r="7753"/>
          <a:stretch>
            <a:fillRect/>
          </a:stretch>
        </p:blipFill>
        <p:spPr>
          <a:xfrm>
            <a:off x="7345680" y="10"/>
            <a:ext cx="4846320" cy="6857990"/>
          </a:xfrm>
          <a:prstGeom prst="rect">
            <a:avLst/>
          </a:prstGeom>
        </p:spPr>
      </p:pic>
      <p:sp>
        <p:nvSpPr>
          <p:cNvPr id="6" name="Footer Placeholder 5">
            <a:extLst>
              <a:ext uri="{FF2B5EF4-FFF2-40B4-BE49-F238E27FC236}">
                <a16:creationId xmlns:a16="http://schemas.microsoft.com/office/drawing/2014/main" id="{27F63BBA-AF72-0E24-E799-A5EFAF53C6F6}"/>
              </a:ext>
            </a:extLst>
          </p:cNvPr>
          <p:cNvSpPr>
            <a:spLocks noGrp="1"/>
          </p:cNvSpPr>
          <p:nvPr>
            <p:ph type="ftr" sz="quarter" idx="11"/>
          </p:nvPr>
        </p:nvSpPr>
        <p:spPr/>
        <p:txBody>
          <a:bodyPr/>
          <a:lstStyle/>
          <a:p>
            <a:r>
              <a:rPr lang="en-US" dirty="0"/>
              <a:t>©2026 Anneliese Stroup/</a:t>
            </a:r>
            <a:r>
              <a:rPr lang="en-US" dirty="0" err="1"/>
              <a:t>iHope</a:t>
            </a:r>
            <a:r>
              <a:rPr lang="en-US" dirty="0"/>
              <a:t> Counseling &amp; Consulting</a:t>
            </a:r>
          </a:p>
        </p:txBody>
      </p:sp>
    </p:spTree>
    <p:extLst>
      <p:ext uri="{BB962C8B-B14F-4D97-AF65-F5344CB8AC3E}">
        <p14:creationId xmlns:p14="http://schemas.microsoft.com/office/powerpoint/2010/main" val="260896876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759309-F4A5-232E-5650-96F060CB331B}"/>
              </a:ext>
            </a:extLst>
          </p:cNvPr>
          <p:cNvSpPr>
            <a:spLocks noGrp="1"/>
          </p:cNvSpPr>
          <p:nvPr>
            <p:ph type="title"/>
          </p:nvPr>
        </p:nvSpPr>
        <p:spPr>
          <a:xfrm>
            <a:off x="640080" y="1371600"/>
            <a:ext cx="5852160" cy="1097280"/>
          </a:xfrm>
        </p:spPr>
        <p:txBody>
          <a:bodyPr anchor="t">
            <a:normAutofit/>
          </a:bodyPr>
          <a:lstStyle/>
          <a:p>
            <a:pPr>
              <a:lnSpc>
                <a:spcPct val="90000"/>
              </a:lnSpc>
            </a:pPr>
            <a:r>
              <a:rPr lang="en-US" sz="3400"/>
              <a:t>Operational &amp; Relational Cost (The Work)</a:t>
            </a:r>
          </a:p>
        </p:txBody>
      </p:sp>
      <p:cxnSp>
        <p:nvCxnSpPr>
          <p:cNvPr id="11" name="Straight Connector 10">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6281"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D481C69-7693-6F67-5A46-D5EB8540C910}"/>
              </a:ext>
            </a:extLst>
          </p:cNvPr>
          <p:cNvSpPr>
            <a:spLocks noGrp="1"/>
          </p:cNvSpPr>
          <p:nvPr>
            <p:ph idx="1"/>
          </p:nvPr>
        </p:nvSpPr>
        <p:spPr>
          <a:xfrm>
            <a:off x="640080" y="2633236"/>
            <a:ext cx="5852160" cy="3664685"/>
          </a:xfrm>
        </p:spPr>
        <p:txBody>
          <a:bodyPr>
            <a:normAutofit/>
          </a:bodyPr>
          <a:lstStyle/>
          <a:p>
            <a:r>
              <a:rPr lang="en-US" dirty="0"/>
              <a:t>Priority Flattening: Everything feels equally urgent, resulting in superficial output and missed strategic priorities.</a:t>
            </a:r>
          </a:p>
          <a:p>
            <a:r>
              <a:rPr lang="en-US" dirty="0"/>
              <a:t>Irritability &amp; Conflict: Lower emotional regulation leads to friction in team collaboration and personal relationships.</a:t>
            </a:r>
          </a:p>
          <a:p>
            <a:r>
              <a:rPr lang="en-US" dirty="0"/>
              <a:t>Burnout &amp; Disengagement: Prolonged operational stress leads to detachment, cynical detachment and eventual physical collapse.</a:t>
            </a:r>
          </a:p>
        </p:txBody>
      </p:sp>
      <p:pic>
        <p:nvPicPr>
          <p:cNvPr id="5" name="Picture 4" descr="Hands-on top of each other">
            <a:extLst>
              <a:ext uri="{FF2B5EF4-FFF2-40B4-BE49-F238E27FC236}">
                <a16:creationId xmlns:a16="http://schemas.microsoft.com/office/drawing/2014/main" id="{5FF49F39-D265-6931-C57D-0A3476DAA2B7}"/>
              </a:ext>
            </a:extLst>
          </p:cNvPr>
          <p:cNvPicPr>
            <a:picLocks noChangeAspect="1"/>
          </p:cNvPicPr>
          <p:nvPr/>
        </p:nvPicPr>
        <p:blipFill>
          <a:blip r:embed="rId2"/>
          <a:srcRect l="55891" r="13192" b="1"/>
          <a:stretch>
            <a:fillRect/>
          </a:stretch>
        </p:blipFill>
        <p:spPr>
          <a:xfrm>
            <a:off x="7345680" y="10"/>
            <a:ext cx="4846320" cy="6857990"/>
          </a:xfrm>
          <a:prstGeom prst="rect">
            <a:avLst/>
          </a:prstGeom>
        </p:spPr>
      </p:pic>
      <p:sp>
        <p:nvSpPr>
          <p:cNvPr id="4" name="Footer Placeholder 3">
            <a:extLst>
              <a:ext uri="{FF2B5EF4-FFF2-40B4-BE49-F238E27FC236}">
                <a16:creationId xmlns:a16="http://schemas.microsoft.com/office/drawing/2014/main" id="{139F5767-D82E-0DE7-5B80-A29A73CE2C87}"/>
              </a:ext>
            </a:extLst>
          </p:cNvPr>
          <p:cNvSpPr>
            <a:spLocks noGrp="1"/>
          </p:cNvSpPr>
          <p:nvPr>
            <p:ph type="ftr" sz="quarter" idx="11"/>
          </p:nvPr>
        </p:nvSpPr>
        <p:spPr/>
        <p:txBody>
          <a:bodyPr/>
          <a:lstStyle/>
          <a:p>
            <a:r>
              <a:rPr lang="en-US" dirty="0"/>
              <a:t>©2026 Anneliese Stroup/</a:t>
            </a:r>
            <a:r>
              <a:rPr lang="en-US" dirty="0" err="1"/>
              <a:t>iHope</a:t>
            </a:r>
            <a:r>
              <a:rPr lang="en-US" dirty="0"/>
              <a:t> Counseling &amp; Consulting</a:t>
            </a:r>
          </a:p>
        </p:txBody>
      </p:sp>
    </p:spTree>
    <p:extLst>
      <p:ext uri="{BB962C8B-B14F-4D97-AF65-F5344CB8AC3E}">
        <p14:creationId xmlns:p14="http://schemas.microsoft.com/office/powerpoint/2010/main" val="34186941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3B70366-E38A-64B5-393F-9226EB7138B5}"/>
              </a:ext>
            </a:extLst>
          </p:cNvPr>
          <p:cNvSpPr>
            <a:spLocks noGrp="1"/>
          </p:cNvSpPr>
          <p:nvPr>
            <p:ph type="title"/>
          </p:nvPr>
        </p:nvSpPr>
        <p:spPr>
          <a:xfrm>
            <a:off x="5029200" y="914400"/>
            <a:ext cx="6501810" cy="1097280"/>
          </a:xfrm>
        </p:spPr>
        <p:txBody>
          <a:bodyPr anchor="t">
            <a:normAutofit/>
          </a:bodyPr>
          <a:lstStyle/>
          <a:p>
            <a:pPr>
              <a:lnSpc>
                <a:spcPct val="90000"/>
              </a:lnSpc>
            </a:pPr>
            <a:r>
              <a:rPr lang="en-US" sz="3400"/>
              <a:t>The Circuit Breaker –The Disrupter</a:t>
            </a:r>
          </a:p>
        </p:txBody>
      </p:sp>
      <p:pic>
        <p:nvPicPr>
          <p:cNvPr id="8" name="Picture 7">
            <a:extLst>
              <a:ext uri="{FF2B5EF4-FFF2-40B4-BE49-F238E27FC236}">
                <a16:creationId xmlns:a16="http://schemas.microsoft.com/office/drawing/2014/main" id="{051DEF78-FEF8-3F14-3158-CD82E70AA9C1}"/>
              </a:ext>
            </a:extLst>
          </p:cNvPr>
          <p:cNvPicPr>
            <a:picLocks noChangeAspect="1"/>
          </p:cNvPicPr>
          <p:nvPr/>
        </p:nvPicPr>
        <p:blipFill>
          <a:blip r:embed="rId2"/>
          <a:srcRect l="15238" r="2265" b="1"/>
          <a:stretch>
            <a:fillRect/>
          </a:stretch>
        </p:blipFill>
        <p:spPr>
          <a:xfrm>
            <a:off x="660990" y="914399"/>
            <a:ext cx="3755562" cy="5353523"/>
          </a:xfrm>
          <a:prstGeom prst="rect">
            <a:avLst/>
          </a:prstGeom>
        </p:spPr>
      </p:pic>
      <p:cxnSp>
        <p:nvCxnSpPr>
          <p:cNvPr id="12" name="Straight Connector 11">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graphicFrame>
        <p:nvGraphicFramePr>
          <p:cNvPr id="6" name="Content Placeholder 5">
            <a:extLst>
              <a:ext uri="{FF2B5EF4-FFF2-40B4-BE49-F238E27FC236}">
                <a16:creationId xmlns:a16="http://schemas.microsoft.com/office/drawing/2014/main" id="{A93954C0-4169-503D-78E9-7FE46E5343D3}"/>
              </a:ext>
            </a:extLst>
          </p:cNvPr>
          <p:cNvGraphicFramePr>
            <a:graphicFrameLocks noGrp="1"/>
          </p:cNvGraphicFramePr>
          <p:nvPr>
            <p:ph idx="1"/>
            <p:extLst>
              <p:ext uri="{D42A27DB-BD31-4B8C-83A1-F6EECF244321}">
                <p14:modId xmlns:p14="http://schemas.microsoft.com/office/powerpoint/2010/main" val="1449642993"/>
              </p:ext>
            </p:extLst>
          </p:nvPr>
        </p:nvGraphicFramePr>
        <p:xfrm>
          <a:off x="5029200" y="2176036"/>
          <a:ext cx="6501810" cy="41218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Footer Placeholder 13">
            <a:extLst>
              <a:ext uri="{FF2B5EF4-FFF2-40B4-BE49-F238E27FC236}">
                <a16:creationId xmlns:a16="http://schemas.microsoft.com/office/drawing/2014/main" id="{7F793B8F-8567-E9D0-8C23-7359CAD63BFF}"/>
              </a:ext>
            </a:extLst>
          </p:cNvPr>
          <p:cNvSpPr>
            <a:spLocks noGrp="1"/>
          </p:cNvSpPr>
          <p:nvPr>
            <p:ph type="ftr" sz="quarter" idx="11"/>
          </p:nvPr>
        </p:nvSpPr>
        <p:spPr/>
        <p:txBody>
          <a:bodyPr/>
          <a:lstStyle/>
          <a:p>
            <a:r>
              <a:rPr lang="en-US" dirty="0"/>
              <a:t>©2026 Anneliese Stroup/</a:t>
            </a:r>
            <a:r>
              <a:rPr lang="en-US" dirty="0" err="1"/>
              <a:t>iHope</a:t>
            </a:r>
            <a:r>
              <a:rPr lang="en-US" dirty="0"/>
              <a:t> Counseling &amp; Consulting</a:t>
            </a:r>
          </a:p>
        </p:txBody>
      </p:sp>
    </p:spTree>
    <p:extLst>
      <p:ext uri="{BB962C8B-B14F-4D97-AF65-F5344CB8AC3E}">
        <p14:creationId xmlns:p14="http://schemas.microsoft.com/office/powerpoint/2010/main" val="118443750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FED6F-F12A-7517-C564-D94E2640DFC6}"/>
              </a:ext>
            </a:extLst>
          </p:cNvPr>
          <p:cNvSpPr>
            <a:spLocks noGrp="1"/>
          </p:cNvSpPr>
          <p:nvPr>
            <p:ph type="title"/>
          </p:nvPr>
        </p:nvSpPr>
        <p:spPr/>
        <p:txBody>
          <a:bodyPr/>
          <a:lstStyle/>
          <a:p>
            <a:r>
              <a:rPr lang="en-US" dirty="0"/>
              <a:t>Executive Cheat Sheet</a:t>
            </a:r>
          </a:p>
        </p:txBody>
      </p:sp>
      <p:graphicFrame>
        <p:nvGraphicFramePr>
          <p:cNvPr id="4" name="Content Placeholder 3">
            <a:extLst>
              <a:ext uri="{FF2B5EF4-FFF2-40B4-BE49-F238E27FC236}">
                <a16:creationId xmlns:a16="http://schemas.microsoft.com/office/drawing/2014/main" id="{7ABE6DC5-9502-609C-9F47-3524D9D76B59}"/>
              </a:ext>
            </a:extLst>
          </p:cNvPr>
          <p:cNvGraphicFramePr>
            <a:graphicFrameLocks noGrp="1"/>
          </p:cNvGraphicFramePr>
          <p:nvPr>
            <p:ph idx="1"/>
            <p:extLst>
              <p:ext uri="{D42A27DB-BD31-4B8C-83A1-F6EECF244321}">
                <p14:modId xmlns:p14="http://schemas.microsoft.com/office/powerpoint/2010/main" val="4044137041"/>
              </p:ext>
            </p:extLst>
          </p:nvPr>
        </p:nvGraphicFramePr>
        <p:xfrm>
          <a:off x="639763" y="2633663"/>
          <a:ext cx="10891836" cy="3749040"/>
        </p:xfrm>
        <a:graphic>
          <a:graphicData uri="http://schemas.openxmlformats.org/drawingml/2006/table">
            <a:tbl>
              <a:tblPr firstRow="1" bandRow="1">
                <a:tableStyleId>{5C22544A-7EE6-4342-B048-85BDC9FD1C3A}</a:tableStyleId>
              </a:tblPr>
              <a:tblGrid>
                <a:gridCol w="2722959">
                  <a:extLst>
                    <a:ext uri="{9D8B030D-6E8A-4147-A177-3AD203B41FA5}">
                      <a16:colId xmlns:a16="http://schemas.microsoft.com/office/drawing/2014/main" val="3620447069"/>
                    </a:ext>
                  </a:extLst>
                </a:gridCol>
                <a:gridCol w="2722959">
                  <a:extLst>
                    <a:ext uri="{9D8B030D-6E8A-4147-A177-3AD203B41FA5}">
                      <a16:colId xmlns:a16="http://schemas.microsoft.com/office/drawing/2014/main" val="1553712618"/>
                    </a:ext>
                  </a:extLst>
                </a:gridCol>
                <a:gridCol w="2722959">
                  <a:extLst>
                    <a:ext uri="{9D8B030D-6E8A-4147-A177-3AD203B41FA5}">
                      <a16:colId xmlns:a16="http://schemas.microsoft.com/office/drawing/2014/main" val="2278288042"/>
                    </a:ext>
                  </a:extLst>
                </a:gridCol>
                <a:gridCol w="2722959">
                  <a:extLst>
                    <a:ext uri="{9D8B030D-6E8A-4147-A177-3AD203B41FA5}">
                      <a16:colId xmlns:a16="http://schemas.microsoft.com/office/drawing/2014/main" val="306058331"/>
                    </a:ext>
                  </a:extLst>
                </a:gridCol>
              </a:tblGrid>
              <a:tr h="370840">
                <a:tc>
                  <a:txBody>
                    <a:bodyPr/>
                    <a:lstStyle/>
                    <a:p>
                      <a:r>
                        <a:rPr lang="en-US" dirty="0"/>
                        <a:t>Phase</a:t>
                      </a:r>
                    </a:p>
                  </a:txBody>
                  <a:tcPr/>
                </a:tc>
                <a:tc>
                  <a:txBody>
                    <a:bodyPr/>
                    <a:lstStyle/>
                    <a:p>
                      <a:r>
                        <a:rPr lang="en-US" dirty="0"/>
                        <a:t>Stress Trigger</a:t>
                      </a:r>
                    </a:p>
                  </a:txBody>
                  <a:tcPr/>
                </a:tc>
                <a:tc>
                  <a:txBody>
                    <a:bodyPr/>
                    <a:lstStyle/>
                    <a:p>
                      <a:r>
                        <a:rPr lang="en-US" dirty="0"/>
                        <a:t>60-Second Circuit Breaker</a:t>
                      </a:r>
                    </a:p>
                  </a:txBody>
                  <a:tcPr/>
                </a:tc>
                <a:tc>
                  <a:txBody>
                    <a:bodyPr/>
                    <a:lstStyle/>
                    <a:p>
                      <a:r>
                        <a:rPr lang="en-US" dirty="0"/>
                        <a:t>Action Step</a:t>
                      </a:r>
                    </a:p>
                  </a:txBody>
                  <a:tcPr/>
                </a:tc>
                <a:extLst>
                  <a:ext uri="{0D108BD9-81ED-4DB2-BD59-A6C34878D82A}">
                    <a16:rowId xmlns:a16="http://schemas.microsoft.com/office/drawing/2014/main" val="678162094"/>
                  </a:ext>
                </a:extLst>
              </a:tr>
              <a:tr h="370840">
                <a:tc>
                  <a:txBody>
                    <a:bodyPr/>
                    <a:lstStyle/>
                    <a:p>
                      <a:r>
                        <a:rPr lang="en-US" dirty="0"/>
                        <a:t>Pressure</a:t>
                      </a:r>
                    </a:p>
                  </a:txBody>
                  <a:tcPr/>
                </a:tc>
                <a:tc>
                  <a:txBody>
                    <a:bodyPr/>
                    <a:lstStyle/>
                    <a:p>
                      <a:r>
                        <a:rPr lang="en-US" dirty="0"/>
                        <a:t>Time Urgency &amp; Overwhelm</a:t>
                      </a:r>
                    </a:p>
                  </a:txBody>
                  <a:tcPr/>
                </a:tc>
                <a:tc>
                  <a:txBody>
                    <a:bodyPr/>
                    <a:lstStyle/>
                    <a:p>
                      <a:r>
                        <a:rPr lang="en-US" dirty="0"/>
                        <a:t>The 3-Item Audit</a:t>
                      </a:r>
                    </a:p>
                  </a:txBody>
                  <a:tcPr/>
                </a:tc>
                <a:tc>
                  <a:txBody>
                    <a:bodyPr/>
                    <a:lstStyle/>
                    <a:p>
                      <a:r>
                        <a:rPr lang="en-US" dirty="0"/>
                        <a:t>Drop/Defer all except 1 non-negotiable task for 90 minutes</a:t>
                      </a:r>
                    </a:p>
                  </a:txBody>
                  <a:tcPr/>
                </a:tc>
                <a:extLst>
                  <a:ext uri="{0D108BD9-81ED-4DB2-BD59-A6C34878D82A}">
                    <a16:rowId xmlns:a16="http://schemas.microsoft.com/office/drawing/2014/main" val="4017297457"/>
                  </a:ext>
                </a:extLst>
              </a:tr>
              <a:tr h="370840">
                <a:tc>
                  <a:txBody>
                    <a:bodyPr/>
                    <a:lstStyle/>
                    <a:p>
                      <a:r>
                        <a:rPr lang="en-US" dirty="0"/>
                        <a:t>Biology</a:t>
                      </a:r>
                    </a:p>
                  </a:txBody>
                  <a:tcPr/>
                </a:tc>
                <a:tc>
                  <a:txBody>
                    <a:bodyPr/>
                    <a:lstStyle/>
                    <a:p>
                      <a:r>
                        <a:rPr lang="en-US" dirty="0"/>
                        <a:t>High Heart Rate &amp; Cortisol</a:t>
                      </a:r>
                    </a:p>
                  </a:txBody>
                  <a:tcPr/>
                </a:tc>
                <a:tc>
                  <a:txBody>
                    <a:bodyPr/>
                    <a:lstStyle/>
                    <a:p>
                      <a:r>
                        <a:rPr lang="en-US" dirty="0"/>
                        <a:t>Physiological Sigh</a:t>
                      </a:r>
                    </a:p>
                  </a:txBody>
                  <a:tcPr/>
                </a:tc>
                <a:tc>
                  <a:txBody>
                    <a:bodyPr/>
                    <a:lstStyle/>
                    <a:p>
                      <a:r>
                        <a:rPr lang="en-US" dirty="0"/>
                        <a:t>2 Quick inhales through nose, 1 long slow exhale</a:t>
                      </a:r>
                    </a:p>
                  </a:txBody>
                  <a:tcPr/>
                </a:tc>
                <a:extLst>
                  <a:ext uri="{0D108BD9-81ED-4DB2-BD59-A6C34878D82A}">
                    <a16:rowId xmlns:a16="http://schemas.microsoft.com/office/drawing/2014/main" val="50503288"/>
                  </a:ext>
                </a:extLst>
              </a:tr>
              <a:tr h="370840">
                <a:tc>
                  <a:txBody>
                    <a:bodyPr/>
                    <a:lstStyle/>
                    <a:p>
                      <a:r>
                        <a:rPr lang="en-US" dirty="0"/>
                        <a:t>Focus</a:t>
                      </a:r>
                    </a:p>
                  </a:txBody>
                  <a:tcPr/>
                </a:tc>
                <a:tc>
                  <a:txBody>
                    <a:bodyPr/>
                    <a:lstStyle/>
                    <a:p>
                      <a:r>
                        <a:rPr lang="en-US" dirty="0"/>
                        <a:t>Brain Fog &amp; Attention Residue</a:t>
                      </a:r>
                    </a:p>
                  </a:txBody>
                  <a:tcPr/>
                </a:tc>
                <a:tc>
                  <a:txBody>
                    <a:bodyPr/>
                    <a:lstStyle/>
                    <a:p>
                      <a:r>
                        <a:rPr lang="en-US" dirty="0"/>
                        <a:t>5-Minute Brain Dump</a:t>
                      </a:r>
                    </a:p>
                  </a:txBody>
                  <a:tcPr/>
                </a:tc>
                <a:tc>
                  <a:txBody>
                    <a:bodyPr/>
                    <a:lstStyle/>
                    <a:p>
                      <a:r>
                        <a:rPr lang="en-US" dirty="0"/>
                        <a:t>Write open loops down on paper to clear RAM</a:t>
                      </a:r>
                    </a:p>
                  </a:txBody>
                  <a:tcPr/>
                </a:tc>
                <a:extLst>
                  <a:ext uri="{0D108BD9-81ED-4DB2-BD59-A6C34878D82A}">
                    <a16:rowId xmlns:a16="http://schemas.microsoft.com/office/drawing/2014/main" val="4257777856"/>
                  </a:ext>
                </a:extLst>
              </a:tr>
              <a:tr h="370840">
                <a:tc>
                  <a:txBody>
                    <a:bodyPr/>
                    <a:lstStyle/>
                    <a:p>
                      <a:r>
                        <a:rPr lang="en-US" dirty="0"/>
                        <a:t>Backlog</a:t>
                      </a:r>
                    </a:p>
                  </a:txBody>
                  <a:tcPr/>
                </a:tc>
                <a:tc>
                  <a:txBody>
                    <a:bodyPr/>
                    <a:lstStyle/>
                    <a:p>
                      <a:r>
                        <a:rPr lang="en-US" dirty="0"/>
                        <a:t>Mountain of Unfinished Work</a:t>
                      </a:r>
                    </a:p>
                  </a:txBody>
                  <a:tcPr/>
                </a:tc>
                <a:tc>
                  <a:txBody>
                    <a:bodyPr/>
                    <a:lstStyle/>
                    <a:p>
                      <a:r>
                        <a:rPr lang="en-US" dirty="0"/>
                        <a:t>Micro-Slicing </a:t>
                      </a:r>
                    </a:p>
                  </a:txBody>
                  <a:tcPr/>
                </a:tc>
                <a:tc>
                  <a:txBody>
                    <a:bodyPr/>
                    <a:lstStyle/>
                    <a:p>
                      <a:r>
                        <a:rPr lang="en-US" dirty="0"/>
                        <a:t>Break large task down into a single 5-minute entry step</a:t>
                      </a:r>
                    </a:p>
                  </a:txBody>
                  <a:tcPr/>
                </a:tc>
                <a:extLst>
                  <a:ext uri="{0D108BD9-81ED-4DB2-BD59-A6C34878D82A}">
                    <a16:rowId xmlns:a16="http://schemas.microsoft.com/office/drawing/2014/main" val="193823768"/>
                  </a:ext>
                </a:extLst>
              </a:tr>
            </a:tbl>
          </a:graphicData>
        </a:graphic>
      </p:graphicFrame>
      <p:sp>
        <p:nvSpPr>
          <p:cNvPr id="5" name="Footer Placeholder 4">
            <a:extLst>
              <a:ext uri="{FF2B5EF4-FFF2-40B4-BE49-F238E27FC236}">
                <a16:creationId xmlns:a16="http://schemas.microsoft.com/office/drawing/2014/main" id="{243CBFD5-5312-FE6A-F60D-C5863DF00974}"/>
              </a:ext>
            </a:extLst>
          </p:cNvPr>
          <p:cNvSpPr>
            <a:spLocks noGrp="1"/>
          </p:cNvSpPr>
          <p:nvPr>
            <p:ph type="ftr" sz="quarter" idx="11"/>
          </p:nvPr>
        </p:nvSpPr>
        <p:spPr/>
        <p:txBody>
          <a:bodyPr/>
          <a:lstStyle/>
          <a:p>
            <a:r>
              <a:rPr lang="en-US" dirty="0"/>
              <a:t>©2026 Anneliese Stroup/</a:t>
            </a:r>
            <a:r>
              <a:rPr lang="en-US" dirty="0" err="1"/>
              <a:t>iHope</a:t>
            </a:r>
            <a:r>
              <a:rPr lang="en-US" dirty="0"/>
              <a:t> Counseling &amp; Consulting</a:t>
            </a:r>
          </a:p>
        </p:txBody>
      </p:sp>
    </p:spTree>
    <p:extLst>
      <p:ext uri="{BB962C8B-B14F-4D97-AF65-F5344CB8AC3E}">
        <p14:creationId xmlns:p14="http://schemas.microsoft.com/office/powerpoint/2010/main" val="304422960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B30CC3-BE22-F96E-63E9-98203B786BC5}"/>
              </a:ext>
            </a:extLst>
          </p:cNvPr>
          <p:cNvSpPr>
            <a:spLocks noGrp="1"/>
          </p:cNvSpPr>
          <p:nvPr>
            <p:ph type="title"/>
          </p:nvPr>
        </p:nvSpPr>
        <p:spPr>
          <a:xfrm>
            <a:off x="8719126" y="979051"/>
            <a:ext cx="2811879" cy="1807048"/>
          </a:xfrm>
        </p:spPr>
        <p:txBody>
          <a:bodyPr anchor="b">
            <a:normAutofit/>
          </a:bodyPr>
          <a:lstStyle/>
          <a:p>
            <a:pPr>
              <a:lnSpc>
                <a:spcPct val="90000"/>
              </a:lnSpc>
            </a:pPr>
            <a:r>
              <a:rPr lang="en-US" sz="2800"/>
              <a:t>Become the Designer of Your Day –Tenant vs. Architect</a:t>
            </a:r>
          </a:p>
        </p:txBody>
      </p:sp>
      <p:pic>
        <p:nvPicPr>
          <p:cNvPr id="4" name="Picture 3" descr="PM Course - The Ultimate Guide to Controlling the Project Schedule ...">
            <a:extLst>
              <a:ext uri="{FF2B5EF4-FFF2-40B4-BE49-F238E27FC236}">
                <a16:creationId xmlns:a16="http://schemas.microsoft.com/office/drawing/2014/main" id="{93026EA6-FBFF-54B0-F109-E423D770FD75}"/>
              </a:ext>
            </a:extLst>
          </p:cNvPr>
          <p:cNvPicPr>
            <a:picLocks noChangeAspect="1"/>
          </p:cNvPicPr>
          <p:nvPr/>
        </p:nvPicPr>
        <p:blipFill>
          <a:blip r:embed="rId2"/>
          <a:srcRect r="5505" b="-2"/>
          <a:stretch>
            <a:fillRect/>
          </a:stretch>
        </p:blipFill>
        <p:spPr>
          <a:xfrm>
            <a:off x="20" y="535709"/>
            <a:ext cx="8229580" cy="5820640"/>
          </a:xfrm>
          <a:prstGeom prst="rect">
            <a:avLst/>
          </a:prstGeom>
        </p:spPr>
      </p:pic>
      <p:cxnSp>
        <p:nvCxnSpPr>
          <p:cNvPr id="11" name="Straight Connector 10">
            <a:extLst>
              <a:ext uri="{FF2B5EF4-FFF2-40B4-BE49-F238E27FC236}">
                <a16:creationId xmlns:a16="http://schemas.microsoft.com/office/drawing/2014/main" id="{02C7985C-B0C3-CC50-E86A-B5EBA40E01D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 y="6359240"/>
            <a:ext cx="82296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C98C5D2-5EE4-5AEC-3231-C749447BA709}"/>
              </a:ext>
            </a:extLst>
          </p:cNvPr>
          <p:cNvSpPr>
            <a:spLocks noGrp="1"/>
          </p:cNvSpPr>
          <p:nvPr>
            <p:ph idx="1"/>
          </p:nvPr>
        </p:nvSpPr>
        <p:spPr>
          <a:xfrm>
            <a:off x="8719128" y="2922624"/>
            <a:ext cx="2811880" cy="3409950"/>
          </a:xfrm>
        </p:spPr>
        <p:txBody>
          <a:bodyPr anchor="t">
            <a:normAutofit/>
          </a:bodyPr>
          <a:lstStyle/>
          <a:p>
            <a:pPr marL="0" indent="0">
              <a:lnSpc>
                <a:spcPct val="110000"/>
              </a:lnSpc>
              <a:buNone/>
            </a:pPr>
            <a:r>
              <a:rPr lang="en-US" sz="1000" dirty="0"/>
              <a:t>The Calendar Tenant (Reactive)</a:t>
            </a:r>
          </a:p>
          <a:p>
            <a:pPr marL="0" indent="0">
              <a:lnSpc>
                <a:spcPct val="110000"/>
              </a:lnSpc>
              <a:buNone/>
            </a:pPr>
            <a:r>
              <a:rPr lang="en-US" sz="1000" dirty="0"/>
              <a:t>	You move into whatever schedule others build for you.  You live in your inbox, react to incoming pings and fight fires all day.</a:t>
            </a:r>
          </a:p>
          <a:p>
            <a:pPr marL="0" indent="0">
              <a:lnSpc>
                <a:spcPct val="110000"/>
              </a:lnSpc>
              <a:buNone/>
            </a:pPr>
            <a:r>
              <a:rPr lang="en-US" sz="1000" dirty="0"/>
              <a:t>The Day Designer (Proactive)</a:t>
            </a:r>
          </a:p>
          <a:p>
            <a:pPr marL="0" indent="0">
              <a:lnSpc>
                <a:spcPct val="110000"/>
              </a:lnSpc>
              <a:buNone/>
            </a:pPr>
            <a:r>
              <a:rPr lang="en-US" sz="1000" dirty="0"/>
              <a:t>	You set structural boundaries, protect focus windows, and decide before the day starts where your energy will go. 		</a:t>
            </a:r>
          </a:p>
          <a:p>
            <a:pPr marL="265176" lvl="1" indent="0">
              <a:lnSpc>
                <a:spcPct val="110000"/>
              </a:lnSpc>
              <a:buNone/>
            </a:pPr>
            <a:endParaRPr lang="en-US" sz="1000" dirty="0"/>
          </a:p>
          <a:p>
            <a:pPr marL="265176" lvl="1" indent="0">
              <a:lnSpc>
                <a:spcPct val="110000"/>
              </a:lnSpc>
              <a:buNone/>
            </a:pPr>
            <a:r>
              <a:rPr lang="en-US" sz="1000" dirty="0"/>
              <a:t>			   </a:t>
            </a:r>
          </a:p>
          <a:p>
            <a:pPr marL="265176" lvl="1" indent="0">
              <a:lnSpc>
                <a:spcPct val="110000"/>
              </a:lnSpc>
              <a:buNone/>
            </a:pPr>
            <a:endParaRPr lang="en-US" sz="1000" dirty="0"/>
          </a:p>
          <a:p>
            <a:pPr marL="265176" lvl="1" indent="0">
              <a:lnSpc>
                <a:spcPct val="110000"/>
              </a:lnSpc>
              <a:buNone/>
            </a:pPr>
            <a:endParaRPr lang="en-US" sz="1000" dirty="0"/>
          </a:p>
        </p:txBody>
      </p:sp>
      <p:sp>
        <p:nvSpPr>
          <p:cNvPr id="5" name="Footer Placeholder 4">
            <a:extLst>
              <a:ext uri="{FF2B5EF4-FFF2-40B4-BE49-F238E27FC236}">
                <a16:creationId xmlns:a16="http://schemas.microsoft.com/office/drawing/2014/main" id="{D66C3AA9-5502-EE9B-E9B7-2A86D6442158}"/>
              </a:ext>
            </a:extLst>
          </p:cNvPr>
          <p:cNvSpPr>
            <a:spLocks noGrp="1"/>
          </p:cNvSpPr>
          <p:nvPr>
            <p:ph type="ftr" sz="quarter" idx="11"/>
          </p:nvPr>
        </p:nvSpPr>
        <p:spPr/>
        <p:txBody>
          <a:bodyPr/>
          <a:lstStyle/>
          <a:p>
            <a:r>
              <a:rPr lang="en-US" dirty="0"/>
              <a:t>©2026 Anneliese Stroup/</a:t>
            </a:r>
            <a:r>
              <a:rPr lang="en-US" dirty="0" err="1"/>
              <a:t>iHope</a:t>
            </a:r>
            <a:r>
              <a:rPr lang="en-US" dirty="0"/>
              <a:t> Counseling &amp; Consulting</a:t>
            </a:r>
          </a:p>
        </p:txBody>
      </p:sp>
    </p:spTree>
    <p:extLst>
      <p:ext uri="{BB962C8B-B14F-4D97-AF65-F5344CB8AC3E}">
        <p14:creationId xmlns:p14="http://schemas.microsoft.com/office/powerpoint/2010/main" val="29104711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BCA9F7-33A0-A27B-AD47-A12FF1E4C3FA}"/>
              </a:ext>
            </a:extLst>
          </p:cNvPr>
          <p:cNvSpPr>
            <a:spLocks noGrp="1"/>
          </p:cNvSpPr>
          <p:nvPr>
            <p:ph type="title"/>
          </p:nvPr>
        </p:nvSpPr>
        <p:spPr>
          <a:xfrm>
            <a:off x="5496821" y="1371600"/>
            <a:ext cx="6034187" cy="1097280"/>
          </a:xfrm>
        </p:spPr>
        <p:txBody>
          <a:bodyPr>
            <a:normAutofit/>
          </a:bodyPr>
          <a:lstStyle/>
          <a:p>
            <a:r>
              <a:rPr lang="en-US"/>
              <a:t>The 3 Design Principles</a:t>
            </a:r>
            <a:endParaRPr lang="en-US" dirty="0"/>
          </a:p>
        </p:txBody>
      </p:sp>
      <p:pic>
        <p:nvPicPr>
          <p:cNvPr id="14" name="Picture 13" descr="Office with clear glass">
            <a:extLst>
              <a:ext uri="{FF2B5EF4-FFF2-40B4-BE49-F238E27FC236}">
                <a16:creationId xmlns:a16="http://schemas.microsoft.com/office/drawing/2014/main" id="{85B21E79-D5A1-2CF7-2D77-FCD718A4927E}"/>
              </a:ext>
            </a:extLst>
          </p:cNvPr>
          <p:cNvPicPr>
            <a:picLocks noChangeAspect="1"/>
          </p:cNvPicPr>
          <p:nvPr/>
        </p:nvPicPr>
        <p:blipFill>
          <a:blip r:embed="rId2"/>
          <a:srcRect l="20277" r="32440" b="-1"/>
          <a:stretch>
            <a:fillRect/>
          </a:stretch>
        </p:blipFill>
        <p:spPr>
          <a:xfrm>
            <a:off x="20" y="10"/>
            <a:ext cx="4857871" cy="6857990"/>
          </a:xfrm>
          <a:prstGeom prst="rect">
            <a:avLst/>
          </a:prstGeom>
        </p:spPr>
      </p:pic>
      <p:cxnSp>
        <p:nvCxnSpPr>
          <p:cNvPr id="15" name="Straight Connector 14">
            <a:extLst>
              <a:ext uri="{FF2B5EF4-FFF2-40B4-BE49-F238E27FC236}">
                <a16:creationId xmlns:a16="http://schemas.microsoft.com/office/drawing/2014/main" id="{691422F5-4221-4812-AFD9-5479C6D60AD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580905" y="1031005"/>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C2E2A07-A9ED-2DBE-3D51-7A9CEF7E3249}"/>
              </a:ext>
            </a:extLst>
          </p:cNvPr>
          <p:cNvSpPr>
            <a:spLocks noGrp="1"/>
          </p:cNvSpPr>
          <p:nvPr>
            <p:ph idx="1"/>
          </p:nvPr>
        </p:nvSpPr>
        <p:spPr>
          <a:xfrm>
            <a:off x="5496821" y="2633236"/>
            <a:ext cx="6034187" cy="3664687"/>
          </a:xfrm>
        </p:spPr>
        <p:txBody>
          <a:bodyPr>
            <a:normAutofit/>
          </a:bodyPr>
          <a:lstStyle/>
          <a:p>
            <a:pPr marL="457200" indent="-457200">
              <a:buFont typeface="+mj-lt"/>
              <a:buAutoNum type="arabicPeriod"/>
            </a:pPr>
            <a:r>
              <a:rPr lang="en-US" dirty="0"/>
              <a:t>Designate before you Decorate (Priority First)</a:t>
            </a:r>
          </a:p>
          <a:p>
            <a:pPr marL="457200" indent="-457200">
              <a:buFont typeface="+mj-lt"/>
              <a:buAutoNum type="arabicPeriod"/>
            </a:pPr>
            <a:r>
              <a:rPr lang="en-US" dirty="0"/>
              <a:t>Built Structural Margins (Buffer Time)</a:t>
            </a:r>
          </a:p>
          <a:p>
            <a:pPr marL="457200" indent="-457200">
              <a:buFont typeface="+mj-lt"/>
              <a:buAutoNum type="arabicPeriod"/>
            </a:pPr>
            <a:r>
              <a:rPr lang="en-US" dirty="0"/>
              <a:t>Establish Intentional Office Hours (Batching)</a:t>
            </a:r>
          </a:p>
        </p:txBody>
      </p:sp>
      <p:sp>
        <p:nvSpPr>
          <p:cNvPr id="4" name="Footer Placeholder 3">
            <a:extLst>
              <a:ext uri="{FF2B5EF4-FFF2-40B4-BE49-F238E27FC236}">
                <a16:creationId xmlns:a16="http://schemas.microsoft.com/office/drawing/2014/main" id="{2ED69ED7-762F-A748-FFF1-012F27745D21}"/>
              </a:ext>
            </a:extLst>
          </p:cNvPr>
          <p:cNvSpPr>
            <a:spLocks noGrp="1"/>
          </p:cNvSpPr>
          <p:nvPr>
            <p:ph type="ftr" sz="quarter" idx="11"/>
          </p:nvPr>
        </p:nvSpPr>
        <p:spPr/>
        <p:txBody>
          <a:bodyPr/>
          <a:lstStyle/>
          <a:p>
            <a:r>
              <a:rPr lang="en-US" dirty="0"/>
              <a:t>©2026 Anneliese Stroup/</a:t>
            </a:r>
            <a:r>
              <a:rPr lang="en-US" dirty="0" err="1"/>
              <a:t>iHope</a:t>
            </a:r>
            <a:r>
              <a:rPr lang="en-US" dirty="0"/>
              <a:t> Counseling &amp; Consulting</a:t>
            </a:r>
          </a:p>
        </p:txBody>
      </p:sp>
    </p:spTree>
    <p:extLst>
      <p:ext uri="{BB962C8B-B14F-4D97-AF65-F5344CB8AC3E}">
        <p14:creationId xmlns:p14="http://schemas.microsoft.com/office/powerpoint/2010/main" val="90513549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E9964EB-9B6C-E99B-553F-0A020DC61B23}"/>
              </a:ext>
            </a:extLst>
          </p:cNvPr>
          <p:cNvSpPr>
            <a:spLocks noGrp="1"/>
          </p:cNvSpPr>
          <p:nvPr>
            <p:ph type="title"/>
          </p:nvPr>
        </p:nvSpPr>
        <p:spPr>
          <a:xfrm>
            <a:off x="640080" y="1371600"/>
            <a:ext cx="5852160" cy="1097280"/>
          </a:xfrm>
        </p:spPr>
        <p:txBody>
          <a:bodyPr anchor="t">
            <a:normAutofit/>
          </a:bodyPr>
          <a:lstStyle/>
          <a:p>
            <a:pPr>
              <a:lnSpc>
                <a:spcPct val="90000"/>
              </a:lnSpc>
            </a:pPr>
            <a:r>
              <a:rPr lang="en-US" sz="3400"/>
              <a:t>Designate Before you Decorate (Priorities First)</a:t>
            </a:r>
          </a:p>
        </p:txBody>
      </p:sp>
      <p:cxnSp>
        <p:nvCxnSpPr>
          <p:cNvPr id="11" name="Straight Connector 10">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6281"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6B96F7C-846C-38B9-8BCC-B40921A1A7E5}"/>
              </a:ext>
            </a:extLst>
          </p:cNvPr>
          <p:cNvSpPr>
            <a:spLocks noGrp="1"/>
          </p:cNvSpPr>
          <p:nvPr>
            <p:ph idx="1"/>
          </p:nvPr>
        </p:nvSpPr>
        <p:spPr>
          <a:xfrm>
            <a:off x="640080" y="2633236"/>
            <a:ext cx="5852160" cy="3664685"/>
          </a:xfrm>
        </p:spPr>
        <p:txBody>
          <a:bodyPr>
            <a:normAutofit/>
          </a:bodyPr>
          <a:lstStyle/>
          <a:p>
            <a:pPr>
              <a:lnSpc>
                <a:spcPct val="110000"/>
              </a:lnSpc>
            </a:pPr>
            <a:r>
              <a:rPr lang="en-US" dirty="0"/>
              <a:t>The Concept: Before you open your calendar to others or check incoming demands, schedule your primary focus block first. “Decorating” is responding to emails, chat messages, and admin requests; “designating” is securing your non-negotiables.</a:t>
            </a:r>
          </a:p>
          <a:p>
            <a:pPr>
              <a:lnSpc>
                <a:spcPct val="110000"/>
              </a:lnSpc>
            </a:pPr>
            <a:r>
              <a:rPr lang="en-US" dirty="0"/>
              <a:t>The Action: Block out your top priority –your 60-90-minute- deep work block at the start of your day or week before opening communication channels.</a:t>
            </a:r>
          </a:p>
          <a:p>
            <a:pPr marL="0" indent="0">
              <a:lnSpc>
                <a:spcPct val="110000"/>
              </a:lnSpc>
              <a:buNone/>
            </a:pPr>
            <a:endParaRPr lang="en-US" dirty="0"/>
          </a:p>
          <a:p>
            <a:pPr marL="0" indent="0">
              <a:lnSpc>
                <a:spcPct val="110000"/>
              </a:lnSpc>
              <a:buNone/>
            </a:pPr>
            <a:endParaRPr lang="en-US" dirty="0"/>
          </a:p>
        </p:txBody>
      </p:sp>
      <p:pic>
        <p:nvPicPr>
          <p:cNvPr id="4" name="Picture 3" descr="Mentally Ill là gì? Cách sử dụng và ví dụ giúp bạn hiểu rõ hơn">
            <a:extLst>
              <a:ext uri="{FF2B5EF4-FFF2-40B4-BE49-F238E27FC236}">
                <a16:creationId xmlns:a16="http://schemas.microsoft.com/office/drawing/2014/main" id="{3D295C56-4EFB-CFDA-6A8B-288A7342EC98}"/>
              </a:ext>
            </a:extLst>
          </p:cNvPr>
          <p:cNvPicPr>
            <a:picLocks noChangeAspect="1"/>
          </p:cNvPicPr>
          <p:nvPr/>
        </p:nvPicPr>
        <p:blipFill>
          <a:blip r:embed="rId2"/>
          <a:srcRect l="26716" r="26113" b="-1"/>
          <a:stretch>
            <a:fillRect/>
          </a:stretch>
        </p:blipFill>
        <p:spPr>
          <a:xfrm>
            <a:off x="7345680" y="10"/>
            <a:ext cx="4846320" cy="6857990"/>
          </a:xfrm>
          <a:prstGeom prst="rect">
            <a:avLst/>
          </a:prstGeom>
        </p:spPr>
      </p:pic>
      <p:sp>
        <p:nvSpPr>
          <p:cNvPr id="5" name="Footer Placeholder 4">
            <a:extLst>
              <a:ext uri="{FF2B5EF4-FFF2-40B4-BE49-F238E27FC236}">
                <a16:creationId xmlns:a16="http://schemas.microsoft.com/office/drawing/2014/main" id="{D065C23C-BA89-1F99-322B-C0A970E72E38}"/>
              </a:ext>
            </a:extLst>
          </p:cNvPr>
          <p:cNvSpPr>
            <a:spLocks noGrp="1"/>
          </p:cNvSpPr>
          <p:nvPr>
            <p:ph type="ftr" sz="quarter" idx="11"/>
          </p:nvPr>
        </p:nvSpPr>
        <p:spPr/>
        <p:txBody>
          <a:bodyPr/>
          <a:lstStyle/>
          <a:p>
            <a:r>
              <a:rPr lang="en-US" dirty="0"/>
              <a:t>©2026 Anneliese Stroup/</a:t>
            </a:r>
            <a:r>
              <a:rPr lang="en-US" dirty="0" err="1"/>
              <a:t>iHope</a:t>
            </a:r>
            <a:r>
              <a:rPr lang="en-US" dirty="0"/>
              <a:t> Counseling &amp; Consulting</a:t>
            </a:r>
          </a:p>
        </p:txBody>
      </p:sp>
    </p:spTree>
    <p:extLst>
      <p:ext uri="{BB962C8B-B14F-4D97-AF65-F5344CB8AC3E}">
        <p14:creationId xmlns:p14="http://schemas.microsoft.com/office/powerpoint/2010/main" val="34703192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406BD704-01C2-4341-B99A-116CC7EC56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Office building overlayed with stock market graphs">
            <a:extLst>
              <a:ext uri="{FF2B5EF4-FFF2-40B4-BE49-F238E27FC236}">
                <a16:creationId xmlns:a16="http://schemas.microsoft.com/office/drawing/2014/main" id="{4B5427E3-296E-088E-4688-3CAC136A7CA4}"/>
              </a:ext>
            </a:extLst>
          </p:cNvPr>
          <p:cNvPicPr>
            <a:picLocks noChangeAspect="1"/>
          </p:cNvPicPr>
          <p:nvPr/>
        </p:nvPicPr>
        <p:blipFill>
          <a:blip r:embed="rId2"/>
          <a:srcRect t="7707" b="7707"/>
          <a:stretch>
            <a:fillRect/>
          </a:stretch>
        </p:blipFill>
        <p:spPr>
          <a:xfrm>
            <a:off x="20" y="10"/>
            <a:ext cx="12191980" cy="6857990"/>
          </a:xfrm>
          <a:prstGeom prst="rect">
            <a:avLst/>
          </a:prstGeom>
        </p:spPr>
      </p:pic>
      <p:sp useBgFill="1">
        <p:nvSpPr>
          <p:cNvPr id="18" name="Rectangle 17">
            <a:extLst>
              <a:ext uri="{FF2B5EF4-FFF2-40B4-BE49-F238E27FC236}">
                <a16:creationId xmlns:a16="http://schemas.microsoft.com/office/drawing/2014/main" id="{0225C01B-A296-4FAA-AA46-794F27DF69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4894" y="979075"/>
            <a:ext cx="5777024" cy="5074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2DAE99D-C9D0-E865-E6F9-6D5578439B08}"/>
              </a:ext>
            </a:extLst>
          </p:cNvPr>
          <p:cNvSpPr>
            <a:spLocks noGrp="1"/>
          </p:cNvSpPr>
          <p:nvPr>
            <p:ph type="title"/>
          </p:nvPr>
        </p:nvSpPr>
        <p:spPr>
          <a:xfrm>
            <a:off x="1049451" y="1352492"/>
            <a:ext cx="4665540" cy="1143000"/>
          </a:xfrm>
        </p:spPr>
        <p:txBody>
          <a:bodyPr anchor="t">
            <a:normAutofit/>
          </a:bodyPr>
          <a:lstStyle/>
          <a:p>
            <a:pPr>
              <a:lnSpc>
                <a:spcPct val="90000"/>
              </a:lnSpc>
            </a:pPr>
            <a:r>
              <a:rPr lang="en-US" sz="3400"/>
              <a:t>Build Structural Margins (Buffer Time)</a:t>
            </a:r>
          </a:p>
        </p:txBody>
      </p:sp>
      <p:cxnSp>
        <p:nvCxnSpPr>
          <p:cNvPr id="20" name="Straight Connector 19">
            <a:extLst>
              <a:ext uri="{FF2B5EF4-FFF2-40B4-BE49-F238E27FC236}">
                <a16:creationId xmlns:a16="http://schemas.microsoft.com/office/drawing/2014/main" id="{62713E66-598D-4B8A-9D2A-67C7AF46EF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85673" y="979075"/>
            <a:ext cx="0" cy="507492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066AD43-A85A-F93A-3BF1-F2DE2610919F}"/>
              </a:ext>
            </a:extLst>
          </p:cNvPr>
          <p:cNvSpPr>
            <a:spLocks noGrp="1"/>
          </p:cNvSpPr>
          <p:nvPr>
            <p:ph idx="1"/>
          </p:nvPr>
        </p:nvSpPr>
        <p:spPr>
          <a:xfrm>
            <a:off x="1049454" y="2662356"/>
            <a:ext cx="4665546" cy="3057911"/>
          </a:xfrm>
        </p:spPr>
        <p:txBody>
          <a:bodyPr>
            <a:normAutofit/>
          </a:bodyPr>
          <a:lstStyle/>
          <a:p>
            <a:pPr>
              <a:lnSpc>
                <a:spcPct val="110000"/>
              </a:lnSpc>
            </a:pPr>
            <a:r>
              <a:rPr lang="en-US" sz="1600" dirty="0"/>
              <a:t>The Concept: Operating a schedule at 100% back-to-back capacity creates constant micro-urgencies and deprives your nervous system of necessary recovery time. Margins are non-assigned buffer zones built to absorb unexpected delays and reset cognitive focus.</a:t>
            </a:r>
          </a:p>
          <a:p>
            <a:pPr>
              <a:lnSpc>
                <a:spcPct val="110000"/>
              </a:lnSpc>
            </a:pPr>
            <a:r>
              <a:rPr lang="en-US" sz="1600" dirty="0"/>
              <a:t>The Action: Schedule 10-15- minute unassigned gaps between major meetings or deep focus blocks rather than booking back-to-back commitments.</a:t>
            </a:r>
          </a:p>
        </p:txBody>
      </p:sp>
      <p:sp>
        <p:nvSpPr>
          <p:cNvPr id="4" name="Footer Placeholder 3">
            <a:extLst>
              <a:ext uri="{FF2B5EF4-FFF2-40B4-BE49-F238E27FC236}">
                <a16:creationId xmlns:a16="http://schemas.microsoft.com/office/drawing/2014/main" id="{293F710F-6CF3-B82A-C958-47046A26A635}"/>
              </a:ext>
            </a:extLst>
          </p:cNvPr>
          <p:cNvSpPr>
            <a:spLocks noGrp="1"/>
          </p:cNvSpPr>
          <p:nvPr>
            <p:ph type="ftr" sz="quarter" idx="11"/>
          </p:nvPr>
        </p:nvSpPr>
        <p:spPr/>
        <p:txBody>
          <a:bodyPr/>
          <a:lstStyle/>
          <a:p>
            <a:r>
              <a:rPr lang="en-US"/>
              <a:t>(c) 2026 Anneliese Stroup/iHope Counseling &amp; Consulting</a:t>
            </a:r>
            <a:endParaRPr lang="en-US" dirty="0"/>
          </a:p>
        </p:txBody>
      </p:sp>
    </p:spTree>
    <p:extLst>
      <p:ext uri="{BB962C8B-B14F-4D97-AF65-F5344CB8AC3E}">
        <p14:creationId xmlns:p14="http://schemas.microsoft.com/office/powerpoint/2010/main" val="2497036407"/>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3FF3D6-C85E-245A-1589-74C8974C0D11}"/>
              </a:ext>
            </a:extLst>
          </p:cNvPr>
          <p:cNvSpPr>
            <a:spLocks noGrp="1"/>
          </p:cNvSpPr>
          <p:nvPr>
            <p:ph type="title"/>
          </p:nvPr>
        </p:nvSpPr>
        <p:spPr>
          <a:xfrm>
            <a:off x="5496821" y="1371600"/>
            <a:ext cx="6034187" cy="1097280"/>
          </a:xfrm>
        </p:spPr>
        <p:txBody>
          <a:bodyPr>
            <a:normAutofit/>
          </a:bodyPr>
          <a:lstStyle/>
          <a:p>
            <a:pPr>
              <a:lnSpc>
                <a:spcPct val="90000"/>
              </a:lnSpc>
            </a:pPr>
            <a:r>
              <a:rPr lang="en-US" sz="3400"/>
              <a:t>Establish Intentional Office Hours (Batching)</a:t>
            </a:r>
          </a:p>
        </p:txBody>
      </p:sp>
      <p:pic>
        <p:nvPicPr>
          <p:cNvPr id="4" name="Picture 3" descr="Busy business woman Royalty Free Vector Image - VectorStock">
            <a:extLst>
              <a:ext uri="{FF2B5EF4-FFF2-40B4-BE49-F238E27FC236}">
                <a16:creationId xmlns:a16="http://schemas.microsoft.com/office/drawing/2014/main" id="{A7218AD2-58EC-44E8-54D7-18FE1BA33BEE}"/>
              </a:ext>
            </a:extLst>
          </p:cNvPr>
          <p:cNvPicPr>
            <a:picLocks noChangeAspect="1"/>
          </p:cNvPicPr>
          <p:nvPr/>
        </p:nvPicPr>
        <p:blipFill>
          <a:blip r:embed="rId2"/>
          <a:srcRect r="19506"/>
          <a:stretch>
            <a:fillRect/>
          </a:stretch>
        </p:blipFill>
        <p:spPr>
          <a:xfrm>
            <a:off x="20" y="10"/>
            <a:ext cx="4857871" cy="6857990"/>
          </a:xfrm>
          <a:prstGeom prst="rect">
            <a:avLst/>
          </a:prstGeom>
        </p:spPr>
      </p:pic>
      <p:cxnSp>
        <p:nvCxnSpPr>
          <p:cNvPr id="11" name="Straight Connector 10">
            <a:extLst>
              <a:ext uri="{FF2B5EF4-FFF2-40B4-BE49-F238E27FC236}">
                <a16:creationId xmlns:a16="http://schemas.microsoft.com/office/drawing/2014/main" id="{691422F5-4221-4812-AFD9-5479C6D60AD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580905" y="1031005"/>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E34DE01-E532-8F63-C7EA-5A2C733055B1}"/>
              </a:ext>
            </a:extLst>
          </p:cNvPr>
          <p:cNvSpPr>
            <a:spLocks noGrp="1"/>
          </p:cNvSpPr>
          <p:nvPr>
            <p:ph idx="1"/>
          </p:nvPr>
        </p:nvSpPr>
        <p:spPr>
          <a:xfrm>
            <a:off x="5496821" y="2633236"/>
            <a:ext cx="6034187" cy="3664687"/>
          </a:xfrm>
        </p:spPr>
        <p:txBody>
          <a:bodyPr>
            <a:normAutofit/>
          </a:bodyPr>
          <a:lstStyle/>
          <a:p>
            <a:r>
              <a:rPr lang="en-US" dirty="0"/>
              <a:t>The Concept: Scattershot communication throughout the day causes constant task-switching and attention residue. Batching reactive tasks into designated windows protects your flow state and establishes clear boundaries.</a:t>
            </a:r>
          </a:p>
          <a:p>
            <a:r>
              <a:rPr lang="en-US" dirty="0"/>
              <a:t>The Action: Set dedicated 30-minute windows (e.g., late morning and end-of-day) to process inbox messages, team chats, and administrative follow-ups in a single focused bursts</a:t>
            </a:r>
          </a:p>
        </p:txBody>
      </p:sp>
      <p:sp>
        <p:nvSpPr>
          <p:cNvPr id="5" name="Footer Placeholder 4">
            <a:extLst>
              <a:ext uri="{FF2B5EF4-FFF2-40B4-BE49-F238E27FC236}">
                <a16:creationId xmlns:a16="http://schemas.microsoft.com/office/drawing/2014/main" id="{51A284F1-A31F-CB13-CB95-4CDFA4B44020}"/>
              </a:ext>
            </a:extLst>
          </p:cNvPr>
          <p:cNvSpPr>
            <a:spLocks noGrp="1"/>
          </p:cNvSpPr>
          <p:nvPr>
            <p:ph type="ftr" sz="quarter" idx="11"/>
          </p:nvPr>
        </p:nvSpPr>
        <p:spPr/>
        <p:txBody>
          <a:bodyPr/>
          <a:lstStyle/>
          <a:p>
            <a:r>
              <a:rPr lang="en-US" dirty="0"/>
              <a:t>©2026 Anneliese Stroup/</a:t>
            </a:r>
            <a:r>
              <a:rPr lang="en-US" dirty="0" err="1"/>
              <a:t>iHope</a:t>
            </a:r>
            <a:r>
              <a:rPr lang="en-US" dirty="0"/>
              <a:t> Counseling &amp; Consulting</a:t>
            </a:r>
          </a:p>
        </p:txBody>
      </p:sp>
    </p:spTree>
    <p:extLst>
      <p:ext uri="{BB962C8B-B14F-4D97-AF65-F5344CB8AC3E}">
        <p14:creationId xmlns:p14="http://schemas.microsoft.com/office/powerpoint/2010/main" val="63455549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0" name="Straight Connector 1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22" name="Rectangle 21">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Work tools and supplies">
            <a:extLst>
              <a:ext uri="{FF2B5EF4-FFF2-40B4-BE49-F238E27FC236}">
                <a16:creationId xmlns:a16="http://schemas.microsoft.com/office/drawing/2014/main" id="{B8454842-5B50-4A2E-648C-25FC6EB287EC}"/>
              </a:ext>
            </a:extLst>
          </p:cNvPr>
          <p:cNvPicPr>
            <a:picLocks noChangeAspect="1"/>
          </p:cNvPicPr>
          <p:nvPr/>
        </p:nvPicPr>
        <p:blipFill>
          <a:blip r:embed="rId2"/>
          <a:srcRect t="6163" b="9567"/>
          <a:stretch>
            <a:fillRect/>
          </a:stretch>
        </p:blipFill>
        <p:spPr>
          <a:xfrm>
            <a:off x="20" y="10"/>
            <a:ext cx="12191979" cy="6857989"/>
          </a:xfrm>
          <a:prstGeom prst="rect">
            <a:avLst/>
          </a:prstGeom>
        </p:spPr>
      </p:pic>
      <p:sp>
        <p:nvSpPr>
          <p:cNvPr id="24" name="Rectangle 23">
            <a:extLst>
              <a:ext uri="{FF2B5EF4-FFF2-40B4-BE49-F238E27FC236}">
                <a16:creationId xmlns:a16="http://schemas.microsoft.com/office/drawing/2014/main" id="{9E9D00D9-C4F5-471E-BE2C-126CB112A6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 y="0"/>
            <a:ext cx="8543515" cy="6858000"/>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5C4C37-28C1-94DE-7177-DB2D8E061F71}"/>
              </a:ext>
            </a:extLst>
          </p:cNvPr>
          <p:cNvSpPr>
            <a:spLocks noGrp="1"/>
          </p:cNvSpPr>
          <p:nvPr>
            <p:ph type="title"/>
          </p:nvPr>
        </p:nvSpPr>
        <p:spPr>
          <a:xfrm>
            <a:off x="640080" y="914400"/>
            <a:ext cx="4892948" cy="3427867"/>
          </a:xfrm>
        </p:spPr>
        <p:txBody>
          <a:bodyPr vert="horz" lIns="91440" tIns="45720" rIns="91440" bIns="45720" rtlCol="0" anchor="t">
            <a:normAutofit/>
          </a:bodyPr>
          <a:lstStyle/>
          <a:p>
            <a:r>
              <a:rPr lang="en-US" sz="5400" b="1" kern="1200" dirty="0">
                <a:solidFill>
                  <a:srgbClr val="FFFFFF"/>
                </a:solidFill>
                <a:latin typeface="+mj-lt"/>
                <a:ea typeface="+mj-ea"/>
                <a:cs typeface="+mj-cs"/>
              </a:rPr>
              <a:t>Build Your Daily Focus Toolkit</a:t>
            </a:r>
          </a:p>
        </p:txBody>
      </p:sp>
      <p:cxnSp>
        <p:nvCxnSpPr>
          <p:cNvPr id="26" name="Straight Connector 25">
            <a:extLst>
              <a:ext uri="{FF2B5EF4-FFF2-40B4-BE49-F238E27FC236}">
                <a16:creationId xmlns:a16="http://schemas.microsoft.com/office/drawing/2014/main" id="{97CC2FE6-3AD0-4131-B4BC-1F4D65E25E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209"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FB29865C-2A46-5FD4-275D-EF2BDE9764C2}"/>
              </a:ext>
            </a:extLst>
          </p:cNvPr>
          <p:cNvSpPr>
            <a:spLocks noGrp="1"/>
          </p:cNvSpPr>
          <p:nvPr>
            <p:ph type="ftr" sz="quarter" idx="11"/>
          </p:nvPr>
        </p:nvSpPr>
        <p:spPr/>
        <p:txBody>
          <a:bodyPr/>
          <a:lstStyle/>
          <a:p>
            <a:r>
              <a:rPr lang="en-US" dirty="0"/>
              <a:t>© 2026 Anneliese Stroup/</a:t>
            </a:r>
            <a:r>
              <a:rPr lang="en-US" dirty="0" err="1"/>
              <a:t>iHope</a:t>
            </a:r>
            <a:r>
              <a:rPr lang="en-US" dirty="0"/>
              <a:t> Counseling &amp; Consulting</a:t>
            </a:r>
          </a:p>
        </p:txBody>
      </p:sp>
    </p:spTree>
    <p:extLst>
      <p:ext uri="{BB962C8B-B14F-4D97-AF65-F5344CB8AC3E}">
        <p14:creationId xmlns:p14="http://schemas.microsoft.com/office/powerpoint/2010/main" val="3784456728"/>
      </p:ext>
    </p:extLst>
  </p:cSld>
  <p:clrMapOvr>
    <a:overrideClrMapping bg1="dk1" tx1="lt1" bg2="dk2" tx2="lt2" accent1="accent1" accent2="accent2" accent3="accent3" accent4="accent4" accent5="accent5" accent6="accent6" hlink="hlink" folHlink="folHlink"/>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637580D-1176-4083-A9A1-BD8ED08996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6F9B66-68C6-BD30-7788-DFDCE24A5BC9}"/>
              </a:ext>
            </a:extLst>
          </p:cNvPr>
          <p:cNvSpPr>
            <a:spLocks noGrp="1"/>
          </p:cNvSpPr>
          <p:nvPr>
            <p:ph type="title"/>
          </p:nvPr>
        </p:nvSpPr>
        <p:spPr>
          <a:xfrm>
            <a:off x="914400" y="1371600"/>
            <a:ext cx="10360152" cy="1139911"/>
          </a:xfrm>
        </p:spPr>
        <p:txBody>
          <a:bodyPr>
            <a:normAutofit/>
          </a:bodyPr>
          <a:lstStyle/>
          <a:p>
            <a:r>
              <a:rPr lang="en-US" dirty="0"/>
              <a:t>Operational Tools</a:t>
            </a:r>
          </a:p>
        </p:txBody>
      </p:sp>
      <p:cxnSp>
        <p:nvCxnSpPr>
          <p:cNvPr id="11" name="Straight Connector 10">
            <a:extLst>
              <a:ext uri="{FF2B5EF4-FFF2-40B4-BE49-F238E27FC236}">
                <a16:creationId xmlns:a16="http://schemas.microsoft.com/office/drawing/2014/main" id="{B9C96FDC-E4C2-7D8A-44BA-572E7CD9E89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1585" y="1027306"/>
            <a:ext cx="10208830" cy="0"/>
          </a:xfrm>
          <a:prstGeom prst="line">
            <a:avLst/>
          </a:prstGeom>
          <a:ln w="76200"/>
        </p:spPr>
        <p:style>
          <a:lnRef idx="1">
            <a:schemeClr val="accent1"/>
          </a:lnRef>
          <a:fillRef idx="0">
            <a:schemeClr val="accent1"/>
          </a:fillRef>
          <a:effectRef idx="0">
            <a:schemeClr val="accent1"/>
          </a:effectRef>
          <a:fontRef idx="minor">
            <a:schemeClr val="tx1"/>
          </a:fontRef>
        </p:style>
      </p:cxnSp>
      <p:graphicFrame>
        <p:nvGraphicFramePr>
          <p:cNvPr id="4" name="Content Placeholder 3">
            <a:extLst>
              <a:ext uri="{FF2B5EF4-FFF2-40B4-BE49-F238E27FC236}">
                <a16:creationId xmlns:a16="http://schemas.microsoft.com/office/drawing/2014/main" id="{3047BC4D-0859-122F-DECF-A7E6C8C1E189}"/>
              </a:ext>
            </a:extLst>
          </p:cNvPr>
          <p:cNvGraphicFramePr>
            <a:graphicFrameLocks noGrp="1"/>
          </p:cNvGraphicFramePr>
          <p:nvPr>
            <p:ph idx="1"/>
            <p:extLst>
              <p:ext uri="{D42A27DB-BD31-4B8C-83A1-F6EECF244321}">
                <p14:modId xmlns:p14="http://schemas.microsoft.com/office/powerpoint/2010/main" val="2029687588"/>
              </p:ext>
            </p:extLst>
          </p:nvPr>
        </p:nvGraphicFramePr>
        <p:xfrm>
          <a:off x="914400" y="2607561"/>
          <a:ext cx="10363200" cy="36903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4">
            <a:extLst>
              <a:ext uri="{FF2B5EF4-FFF2-40B4-BE49-F238E27FC236}">
                <a16:creationId xmlns:a16="http://schemas.microsoft.com/office/drawing/2014/main" id="{0E53DE21-1303-0E70-3BFB-3C68C25376B9}"/>
              </a:ext>
            </a:extLst>
          </p:cNvPr>
          <p:cNvSpPr>
            <a:spLocks noGrp="1"/>
          </p:cNvSpPr>
          <p:nvPr>
            <p:ph type="ftr" sz="quarter" idx="11"/>
          </p:nvPr>
        </p:nvSpPr>
        <p:spPr/>
        <p:txBody>
          <a:bodyPr/>
          <a:lstStyle/>
          <a:p>
            <a:r>
              <a:rPr lang="en-US" dirty="0"/>
              <a:t>©2026 Anneliese Stroup/</a:t>
            </a:r>
            <a:r>
              <a:rPr lang="en-US" dirty="0" err="1"/>
              <a:t>iHope</a:t>
            </a:r>
            <a:r>
              <a:rPr lang="en-US" dirty="0"/>
              <a:t> Counseling &amp; Consulting</a:t>
            </a:r>
          </a:p>
        </p:txBody>
      </p:sp>
    </p:spTree>
    <p:extLst>
      <p:ext uri="{BB962C8B-B14F-4D97-AF65-F5344CB8AC3E}">
        <p14:creationId xmlns:p14="http://schemas.microsoft.com/office/powerpoint/2010/main" val="399748060"/>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itle 1">
            <a:extLst>
              <a:ext uri="{FF2B5EF4-FFF2-40B4-BE49-F238E27FC236}">
                <a16:creationId xmlns:a16="http://schemas.microsoft.com/office/drawing/2014/main" id="{634CB1FF-4BE3-D808-C6C8-46463066A253}"/>
              </a:ext>
            </a:extLst>
          </p:cNvPr>
          <p:cNvSpPr>
            <a:spLocks noGrp="1"/>
          </p:cNvSpPr>
          <p:nvPr>
            <p:ph type="title"/>
          </p:nvPr>
        </p:nvSpPr>
        <p:spPr>
          <a:xfrm>
            <a:off x="640080" y="1371600"/>
            <a:ext cx="5852160" cy="1097280"/>
          </a:xfrm>
        </p:spPr>
        <p:txBody>
          <a:bodyPr anchor="t">
            <a:normAutofit/>
          </a:bodyPr>
          <a:lstStyle/>
          <a:p>
            <a:pPr>
              <a:lnSpc>
                <a:spcPct val="90000"/>
              </a:lnSpc>
            </a:pPr>
            <a:r>
              <a:rPr lang="en-US" sz="3400" dirty="0"/>
              <a:t>Time Tool: The 90-Minute Sprint</a:t>
            </a:r>
          </a:p>
        </p:txBody>
      </p:sp>
      <p:cxnSp>
        <p:nvCxnSpPr>
          <p:cNvPr id="29" name="Straight Connector 28">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6281"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2" name="Content Placeholder 8">
            <a:extLst>
              <a:ext uri="{FF2B5EF4-FFF2-40B4-BE49-F238E27FC236}">
                <a16:creationId xmlns:a16="http://schemas.microsoft.com/office/drawing/2014/main" id="{782531B1-A0F0-DCC9-8ECF-363B97F16B1F}"/>
              </a:ext>
            </a:extLst>
          </p:cNvPr>
          <p:cNvSpPr>
            <a:spLocks noGrp="1"/>
          </p:cNvSpPr>
          <p:nvPr>
            <p:ph idx="1"/>
          </p:nvPr>
        </p:nvSpPr>
        <p:spPr>
          <a:xfrm>
            <a:off x="640080" y="2633236"/>
            <a:ext cx="5852160" cy="3664685"/>
          </a:xfrm>
        </p:spPr>
        <p:txBody>
          <a:bodyPr>
            <a:normAutofit/>
          </a:bodyPr>
          <a:lstStyle/>
          <a:p>
            <a:r>
              <a:rPr lang="en-US" dirty="0"/>
              <a:t>The Tool: Block one non-negotiable 60-90-minute window each day for high-cognition work</a:t>
            </a:r>
          </a:p>
          <a:p>
            <a:r>
              <a:rPr lang="en-US" dirty="0"/>
              <a:t>The Rule: No email, no Slack/Teams, no open tabs</a:t>
            </a:r>
          </a:p>
          <a:p>
            <a:r>
              <a:rPr lang="en-US" dirty="0"/>
              <a:t>The Physiology: Alignment with Ultradian Rhythm</a:t>
            </a:r>
          </a:p>
        </p:txBody>
      </p:sp>
      <p:pic>
        <p:nvPicPr>
          <p:cNvPr id="5" name="Content Placeholder 4">
            <a:extLst>
              <a:ext uri="{FF2B5EF4-FFF2-40B4-BE49-F238E27FC236}">
                <a16:creationId xmlns:a16="http://schemas.microsoft.com/office/drawing/2014/main" id="{65FBBB41-1ADD-4E50-372E-EEAA2197D6A4}"/>
              </a:ext>
            </a:extLst>
          </p:cNvPr>
          <p:cNvPicPr>
            <a:picLocks noChangeAspect="1"/>
          </p:cNvPicPr>
          <p:nvPr/>
        </p:nvPicPr>
        <p:blipFill>
          <a:blip r:embed="rId2" cstate="screen">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a:fillRect/>
          </a:stretch>
        </p:blipFill>
        <p:spPr>
          <a:xfrm>
            <a:off x="7345680" y="10"/>
            <a:ext cx="4846320" cy="6857990"/>
          </a:xfrm>
          <a:prstGeom prst="rect">
            <a:avLst/>
          </a:prstGeom>
        </p:spPr>
      </p:pic>
      <p:sp>
        <p:nvSpPr>
          <p:cNvPr id="6" name="Footer Placeholder 5">
            <a:extLst>
              <a:ext uri="{FF2B5EF4-FFF2-40B4-BE49-F238E27FC236}">
                <a16:creationId xmlns:a16="http://schemas.microsoft.com/office/drawing/2014/main" id="{9109F80C-9748-9AB9-A5E4-48105FDCD72F}"/>
              </a:ext>
            </a:extLst>
          </p:cNvPr>
          <p:cNvSpPr>
            <a:spLocks noGrp="1"/>
          </p:cNvSpPr>
          <p:nvPr>
            <p:ph type="ftr" sz="quarter" idx="11"/>
          </p:nvPr>
        </p:nvSpPr>
        <p:spPr/>
        <p:txBody>
          <a:bodyPr/>
          <a:lstStyle/>
          <a:p>
            <a:r>
              <a:rPr lang="en-US" dirty="0"/>
              <a:t>©2026 Anneliese Stroup/</a:t>
            </a:r>
            <a:r>
              <a:rPr lang="en-US" dirty="0" err="1"/>
              <a:t>iHope</a:t>
            </a:r>
            <a:r>
              <a:rPr lang="en-US" dirty="0"/>
              <a:t> Counseling &amp; Consulting</a:t>
            </a:r>
          </a:p>
        </p:txBody>
      </p:sp>
    </p:spTree>
    <p:extLst>
      <p:ext uri="{BB962C8B-B14F-4D97-AF65-F5344CB8AC3E}">
        <p14:creationId xmlns:p14="http://schemas.microsoft.com/office/powerpoint/2010/main" val="316499080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DBDA151C-5770-45E4-AAFF-59E7F4038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FB430CD-A747-14E7-1D65-810C39D84E5B}"/>
              </a:ext>
            </a:extLst>
          </p:cNvPr>
          <p:cNvSpPr>
            <a:spLocks noGrp="1"/>
          </p:cNvSpPr>
          <p:nvPr>
            <p:ph type="title"/>
          </p:nvPr>
        </p:nvSpPr>
        <p:spPr>
          <a:xfrm>
            <a:off x="640080" y="914399"/>
            <a:ext cx="10847494" cy="1171069"/>
          </a:xfrm>
        </p:spPr>
        <p:txBody>
          <a:bodyPr anchor="t">
            <a:normAutofit/>
          </a:bodyPr>
          <a:lstStyle/>
          <a:p>
            <a:r>
              <a:rPr lang="en-US" dirty="0"/>
              <a:t>Environment Tool: Strategic Friction</a:t>
            </a:r>
          </a:p>
        </p:txBody>
      </p:sp>
      <p:pic>
        <p:nvPicPr>
          <p:cNvPr id="7" name="Picture 6">
            <a:extLst>
              <a:ext uri="{FF2B5EF4-FFF2-40B4-BE49-F238E27FC236}">
                <a16:creationId xmlns:a16="http://schemas.microsoft.com/office/drawing/2014/main" id="{7F80EB16-D22D-7C91-EDE3-66F32269E93D}"/>
              </a:ext>
            </a:extLst>
          </p:cNvPr>
          <p:cNvPicPr>
            <a:picLocks noChangeAspect="1"/>
          </p:cNvPicPr>
          <p:nvPr/>
        </p:nvPicPr>
        <p:blipFill>
          <a:blip r:embed="rId2"/>
          <a:stretch>
            <a:fillRect/>
          </a:stretch>
        </p:blipFill>
        <p:spPr>
          <a:xfrm>
            <a:off x="713232" y="2795070"/>
            <a:ext cx="5648193" cy="2682892"/>
          </a:xfrm>
          <a:prstGeom prst="rect">
            <a:avLst/>
          </a:prstGeom>
        </p:spPr>
      </p:pic>
      <p:sp>
        <p:nvSpPr>
          <p:cNvPr id="3" name="Content Placeholder 2">
            <a:extLst>
              <a:ext uri="{FF2B5EF4-FFF2-40B4-BE49-F238E27FC236}">
                <a16:creationId xmlns:a16="http://schemas.microsoft.com/office/drawing/2014/main" id="{BCB5276B-14A6-37EC-A996-1B7DE5B4993A}"/>
              </a:ext>
            </a:extLst>
          </p:cNvPr>
          <p:cNvSpPr>
            <a:spLocks noGrp="1"/>
          </p:cNvSpPr>
          <p:nvPr>
            <p:ph idx="1"/>
          </p:nvPr>
        </p:nvSpPr>
        <p:spPr>
          <a:xfrm>
            <a:off x="6915150" y="2256287"/>
            <a:ext cx="4563618" cy="3760459"/>
          </a:xfrm>
        </p:spPr>
        <p:txBody>
          <a:bodyPr anchor="t">
            <a:normAutofit/>
          </a:bodyPr>
          <a:lstStyle/>
          <a:p>
            <a:pPr>
              <a:lnSpc>
                <a:spcPct val="110000"/>
              </a:lnSpc>
            </a:pPr>
            <a:r>
              <a:rPr lang="en-US" dirty="0"/>
              <a:t>The Tool: Increase physical or digital friction for distractions, while decreasing friction for focus.</a:t>
            </a:r>
          </a:p>
          <a:p>
            <a:pPr>
              <a:lnSpc>
                <a:spcPct val="110000"/>
              </a:lnSpc>
            </a:pPr>
            <a:r>
              <a:rPr lang="en-US" dirty="0"/>
              <a:t>The Application: Turn off Non-essential notifications, place phone in another room or face-down, and keep your workspace clutter free.</a:t>
            </a:r>
          </a:p>
          <a:p>
            <a:pPr>
              <a:lnSpc>
                <a:spcPct val="110000"/>
              </a:lnSpc>
            </a:pPr>
            <a:r>
              <a:rPr lang="en-US" dirty="0"/>
              <a:t>The Rule: If it takes 3 extra steps to access a distraction, your brain defaults back to the task at hand.</a:t>
            </a:r>
          </a:p>
        </p:txBody>
      </p:sp>
      <p:cxnSp>
        <p:nvCxnSpPr>
          <p:cNvPr id="17" name="Straight Connector 16">
            <a:extLst>
              <a:ext uri="{FF2B5EF4-FFF2-40B4-BE49-F238E27FC236}">
                <a16:creationId xmlns:a16="http://schemas.microsoft.com/office/drawing/2014/main" id="{2EA0F4A6-3CC9-C9E2-BA02-58FA29F7DD8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2253" y="6272784"/>
            <a:ext cx="1084749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8" name="Footer Placeholder 7">
            <a:extLst>
              <a:ext uri="{FF2B5EF4-FFF2-40B4-BE49-F238E27FC236}">
                <a16:creationId xmlns:a16="http://schemas.microsoft.com/office/drawing/2014/main" id="{2A1B82FE-38A8-FAE8-CA49-D4332AC26CB9}"/>
              </a:ext>
            </a:extLst>
          </p:cNvPr>
          <p:cNvSpPr>
            <a:spLocks noGrp="1"/>
          </p:cNvSpPr>
          <p:nvPr>
            <p:ph type="ftr" sz="quarter" idx="11"/>
          </p:nvPr>
        </p:nvSpPr>
        <p:spPr/>
        <p:txBody>
          <a:bodyPr/>
          <a:lstStyle/>
          <a:p>
            <a:r>
              <a:rPr lang="en-US" dirty="0"/>
              <a:t>©2026 Anneliese Stroup/</a:t>
            </a:r>
            <a:r>
              <a:rPr lang="en-US" dirty="0" err="1"/>
              <a:t>iHope</a:t>
            </a:r>
            <a:r>
              <a:rPr lang="en-US" dirty="0"/>
              <a:t> Counseling &amp; Consulting</a:t>
            </a:r>
          </a:p>
        </p:txBody>
      </p:sp>
    </p:spTree>
    <p:extLst>
      <p:ext uri="{BB962C8B-B14F-4D97-AF65-F5344CB8AC3E}">
        <p14:creationId xmlns:p14="http://schemas.microsoft.com/office/powerpoint/2010/main" val="1812031611"/>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FAC2C9-9CA5-F9A7-0D6A-D955839C469C}"/>
              </a:ext>
            </a:extLst>
          </p:cNvPr>
          <p:cNvSpPr>
            <a:spLocks noGrp="1"/>
          </p:cNvSpPr>
          <p:nvPr>
            <p:ph type="title"/>
          </p:nvPr>
        </p:nvSpPr>
        <p:spPr>
          <a:xfrm>
            <a:off x="640079" y="914400"/>
            <a:ext cx="4261104" cy="1097280"/>
          </a:xfrm>
        </p:spPr>
        <p:txBody>
          <a:bodyPr anchor="t">
            <a:normAutofit/>
          </a:bodyPr>
          <a:lstStyle/>
          <a:p>
            <a:pPr>
              <a:lnSpc>
                <a:spcPct val="90000"/>
              </a:lnSpc>
            </a:pPr>
            <a:r>
              <a:rPr lang="en-US" sz="2500" dirty="0"/>
              <a:t>Attention Tool:  The External Brain (RAM Clearing)</a:t>
            </a:r>
          </a:p>
        </p:txBody>
      </p:sp>
      <p:sp>
        <p:nvSpPr>
          <p:cNvPr id="3" name="Content Placeholder 2">
            <a:extLst>
              <a:ext uri="{FF2B5EF4-FFF2-40B4-BE49-F238E27FC236}">
                <a16:creationId xmlns:a16="http://schemas.microsoft.com/office/drawing/2014/main" id="{C8F9254C-0AA1-3853-E6A6-384AEE703723}"/>
              </a:ext>
            </a:extLst>
          </p:cNvPr>
          <p:cNvSpPr>
            <a:spLocks noGrp="1"/>
          </p:cNvSpPr>
          <p:nvPr>
            <p:ph idx="1"/>
          </p:nvPr>
        </p:nvSpPr>
        <p:spPr>
          <a:xfrm>
            <a:off x="640079" y="2176036"/>
            <a:ext cx="4261104" cy="4121887"/>
          </a:xfrm>
        </p:spPr>
        <p:txBody>
          <a:bodyPr>
            <a:normAutofit/>
          </a:bodyPr>
          <a:lstStyle/>
          <a:p>
            <a:pPr>
              <a:lnSpc>
                <a:spcPct val="110000"/>
              </a:lnSpc>
            </a:pPr>
            <a:r>
              <a:rPr lang="en-US" sz="1900" dirty="0"/>
              <a:t>The Tool: Keep a physical notepad or digital “Parking Lot” file next to your during deep work block.</a:t>
            </a:r>
          </a:p>
          <a:p>
            <a:pPr>
              <a:lnSpc>
                <a:spcPct val="110000"/>
              </a:lnSpc>
            </a:pPr>
            <a:r>
              <a:rPr lang="en-US" sz="1900" dirty="0"/>
              <a:t>The Application: When an intrusive thought or non-urgent task pops up (“Remember to send that invoice”), write it down immediately and return to deep focus.</a:t>
            </a:r>
          </a:p>
          <a:p>
            <a:pPr>
              <a:lnSpc>
                <a:spcPct val="110000"/>
              </a:lnSpc>
            </a:pPr>
            <a:r>
              <a:rPr lang="en-US" sz="1900" dirty="0"/>
              <a:t>The Value: Prevents attention residue without losing track of important tasks.</a:t>
            </a:r>
          </a:p>
        </p:txBody>
      </p:sp>
      <p:pic>
        <p:nvPicPr>
          <p:cNvPr id="4" name="Picture 3" descr="Clear your mind to recover focus, increase your creative thinking ...">
            <a:extLst>
              <a:ext uri="{FF2B5EF4-FFF2-40B4-BE49-F238E27FC236}">
                <a16:creationId xmlns:a16="http://schemas.microsoft.com/office/drawing/2014/main" id="{D1A5A658-FD2A-B3DD-5924-EE37CE5344AF}"/>
              </a:ext>
            </a:extLst>
          </p:cNvPr>
          <p:cNvPicPr>
            <a:picLocks noChangeAspect="1"/>
          </p:cNvPicPr>
          <p:nvPr/>
        </p:nvPicPr>
        <p:blipFill>
          <a:blip r:embed="rId2"/>
          <a:srcRect l="3413" r="15284" b="2"/>
          <a:stretch>
            <a:fillRect/>
          </a:stretch>
        </p:blipFill>
        <p:spPr>
          <a:xfrm>
            <a:off x="5671128" y="914399"/>
            <a:ext cx="6520872" cy="5353521"/>
          </a:xfrm>
          <a:prstGeom prst="rect">
            <a:avLst/>
          </a:prstGeom>
        </p:spPr>
      </p:pic>
      <p:cxnSp>
        <p:nvCxnSpPr>
          <p:cNvPr id="16" name="Straight Connector 15">
            <a:extLst>
              <a:ext uri="{FF2B5EF4-FFF2-40B4-BE49-F238E27FC236}">
                <a16:creationId xmlns:a16="http://schemas.microsoft.com/office/drawing/2014/main" id="{92025DBA-8780-9CA0-2826-FF6E3BD1A0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672328" y="6267921"/>
            <a:ext cx="6519672" cy="2"/>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14A16EE9-1CA0-57EC-02F1-EC22B94E771C}"/>
              </a:ext>
            </a:extLst>
          </p:cNvPr>
          <p:cNvSpPr>
            <a:spLocks noGrp="1"/>
          </p:cNvSpPr>
          <p:nvPr>
            <p:ph type="ftr" sz="quarter" idx="11"/>
          </p:nvPr>
        </p:nvSpPr>
        <p:spPr/>
        <p:txBody>
          <a:bodyPr/>
          <a:lstStyle/>
          <a:p>
            <a:r>
              <a:rPr lang="en-US" dirty="0"/>
              <a:t>©2026 Anneliese Stroup/</a:t>
            </a:r>
            <a:r>
              <a:rPr lang="en-US" dirty="0" err="1"/>
              <a:t>iHope</a:t>
            </a:r>
            <a:r>
              <a:rPr lang="en-US" dirty="0"/>
              <a:t> Counseling &amp; Consulting</a:t>
            </a:r>
          </a:p>
        </p:txBody>
      </p:sp>
    </p:spTree>
    <p:extLst>
      <p:ext uri="{BB962C8B-B14F-4D97-AF65-F5344CB8AC3E}">
        <p14:creationId xmlns:p14="http://schemas.microsoft.com/office/powerpoint/2010/main" val="25975856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A85A6DE-FAEE-DA4E-5C5F-12C31E9CD011}"/>
              </a:ext>
            </a:extLst>
          </p:cNvPr>
          <p:cNvSpPr>
            <a:spLocks noGrp="1"/>
          </p:cNvSpPr>
          <p:nvPr>
            <p:ph type="title"/>
          </p:nvPr>
        </p:nvSpPr>
        <p:spPr>
          <a:xfrm>
            <a:off x="640080" y="1371600"/>
            <a:ext cx="5737859" cy="1097280"/>
          </a:xfrm>
        </p:spPr>
        <p:txBody>
          <a:bodyPr>
            <a:normAutofit fontScale="90000"/>
          </a:bodyPr>
          <a:lstStyle/>
          <a:p>
            <a:r>
              <a:rPr lang="en-US" dirty="0"/>
              <a:t>Reclaiming Ownership: Mastering Mind &amp; Time </a:t>
            </a:r>
          </a:p>
        </p:txBody>
      </p:sp>
      <p:cxnSp>
        <p:nvCxnSpPr>
          <p:cNvPr id="14" name="Straight Connector 13">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7A8CD96-AA5A-79FB-B41A-7AF6407F974F}"/>
              </a:ext>
            </a:extLst>
          </p:cNvPr>
          <p:cNvSpPr>
            <a:spLocks noGrp="1"/>
          </p:cNvSpPr>
          <p:nvPr>
            <p:ph idx="1"/>
          </p:nvPr>
        </p:nvSpPr>
        <p:spPr>
          <a:xfrm>
            <a:off x="640080" y="2633236"/>
            <a:ext cx="5737860" cy="3666980"/>
          </a:xfrm>
        </p:spPr>
        <p:txBody>
          <a:bodyPr>
            <a:normAutofit/>
          </a:bodyPr>
          <a:lstStyle/>
          <a:p>
            <a:r>
              <a:rPr lang="en-US" dirty="0"/>
              <a:t>The Mindset Shift: Time management isn’t about fitting  more work into your day; it’s about creating space for what keeps you healthy, creative, and fully present.</a:t>
            </a:r>
          </a:p>
          <a:p>
            <a:r>
              <a:rPr lang="en-US" dirty="0"/>
              <a:t>The Key Realization: When you control your calendar, you protect your nervous system.</a:t>
            </a:r>
          </a:p>
        </p:txBody>
      </p:sp>
      <p:pic>
        <p:nvPicPr>
          <p:cNvPr id="4" name="Picture 3" descr="Responsibility">
            <a:extLst>
              <a:ext uri="{FF2B5EF4-FFF2-40B4-BE49-F238E27FC236}">
                <a16:creationId xmlns:a16="http://schemas.microsoft.com/office/drawing/2014/main" id="{87E6663F-5D0A-47CB-1375-3EFE5E3BCC35}"/>
              </a:ext>
            </a:extLst>
          </p:cNvPr>
          <p:cNvPicPr>
            <a:picLocks noChangeAspect="1"/>
          </p:cNvPicPr>
          <p:nvPr/>
        </p:nvPicPr>
        <p:blipFill>
          <a:blip r:embed="rId2"/>
          <a:stretch>
            <a:fillRect/>
          </a:stretch>
        </p:blipFill>
        <p:spPr>
          <a:xfrm>
            <a:off x="7155179" y="1924386"/>
            <a:ext cx="4375829" cy="4375829"/>
          </a:xfrm>
          <a:prstGeom prst="rect">
            <a:avLst/>
          </a:prstGeom>
        </p:spPr>
      </p:pic>
      <p:sp>
        <p:nvSpPr>
          <p:cNvPr id="5" name="Footer Placeholder 4">
            <a:extLst>
              <a:ext uri="{FF2B5EF4-FFF2-40B4-BE49-F238E27FC236}">
                <a16:creationId xmlns:a16="http://schemas.microsoft.com/office/drawing/2014/main" id="{6AEAA0DC-158E-DC90-BA61-737C2072A5A7}"/>
              </a:ext>
            </a:extLst>
          </p:cNvPr>
          <p:cNvSpPr>
            <a:spLocks noGrp="1"/>
          </p:cNvSpPr>
          <p:nvPr>
            <p:ph type="ftr" sz="quarter" idx="11"/>
          </p:nvPr>
        </p:nvSpPr>
        <p:spPr/>
        <p:txBody>
          <a:bodyPr/>
          <a:lstStyle/>
          <a:p>
            <a:r>
              <a:rPr lang="en-US" dirty="0"/>
              <a:t>©2026 Anneliese Stroup/</a:t>
            </a:r>
            <a:r>
              <a:rPr lang="en-US" dirty="0" err="1"/>
              <a:t>iHope</a:t>
            </a:r>
            <a:r>
              <a:rPr lang="en-US" dirty="0"/>
              <a:t> Counseling &amp; Consulting</a:t>
            </a:r>
          </a:p>
        </p:txBody>
      </p:sp>
    </p:spTree>
    <p:extLst>
      <p:ext uri="{BB962C8B-B14F-4D97-AF65-F5344CB8AC3E}">
        <p14:creationId xmlns:p14="http://schemas.microsoft.com/office/powerpoint/2010/main" val="147156273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A2048-DC9D-33E6-218C-4EE773400A43}"/>
              </a:ext>
            </a:extLst>
          </p:cNvPr>
          <p:cNvSpPr>
            <a:spLocks noGrp="1"/>
          </p:cNvSpPr>
          <p:nvPr>
            <p:ph type="title"/>
          </p:nvPr>
        </p:nvSpPr>
        <p:spPr/>
        <p:txBody>
          <a:bodyPr/>
          <a:lstStyle/>
          <a:p>
            <a:r>
              <a:rPr lang="en-US" dirty="0"/>
              <a:t>The 3 Master Steps</a:t>
            </a:r>
          </a:p>
        </p:txBody>
      </p:sp>
      <p:graphicFrame>
        <p:nvGraphicFramePr>
          <p:cNvPr id="4" name="Content Placeholder 3">
            <a:extLst>
              <a:ext uri="{FF2B5EF4-FFF2-40B4-BE49-F238E27FC236}">
                <a16:creationId xmlns:a16="http://schemas.microsoft.com/office/drawing/2014/main" id="{2F10D97C-4730-2493-8223-3DEB063298F2}"/>
              </a:ext>
            </a:extLst>
          </p:cNvPr>
          <p:cNvGraphicFramePr>
            <a:graphicFrameLocks noGrp="1"/>
          </p:cNvGraphicFramePr>
          <p:nvPr>
            <p:ph idx="1"/>
            <p:extLst>
              <p:ext uri="{D42A27DB-BD31-4B8C-83A1-F6EECF244321}">
                <p14:modId xmlns:p14="http://schemas.microsoft.com/office/powerpoint/2010/main" val="1063002456"/>
              </p:ext>
            </p:extLst>
          </p:nvPr>
        </p:nvGraphicFramePr>
        <p:xfrm>
          <a:off x="639763" y="2633663"/>
          <a:ext cx="10891837" cy="35655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4">
            <a:extLst>
              <a:ext uri="{FF2B5EF4-FFF2-40B4-BE49-F238E27FC236}">
                <a16:creationId xmlns:a16="http://schemas.microsoft.com/office/drawing/2014/main" id="{33696A89-546D-9DEC-899F-0110202C519D}"/>
              </a:ext>
            </a:extLst>
          </p:cNvPr>
          <p:cNvSpPr>
            <a:spLocks noGrp="1"/>
          </p:cNvSpPr>
          <p:nvPr>
            <p:ph type="ftr" sz="quarter" idx="11"/>
          </p:nvPr>
        </p:nvSpPr>
        <p:spPr/>
        <p:txBody>
          <a:bodyPr/>
          <a:lstStyle/>
          <a:p>
            <a:r>
              <a:rPr lang="en-US" dirty="0"/>
              <a:t>©2026 Anneliese Stroup/</a:t>
            </a:r>
            <a:r>
              <a:rPr lang="en-US" dirty="0" err="1"/>
              <a:t>iHope</a:t>
            </a:r>
            <a:r>
              <a:rPr lang="en-US" dirty="0"/>
              <a:t> Counseling &amp; Consulting</a:t>
            </a:r>
          </a:p>
        </p:txBody>
      </p:sp>
    </p:spTree>
    <p:extLst>
      <p:ext uri="{BB962C8B-B14F-4D97-AF65-F5344CB8AC3E}">
        <p14:creationId xmlns:p14="http://schemas.microsoft.com/office/powerpoint/2010/main" val="3126919388"/>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8B27603-F486-6D44-E0F9-DC567A3F85FA}"/>
              </a:ext>
            </a:extLst>
          </p:cNvPr>
          <p:cNvSpPr>
            <a:spLocks noGrp="1"/>
          </p:cNvSpPr>
          <p:nvPr>
            <p:ph type="title"/>
          </p:nvPr>
        </p:nvSpPr>
        <p:spPr>
          <a:xfrm>
            <a:off x="7269904" y="914400"/>
            <a:ext cx="4261104" cy="1097280"/>
          </a:xfrm>
        </p:spPr>
        <p:txBody>
          <a:bodyPr anchor="t">
            <a:normAutofit/>
          </a:bodyPr>
          <a:lstStyle/>
          <a:p>
            <a:r>
              <a:rPr lang="en-US" sz="3300"/>
              <a:t>Defend Your Margins (Space to Breathe)</a:t>
            </a:r>
          </a:p>
        </p:txBody>
      </p:sp>
      <p:pic>
        <p:nvPicPr>
          <p:cNvPr id="5" name="Picture 4" descr="Redeeming the Time: How to Take Back Your Days and Live With Purpose">
            <a:extLst>
              <a:ext uri="{FF2B5EF4-FFF2-40B4-BE49-F238E27FC236}">
                <a16:creationId xmlns:a16="http://schemas.microsoft.com/office/drawing/2014/main" id="{3BEA6DE3-D297-F88A-D07C-2B359DBA08AC}"/>
              </a:ext>
            </a:extLst>
          </p:cNvPr>
          <p:cNvPicPr>
            <a:picLocks noChangeAspect="1"/>
          </p:cNvPicPr>
          <p:nvPr/>
        </p:nvPicPr>
        <p:blipFill>
          <a:blip r:embed="rId2"/>
          <a:srcRect r="-1" b="19583"/>
          <a:stretch>
            <a:fillRect/>
          </a:stretch>
        </p:blipFill>
        <p:spPr>
          <a:xfrm>
            <a:off x="-1" y="914399"/>
            <a:ext cx="6657255" cy="5353523"/>
          </a:xfrm>
          <a:prstGeom prst="rect">
            <a:avLst/>
          </a:prstGeom>
        </p:spPr>
      </p:pic>
      <p:cxnSp>
        <p:nvCxnSpPr>
          <p:cNvPr id="21" name="Straight Connector 20">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665683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6855AE8-0C18-7CF3-D267-83041DA89640}"/>
              </a:ext>
            </a:extLst>
          </p:cNvPr>
          <p:cNvSpPr>
            <a:spLocks noGrp="1"/>
          </p:cNvSpPr>
          <p:nvPr>
            <p:ph idx="1"/>
          </p:nvPr>
        </p:nvSpPr>
        <p:spPr>
          <a:xfrm>
            <a:off x="7269905" y="2176036"/>
            <a:ext cx="4261104" cy="4121887"/>
          </a:xfrm>
        </p:spPr>
        <p:txBody>
          <a:bodyPr>
            <a:normAutofit/>
          </a:bodyPr>
          <a:lstStyle/>
          <a:p>
            <a:pPr marL="457200" indent="-457200">
              <a:buFont typeface="+mj-lt"/>
              <a:buAutoNum type="arabicPeriod"/>
            </a:pPr>
            <a:r>
              <a:rPr lang="en-US"/>
              <a:t>The Rule: Treat blank space on your calendar with the same respect as meeting with a client.</a:t>
            </a:r>
          </a:p>
          <a:p>
            <a:pPr marL="457200" indent="-457200">
              <a:buFont typeface="+mj-lt"/>
              <a:buAutoNum type="arabicPeriod"/>
            </a:pPr>
            <a:r>
              <a:rPr lang="en-US"/>
              <a:t>The Application: Schedule 10-minute “Buffer Zones” to decompress between focus blocks.</a:t>
            </a:r>
          </a:p>
          <a:p>
            <a:pPr lvl="1">
              <a:buFont typeface="Wingdings" panose="05000000000000000000" pitchFamily="2" charset="2"/>
              <a:buChar char="Ø"/>
            </a:pPr>
            <a:r>
              <a:rPr lang="en-US"/>
              <a:t>Margin is where stress releases and creative clarity lives.</a:t>
            </a:r>
          </a:p>
          <a:p>
            <a:pPr lvl="1">
              <a:buFont typeface="Wingdings" panose="05000000000000000000" pitchFamily="2" charset="2"/>
              <a:buChar char="Ø"/>
            </a:pPr>
            <a:endParaRPr lang="en-US"/>
          </a:p>
          <a:p>
            <a:pPr marL="265176" lvl="1" indent="0">
              <a:buNone/>
            </a:pPr>
            <a:endParaRPr lang="en-US"/>
          </a:p>
        </p:txBody>
      </p:sp>
      <p:sp>
        <p:nvSpPr>
          <p:cNvPr id="6" name="Footer Placeholder 5">
            <a:extLst>
              <a:ext uri="{FF2B5EF4-FFF2-40B4-BE49-F238E27FC236}">
                <a16:creationId xmlns:a16="http://schemas.microsoft.com/office/drawing/2014/main" id="{680E075A-2939-10EB-BEF4-DE8C0F874D5C}"/>
              </a:ext>
            </a:extLst>
          </p:cNvPr>
          <p:cNvSpPr>
            <a:spLocks noGrp="1"/>
          </p:cNvSpPr>
          <p:nvPr>
            <p:ph type="ftr" sz="quarter" idx="11"/>
          </p:nvPr>
        </p:nvSpPr>
        <p:spPr/>
        <p:txBody>
          <a:bodyPr/>
          <a:lstStyle/>
          <a:p>
            <a:r>
              <a:rPr lang="en-US" dirty="0"/>
              <a:t>©2026 Anneliese Stroup/</a:t>
            </a:r>
            <a:r>
              <a:rPr lang="en-US" dirty="0" err="1"/>
              <a:t>iHope</a:t>
            </a:r>
            <a:r>
              <a:rPr lang="en-US" dirty="0"/>
              <a:t> Counseling &amp; Consulting</a:t>
            </a:r>
          </a:p>
        </p:txBody>
      </p:sp>
    </p:spTree>
    <p:extLst>
      <p:ext uri="{BB962C8B-B14F-4D97-AF65-F5344CB8AC3E}">
        <p14:creationId xmlns:p14="http://schemas.microsoft.com/office/powerpoint/2010/main" val="427257025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6D56F5-76DF-D0EE-18E7-2D00F33D32B8}"/>
              </a:ext>
            </a:extLst>
          </p:cNvPr>
          <p:cNvSpPr>
            <a:spLocks noGrp="1"/>
          </p:cNvSpPr>
          <p:nvPr>
            <p:ph type="title"/>
          </p:nvPr>
        </p:nvSpPr>
        <p:spPr>
          <a:xfrm>
            <a:off x="8719126" y="979051"/>
            <a:ext cx="2811879" cy="1807048"/>
          </a:xfrm>
        </p:spPr>
        <p:txBody>
          <a:bodyPr anchor="b">
            <a:normAutofit/>
          </a:bodyPr>
          <a:lstStyle/>
          <a:p>
            <a:pPr>
              <a:lnSpc>
                <a:spcPct val="90000"/>
              </a:lnSpc>
            </a:pPr>
            <a:r>
              <a:rPr lang="en-US" sz="3100"/>
              <a:t>Close the Open Loops (The Shutdown Ritual)</a:t>
            </a:r>
          </a:p>
        </p:txBody>
      </p:sp>
      <p:pic>
        <p:nvPicPr>
          <p:cNvPr id="5" name="Picture 4" descr="Hand with red strings">
            <a:extLst>
              <a:ext uri="{FF2B5EF4-FFF2-40B4-BE49-F238E27FC236}">
                <a16:creationId xmlns:a16="http://schemas.microsoft.com/office/drawing/2014/main" id="{065CAD74-A6D2-F51C-5757-43130440CEE4}"/>
              </a:ext>
            </a:extLst>
          </p:cNvPr>
          <p:cNvPicPr>
            <a:picLocks noChangeAspect="1"/>
          </p:cNvPicPr>
          <p:nvPr/>
        </p:nvPicPr>
        <p:blipFill>
          <a:blip r:embed="rId2"/>
          <a:srcRect l="4805" r="819" b="-1"/>
          <a:stretch>
            <a:fillRect/>
          </a:stretch>
        </p:blipFill>
        <p:spPr>
          <a:xfrm>
            <a:off x="20" y="535709"/>
            <a:ext cx="8229580" cy="5820640"/>
          </a:xfrm>
          <a:prstGeom prst="rect">
            <a:avLst/>
          </a:prstGeom>
        </p:spPr>
      </p:pic>
      <p:cxnSp>
        <p:nvCxnSpPr>
          <p:cNvPr id="11" name="Straight Connector 10">
            <a:extLst>
              <a:ext uri="{FF2B5EF4-FFF2-40B4-BE49-F238E27FC236}">
                <a16:creationId xmlns:a16="http://schemas.microsoft.com/office/drawing/2014/main" id="{02C7985C-B0C3-CC50-E86A-B5EBA40E01D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 y="6359240"/>
            <a:ext cx="82296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587924C-D254-424C-AC17-460E0E758B67}"/>
              </a:ext>
            </a:extLst>
          </p:cNvPr>
          <p:cNvSpPr>
            <a:spLocks noGrp="1"/>
          </p:cNvSpPr>
          <p:nvPr>
            <p:ph idx="1"/>
          </p:nvPr>
        </p:nvSpPr>
        <p:spPr>
          <a:xfrm>
            <a:off x="8719128" y="2922624"/>
            <a:ext cx="2811880" cy="3409950"/>
          </a:xfrm>
        </p:spPr>
        <p:txBody>
          <a:bodyPr anchor="t">
            <a:normAutofit/>
          </a:bodyPr>
          <a:lstStyle/>
          <a:p>
            <a:pPr>
              <a:lnSpc>
                <a:spcPct val="110000"/>
              </a:lnSpc>
            </a:pPr>
            <a:r>
              <a:rPr lang="en-US" sz="1400" dirty="0"/>
              <a:t>The Tool: A 5-Minute End-of-Day Shutdown Routine.</a:t>
            </a:r>
          </a:p>
          <a:p>
            <a:pPr>
              <a:lnSpc>
                <a:spcPct val="110000"/>
              </a:lnSpc>
            </a:pPr>
            <a:r>
              <a:rPr lang="en-US" sz="1400" dirty="0"/>
              <a:t>The Application: Clear your working memory, log unfinished items for tomorrow, and signal to your brain that the workday is officially over.</a:t>
            </a:r>
          </a:p>
          <a:p>
            <a:pPr>
              <a:lnSpc>
                <a:spcPct val="110000"/>
              </a:lnSpc>
            </a:pPr>
            <a:r>
              <a:rPr lang="en-US" sz="1400" dirty="0"/>
              <a:t>The Result: Keeps work stress from bleeding into your evening and home life.</a:t>
            </a:r>
          </a:p>
        </p:txBody>
      </p:sp>
      <p:sp>
        <p:nvSpPr>
          <p:cNvPr id="4" name="Footer Placeholder 3">
            <a:extLst>
              <a:ext uri="{FF2B5EF4-FFF2-40B4-BE49-F238E27FC236}">
                <a16:creationId xmlns:a16="http://schemas.microsoft.com/office/drawing/2014/main" id="{4CAA06B0-0C0C-5453-9CC0-72C062AC32A4}"/>
              </a:ext>
            </a:extLst>
          </p:cNvPr>
          <p:cNvSpPr>
            <a:spLocks noGrp="1"/>
          </p:cNvSpPr>
          <p:nvPr>
            <p:ph type="ftr" sz="quarter" idx="11"/>
          </p:nvPr>
        </p:nvSpPr>
        <p:spPr/>
        <p:txBody>
          <a:bodyPr/>
          <a:lstStyle/>
          <a:p>
            <a:r>
              <a:rPr lang="en-US" dirty="0"/>
              <a:t>©2026 Anneliese Stroup/</a:t>
            </a:r>
            <a:r>
              <a:rPr lang="en-US" dirty="0" err="1"/>
              <a:t>iHope</a:t>
            </a:r>
            <a:r>
              <a:rPr lang="en-US" dirty="0"/>
              <a:t> Counseling &amp; Consulting</a:t>
            </a:r>
          </a:p>
        </p:txBody>
      </p:sp>
    </p:spTree>
    <p:extLst>
      <p:ext uri="{BB962C8B-B14F-4D97-AF65-F5344CB8AC3E}">
        <p14:creationId xmlns:p14="http://schemas.microsoft.com/office/powerpoint/2010/main" val="1770550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CB2019-AE71-5DFA-329F-4CC2F1889F31}"/>
              </a:ext>
            </a:extLst>
          </p:cNvPr>
          <p:cNvSpPr>
            <a:spLocks noGrp="1"/>
          </p:cNvSpPr>
          <p:nvPr>
            <p:ph type="title"/>
          </p:nvPr>
        </p:nvSpPr>
        <p:spPr>
          <a:xfrm>
            <a:off x="640080" y="1371600"/>
            <a:ext cx="5852160" cy="1097280"/>
          </a:xfrm>
        </p:spPr>
        <p:txBody>
          <a:bodyPr anchor="t">
            <a:normAutofit/>
          </a:bodyPr>
          <a:lstStyle/>
          <a:p>
            <a:pPr>
              <a:lnSpc>
                <a:spcPct val="90000"/>
              </a:lnSpc>
            </a:pPr>
            <a:r>
              <a:rPr lang="en-US" sz="3400"/>
              <a:t>Regulate to Perform (Energy Over Hours)</a:t>
            </a:r>
          </a:p>
        </p:txBody>
      </p:sp>
      <p:cxnSp>
        <p:nvCxnSpPr>
          <p:cNvPr id="11" name="Straight Connector 10">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6281"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60008E0-FF3C-997B-DFC7-CD45BFDE6430}"/>
              </a:ext>
            </a:extLst>
          </p:cNvPr>
          <p:cNvSpPr>
            <a:spLocks noGrp="1"/>
          </p:cNvSpPr>
          <p:nvPr>
            <p:ph idx="1"/>
          </p:nvPr>
        </p:nvSpPr>
        <p:spPr>
          <a:xfrm>
            <a:off x="640080" y="2633236"/>
            <a:ext cx="5852160" cy="3664685"/>
          </a:xfrm>
        </p:spPr>
        <p:txBody>
          <a:bodyPr>
            <a:normAutofit/>
          </a:bodyPr>
          <a:lstStyle/>
          <a:p>
            <a:r>
              <a:rPr lang="en-US" dirty="0"/>
              <a:t>The Principle: You don’t manage time –you manage energy.</a:t>
            </a:r>
          </a:p>
          <a:p>
            <a:r>
              <a:rPr lang="en-US" dirty="0"/>
              <a:t>The Application: Use micro-resets (somatic deep breaths, physical movement, stepping outside) throughout the day to keep your biological engine out of the redline.</a:t>
            </a:r>
          </a:p>
        </p:txBody>
      </p:sp>
      <p:pic>
        <p:nvPicPr>
          <p:cNvPr id="4" name="Picture 3" descr="Body Energy Measurement at Eloise Rameriz blog">
            <a:extLst>
              <a:ext uri="{FF2B5EF4-FFF2-40B4-BE49-F238E27FC236}">
                <a16:creationId xmlns:a16="http://schemas.microsoft.com/office/drawing/2014/main" id="{0D070979-A0D6-5321-1C3A-DFAA00C79E2B}"/>
              </a:ext>
            </a:extLst>
          </p:cNvPr>
          <p:cNvPicPr>
            <a:picLocks noChangeAspect="1"/>
          </p:cNvPicPr>
          <p:nvPr/>
        </p:nvPicPr>
        <p:blipFill>
          <a:blip r:embed="rId2"/>
          <a:srcRect l="13957" r="15376"/>
          <a:stretch>
            <a:fillRect/>
          </a:stretch>
        </p:blipFill>
        <p:spPr>
          <a:xfrm>
            <a:off x="7345680" y="10"/>
            <a:ext cx="4846320" cy="6857990"/>
          </a:xfrm>
          <a:prstGeom prst="rect">
            <a:avLst/>
          </a:prstGeom>
        </p:spPr>
      </p:pic>
      <p:sp>
        <p:nvSpPr>
          <p:cNvPr id="5" name="Footer Placeholder 4">
            <a:extLst>
              <a:ext uri="{FF2B5EF4-FFF2-40B4-BE49-F238E27FC236}">
                <a16:creationId xmlns:a16="http://schemas.microsoft.com/office/drawing/2014/main" id="{D645E287-ED4F-7FC3-8AF6-F25D4543B2D0}"/>
              </a:ext>
            </a:extLst>
          </p:cNvPr>
          <p:cNvSpPr>
            <a:spLocks noGrp="1"/>
          </p:cNvSpPr>
          <p:nvPr>
            <p:ph type="ftr" sz="quarter" idx="11"/>
          </p:nvPr>
        </p:nvSpPr>
        <p:spPr/>
        <p:txBody>
          <a:bodyPr/>
          <a:lstStyle/>
          <a:p>
            <a:r>
              <a:rPr lang="en-US"/>
              <a:t>(c) 2026 Anneliese Stroup/iHope Counseling &amp; Consulting</a:t>
            </a:r>
            <a:endParaRPr lang="en-US" dirty="0"/>
          </a:p>
        </p:txBody>
      </p:sp>
    </p:spTree>
    <p:extLst>
      <p:ext uri="{BB962C8B-B14F-4D97-AF65-F5344CB8AC3E}">
        <p14:creationId xmlns:p14="http://schemas.microsoft.com/office/powerpoint/2010/main" val="2844871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F57F0F-C282-9E6A-FDE5-6B661955F967}"/>
              </a:ext>
            </a:extLst>
          </p:cNvPr>
          <p:cNvSpPr>
            <a:spLocks noGrp="1"/>
          </p:cNvSpPr>
          <p:nvPr>
            <p:ph type="title"/>
          </p:nvPr>
        </p:nvSpPr>
        <p:spPr>
          <a:xfrm>
            <a:off x="7269904" y="914400"/>
            <a:ext cx="4261104" cy="1097280"/>
          </a:xfrm>
        </p:spPr>
        <p:txBody>
          <a:bodyPr anchor="t">
            <a:normAutofit/>
          </a:bodyPr>
          <a:lstStyle/>
          <a:p>
            <a:r>
              <a:rPr lang="en-US" sz="3600"/>
              <a:t>The Bottom Line	</a:t>
            </a:r>
          </a:p>
        </p:txBody>
      </p:sp>
      <p:pic>
        <p:nvPicPr>
          <p:cNvPr id="4" name="Picture 3" descr="Why Distill Moonshine Twice? Answering a Common Distilling Question ...">
            <a:extLst>
              <a:ext uri="{FF2B5EF4-FFF2-40B4-BE49-F238E27FC236}">
                <a16:creationId xmlns:a16="http://schemas.microsoft.com/office/drawing/2014/main" id="{D9878948-509A-BCC0-7343-02B61F5E98C0}"/>
              </a:ext>
            </a:extLst>
          </p:cNvPr>
          <p:cNvPicPr>
            <a:picLocks noChangeAspect="1"/>
          </p:cNvPicPr>
          <p:nvPr/>
        </p:nvPicPr>
        <p:blipFill>
          <a:blip r:embed="rId2"/>
          <a:srcRect l="19483" r="12743" b="-2"/>
          <a:stretch>
            <a:fillRect/>
          </a:stretch>
        </p:blipFill>
        <p:spPr>
          <a:xfrm>
            <a:off x="-1" y="914399"/>
            <a:ext cx="6657255" cy="5353523"/>
          </a:xfrm>
          <a:prstGeom prst="rect">
            <a:avLst/>
          </a:prstGeom>
        </p:spPr>
      </p:pic>
      <p:cxnSp>
        <p:nvCxnSpPr>
          <p:cNvPr id="17" name="Straight Connector 16">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665683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D08F999-4B1E-9816-A9F0-C4C35548F854}"/>
              </a:ext>
            </a:extLst>
          </p:cNvPr>
          <p:cNvSpPr>
            <a:spLocks noGrp="1"/>
          </p:cNvSpPr>
          <p:nvPr>
            <p:ph idx="1"/>
          </p:nvPr>
        </p:nvSpPr>
        <p:spPr>
          <a:xfrm>
            <a:off x="7269905" y="2176036"/>
            <a:ext cx="4261104" cy="4121887"/>
          </a:xfrm>
        </p:spPr>
        <p:txBody>
          <a:bodyPr>
            <a:normAutofit/>
          </a:bodyPr>
          <a:lstStyle/>
          <a:p>
            <a:r>
              <a:rPr lang="en-US" dirty="0"/>
              <a:t>1. Interrupt the Stress Loop	</a:t>
            </a:r>
          </a:p>
          <a:p>
            <a:r>
              <a:rPr lang="en-US" dirty="0"/>
              <a:t>2. Be the Designer of Your Day</a:t>
            </a:r>
          </a:p>
          <a:p>
            <a:r>
              <a:rPr lang="en-US" dirty="0"/>
              <a:t>3. Lock Your Focus &amp; Close the Loop</a:t>
            </a:r>
          </a:p>
        </p:txBody>
      </p:sp>
      <p:sp>
        <p:nvSpPr>
          <p:cNvPr id="5" name="Footer Placeholder 4">
            <a:extLst>
              <a:ext uri="{FF2B5EF4-FFF2-40B4-BE49-F238E27FC236}">
                <a16:creationId xmlns:a16="http://schemas.microsoft.com/office/drawing/2014/main" id="{E630F948-740A-E040-A2E5-250E02C088F0}"/>
              </a:ext>
            </a:extLst>
          </p:cNvPr>
          <p:cNvSpPr>
            <a:spLocks noGrp="1"/>
          </p:cNvSpPr>
          <p:nvPr>
            <p:ph type="ftr" sz="quarter" idx="11"/>
          </p:nvPr>
        </p:nvSpPr>
        <p:spPr/>
        <p:txBody>
          <a:bodyPr/>
          <a:lstStyle/>
          <a:p>
            <a:r>
              <a:rPr lang="en-US" dirty="0"/>
              <a:t>©2026 Anneliese Stroup/</a:t>
            </a:r>
            <a:r>
              <a:rPr lang="en-US" dirty="0" err="1"/>
              <a:t>iHope</a:t>
            </a:r>
            <a:r>
              <a:rPr lang="en-US" dirty="0"/>
              <a:t> Counseling &amp; Consulting</a:t>
            </a:r>
          </a:p>
        </p:txBody>
      </p:sp>
    </p:spTree>
    <p:extLst>
      <p:ext uri="{BB962C8B-B14F-4D97-AF65-F5344CB8AC3E}">
        <p14:creationId xmlns:p14="http://schemas.microsoft.com/office/powerpoint/2010/main" val="734811856"/>
      </p:ext>
    </p:extLst>
  </p:cSld>
  <p:clrMapOvr>
    <a:masterClrMapping/>
  </p:clrMapOvr>
  <p:transition spd="slow">
    <p:randomBar dir="vert"/>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5" name="Straight Connector 34">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37" name="Rectangle 36">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D96974-CB74-03C0-C06A-5289FB6C3001}"/>
              </a:ext>
            </a:extLst>
          </p:cNvPr>
          <p:cNvSpPr>
            <a:spLocks noGrp="1"/>
          </p:cNvSpPr>
          <p:nvPr>
            <p:ph type="title"/>
          </p:nvPr>
        </p:nvSpPr>
        <p:spPr>
          <a:xfrm>
            <a:off x="1699404" y="914400"/>
            <a:ext cx="8945593" cy="948688"/>
          </a:xfrm>
        </p:spPr>
        <p:txBody>
          <a:bodyPr vert="horz" lIns="91440" tIns="45720" rIns="91440" bIns="45720" rtlCol="0" anchor="b">
            <a:normAutofit/>
          </a:bodyPr>
          <a:lstStyle/>
          <a:p>
            <a:pPr algn="ctr"/>
            <a:r>
              <a:rPr lang="en-US" sz="4400" dirty="0"/>
              <a:t>Please Feel Free to Contact Me</a:t>
            </a:r>
          </a:p>
        </p:txBody>
      </p:sp>
      <p:pic>
        <p:nvPicPr>
          <p:cNvPr id="6" name="Content Placeholder 5">
            <a:extLst>
              <a:ext uri="{FF2B5EF4-FFF2-40B4-BE49-F238E27FC236}">
                <a16:creationId xmlns:a16="http://schemas.microsoft.com/office/drawing/2014/main" id="{7FF3D24F-3108-E108-701E-9BA6DF8BDDDE}"/>
              </a:ext>
            </a:extLst>
          </p:cNvPr>
          <p:cNvPicPr>
            <a:picLocks noGrp="1" noChangeAspect="1"/>
          </p:cNvPicPr>
          <p:nvPr>
            <p:ph idx="1"/>
          </p:nvPr>
        </p:nvPicPr>
        <p:blipFill>
          <a:blip r:embed="rId2"/>
          <a:stretch>
            <a:fillRect/>
          </a:stretch>
        </p:blipFill>
        <p:spPr>
          <a:xfrm>
            <a:off x="912627" y="3092783"/>
            <a:ext cx="5132089" cy="2758497"/>
          </a:xfrm>
          <a:prstGeom prst="rect">
            <a:avLst/>
          </a:prstGeom>
        </p:spPr>
      </p:pic>
      <p:pic>
        <p:nvPicPr>
          <p:cNvPr id="12" name="Picture 11">
            <a:extLst>
              <a:ext uri="{FF2B5EF4-FFF2-40B4-BE49-F238E27FC236}">
                <a16:creationId xmlns:a16="http://schemas.microsoft.com/office/drawing/2014/main" id="{4798CF8E-0275-CFEB-B7BD-1F7A2DE3ABC0}"/>
              </a:ext>
            </a:extLst>
          </p:cNvPr>
          <p:cNvPicPr>
            <a:picLocks noChangeAspect="1"/>
          </p:cNvPicPr>
          <p:nvPr/>
        </p:nvPicPr>
        <p:blipFill>
          <a:blip r:embed="rId3"/>
          <a:stretch>
            <a:fillRect/>
          </a:stretch>
        </p:blipFill>
        <p:spPr>
          <a:xfrm>
            <a:off x="6222582" y="2777488"/>
            <a:ext cx="4518782" cy="3389087"/>
          </a:xfrm>
          <a:prstGeom prst="rect">
            <a:avLst/>
          </a:prstGeom>
        </p:spPr>
      </p:pic>
      <p:sp>
        <p:nvSpPr>
          <p:cNvPr id="13" name="Footer Placeholder 12">
            <a:extLst>
              <a:ext uri="{FF2B5EF4-FFF2-40B4-BE49-F238E27FC236}">
                <a16:creationId xmlns:a16="http://schemas.microsoft.com/office/drawing/2014/main" id="{FD5306B5-23D6-3D00-7852-D345E1F8CF49}"/>
              </a:ext>
            </a:extLst>
          </p:cNvPr>
          <p:cNvSpPr>
            <a:spLocks noGrp="1"/>
          </p:cNvSpPr>
          <p:nvPr>
            <p:ph type="ftr" sz="quarter" idx="11"/>
          </p:nvPr>
        </p:nvSpPr>
        <p:spPr/>
        <p:txBody>
          <a:bodyPr/>
          <a:lstStyle/>
          <a:p>
            <a:r>
              <a:rPr lang="en-US" dirty="0"/>
              <a:t>©2026 Anneliese Stroup/</a:t>
            </a:r>
            <a:r>
              <a:rPr lang="en-US" dirty="0" err="1"/>
              <a:t>iHope</a:t>
            </a:r>
            <a:r>
              <a:rPr lang="en-US" dirty="0"/>
              <a:t> Counseling &amp; Consulting</a:t>
            </a:r>
          </a:p>
        </p:txBody>
      </p:sp>
    </p:spTree>
    <p:extLst>
      <p:ext uri="{BB962C8B-B14F-4D97-AF65-F5344CB8AC3E}">
        <p14:creationId xmlns:p14="http://schemas.microsoft.com/office/powerpoint/2010/main" val="283280411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8656">
          <a:extLst>
            <a:ext uri="{FF2B5EF4-FFF2-40B4-BE49-F238E27FC236}">
              <a16:creationId xmlns:a16="http://schemas.microsoft.com/office/drawing/2014/main" id="{E0633C0B-FC41-C489-F59A-CA6BDF54066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FCBA5BE-8BD7-2193-B5BD-2632E5F48AC4}"/>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1" y="0"/>
            <a:ext cx="12191998" cy="6858000"/>
          </a:xfrm>
          <a:prstGeom prst="rect">
            <a:avLst/>
          </a:prstGeom>
        </p:spPr>
      </p:pic>
      <p:sp>
        <p:nvSpPr>
          <p:cNvPr id="5" name="TextBox 4">
            <a:extLst>
              <a:ext uri="{FF2B5EF4-FFF2-40B4-BE49-F238E27FC236}">
                <a16:creationId xmlns:a16="http://schemas.microsoft.com/office/drawing/2014/main" id="{7DE3E4C6-AA45-0436-CA1E-490EA74A27A0}"/>
              </a:ext>
            </a:extLst>
          </p:cNvPr>
          <p:cNvSpPr txBox="1"/>
          <p:nvPr/>
        </p:nvSpPr>
        <p:spPr>
          <a:xfrm>
            <a:off x="6696710" y="2407945"/>
            <a:ext cx="4504690" cy="2123658"/>
          </a:xfrm>
          <a:prstGeom prst="rect">
            <a:avLst/>
          </a:prstGeom>
          <a:noFill/>
        </p:spPr>
        <p:txBody>
          <a:bodyPr wrap="square">
            <a:spAutoFit/>
          </a:bodyPr>
          <a:lstStyle/>
          <a:p>
            <a:pPr marL="0" lvl="0" indent="0" algn="r" rtl="0">
              <a:spcBef>
                <a:spcPts val="0"/>
              </a:spcBef>
              <a:spcAft>
                <a:spcPts val="0"/>
              </a:spcAft>
              <a:buSzPct val="68000"/>
              <a:buNone/>
            </a:pPr>
            <a:r>
              <a:rPr lang="en-US" sz="4400" dirty="0">
                <a:latin typeface="HN for TELUS" panose="020B0504030202020204" pitchFamily="34" charset="0"/>
              </a:rPr>
              <a:t>Review of Your TELUS Health Benefits</a:t>
            </a:r>
          </a:p>
        </p:txBody>
      </p:sp>
      <p:pic>
        <p:nvPicPr>
          <p:cNvPr id="8" name="Picture 7">
            <a:extLst>
              <a:ext uri="{FF2B5EF4-FFF2-40B4-BE49-F238E27FC236}">
                <a16:creationId xmlns:a16="http://schemas.microsoft.com/office/drawing/2014/main" id="{7FABDC49-E455-C1D1-3911-B86CACE577B7}"/>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8319769" y="679044"/>
            <a:ext cx="3017522" cy="559812"/>
          </a:xfrm>
          <a:prstGeom prst="rect">
            <a:avLst/>
          </a:prstGeom>
        </p:spPr>
      </p:pic>
    </p:spTree>
    <p:extLst>
      <p:ext uri="{BB962C8B-B14F-4D97-AF65-F5344CB8AC3E}">
        <p14:creationId xmlns:p14="http://schemas.microsoft.com/office/powerpoint/2010/main" val="2486330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B2C8E42-0AB8-37DC-55B9-253BEB9785B5}"/>
              </a:ext>
            </a:extLst>
          </p:cNvPr>
          <p:cNvSpPr>
            <a:spLocks noGrp="1"/>
          </p:cNvSpPr>
          <p:nvPr>
            <p:ph type="title"/>
          </p:nvPr>
        </p:nvSpPr>
        <p:spPr>
          <a:xfrm>
            <a:off x="1769806" y="49160"/>
            <a:ext cx="10422194" cy="1325563"/>
          </a:xfrm>
        </p:spPr>
        <p:txBody>
          <a:bodyPr>
            <a:normAutofit/>
          </a:bodyPr>
          <a:lstStyle/>
          <a:p>
            <a:pPr algn="ctr"/>
            <a:r>
              <a:rPr lang="en-US" sz="4000" dirty="0"/>
              <a:t>State of Alabama: EAP Benefits</a:t>
            </a:r>
          </a:p>
        </p:txBody>
      </p:sp>
      <p:sp>
        <p:nvSpPr>
          <p:cNvPr id="6" name="Text Placeholder 5">
            <a:extLst>
              <a:ext uri="{FF2B5EF4-FFF2-40B4-BE49-F238E27FC236}">
                <a16:creationId xmlns:a16="http://schemas.microsoft.com/office/drawing/2014/main" id="{089E2F54-2AC1-F3DC-785F-6773BF6B1AF9}"/>
              </a:ext>
            </a:extLst>
          </p:cNvPr>
          <p:cNvSpPr>
            <a:spLocks noGrp="1"/>
          </p:cNvSpPr>
          <p:nvPr>
            <p:ph type="body" idx="1"/>
          </p:nvPr>
        </p:nvSpPr>
        <p:spPr>
          <a:xfrm>
            <a:off x="2867264" y="1166072"/>
            <a:ext cx="8898192" cy="823912"/>
          </a:xfrm>
        </p:spPr>
        <p:txBody>
          <a:bodyPr>
            <a:normAutofit/>
          </a:bodyPr>
          <a:lstStyle/>
          <a:p>
            <a:r>
              <a:rPr lang="en-US" sz="2000" dirty="0"/>
              <a:t>Employees and dependents may receive up to five (5) visits/consults </a:t>
            </a:r>
            <a:br>
              <a:rPr lang="en-US" sz="2000" dirty="0"/>
            </a:br>
            <a:r>
              <a:rPr lang="en-US" sz="2000" dirty="0"/>
              <a:t>at no charge each plan year.</a:t>
            </a:r>
          </a:p>
          <a:p>
            <a:endParaRPr lang="en-US" sz="2000" dirty="0"/>
          </a:p>
        </p:txBody>
      </p:sp>
    </p:spTree>
    <p:extLst>
      <p:ext uri="{BB962C8B-B14F-4D97-AF65-F5344CB8AC3E}">
        <p14:creationId xmlns:p14="http://schemas.microsoft.com/office/powerpoint/2010/main" val="36078623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68190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3296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18C12-04D2-2395-A054-AB4C98FC96E9}"/>
              </a:ext>
            </a:extLst>
          </p:cNvPr>
          <p:cNvSpPr>
            <a:spLocks noGrp="1"/>
          </p:cNvSpPr>
          <p:nvPr>
            <p:ph type="title"/>
          </p:nvPr>
        </p:nvSpPr>
        <p:spPr>
          <a:xfrm>
            <a:off x="870323" y="290926"/>
            <a:ext cx="10890929" cy="1097280"/>
          </a:xfrm>
        </p:spPr>
        <p:txBody>
          <a:bodyPr>
            <a:normAutofit fontScale="90000"/>
          </a:bodyPr>
          <a:lstStyle/>
          <a:p>
            <a:r>
              <a:rPr lang="en-US" dirty="0"/>
              <a:t>Digital Resources: TELUS Health </a:t>
            </a:r>
            <a:r>
              <a:rPr lang="en-US" dirty="0" err="1"/>
              <a:t>MemberAccess</a:t>
            </a:r>
            <a:endParaRPr lang="en-US" dirty="0"/>
          </a:p>
        </p:txBody>
      </p:sp>
      <p:sp>
        <p:nvSpPr>
          <p:cNvPr id="4" name="Content Placeholder 3">
            <a:extLst>
              <a:ext uri="{FF2B5EF4-FFF2-40B4-BE49-F238E27FC236}">
                <a16:creationId xmlns:a16="http://schemas.microsoft.com/office/drawing/2014/main" id="{BAF084E9-9A25-05ED-BE3A-B32D866CF520}"/>
              </a:ext>
            </a:extLst>
          </p:cNvPr>
          <p:cNvSpPr>
            <a:spLocks noGrp="1"/>
          </p:cNvSpPr>
          <p:nvPr>
            <p:ph sz="half" idx="2"/>
          </p:nvPr>
        </p:nvSpPr>
        <p:spPr>
          <a:xfrm>
            <a:off x="4490720" y="2164253"/>
            <a:ext cx="7701280" cy="4351338"/>
          </a:xfrm>
        </p:spPr>
        <p:txBody>
          <a:bodyPr>
            <a:normAutofit fontScale="92500" lnSpcReduction="20000"/>
          </a:bodyPr>
          <a:lstStyle/>
          <a:p>
            <a:pPr>
              <a:buClr>
                <a:srgbClr val="6EBE44"/>
              </a:buClr>
            </a:pPr>
            <a:r>
              <a:rPr lang="en-US" sz="2400" dirty="0">
                <a:solidFill>
                  <a:srgbClr val="4B286D"/>
                </a:solidFill>
                <a:hlinkClick r:id="rId2">
                  <a:extLst>
                    <a:ext uri="{A12FA001-AC4F-418D-AE19-62706E023703}">
                      <ahyp:hlinkClr xmlns:ahyp="http://schemas.microsoft.com/office/drawing/2018/hyperlinkcolor" val="tx"/>
                    </a:ext>
                  </a:extLst>
                </a:hlinkClick>
              </a:rPr>
              <a:t>www.memberaccess.behavioralhealthsystems.com</a:t>
            </a:r>
            <a:r>
              <a:rPr lang="en-US" sz="2400" dirty="0">
                <a:solidFill>
                  <a:srgbClr val="4B286D"/>
                </a:solidFill>
              </a:rPr>
              <a:t> </a:t>
            </a:r>
            <a:br>
              <a:rPr lang="en-US" sz="2400" dirty="0">
                <a:solidFill>
                  <a:srgbClr val="4B286D"/>
                </a:solidFill>
              </a:rPr>
            </a:br>
            <a:endParaRPr lang="en-US" sz="2400" dirty="0">
              <a:solidFill>
                <a:srgbClr val="4B286D"/>
              </a:solidFill>
            </a:endParaRPr>
          </a:p>
          <a:p>
            <a:pPr>
              <a:buClr>
                <a:srgbClr val="6EBE44"/>
              </a:buClr>
            </a:pPr>
            <a:r>
              <a:rPr lang="en-US" sz="2400" b="1" dirty="0">
                <a:solidFill>
                  <a:srgbClr val="4B286D"/>
                </a:solidFill>
              </a:rPr>
              <a:t>TELUS Health </a:t>
            </a:r>
            <a:r>
              <a:rPr lang="en-US" sz="2400" b="1" dirty="0" err="1">
                <a:solidFill>
                  <a:srgbClr val="4B286D"/>
                </a:solidFill>
              </a:rPr>
              <a:t>MemberAccess</a:t>
            </a:r>
            <a:r>
              <a:rPr lang="en-US" sz="2400" b="1" dirty="0">
                <a:solidFill>
                  <a:srgbClr val="4B286D"/>
                </a:solidFill>
              </a:rPr>
              <a:t> in your App Store</a:t>
            </a:r>
          </a:p>
          <a:p>
            <a:pPr lvl="1">
              <a:buClr>
                <a:srgbClr val="6EBE44"/>
              </a:buClr>
              <a:buFont typeface="Wingdings" panose="05000000000000000000" pitchFamily="2" charset="2"/>
              <a:buChar char="Ø"/>
            </a:pPr>
            <a:r>
              <a:rPr lang="en-US" sz="2000" dirty="0"/>
              <a:t>Work/Life ASSIST &amp; EASE (NEW BENEFIT!) </a:t>
            </a:r>
          </a:p>
          <a:p>
            <a:pPr lvl="1">
              <a:buClr>
                <a:srgbClr val="6EBE44"/>
              </a:buClr>
              <a:buFont typeface="Wingdings" panose="05000000000000000000" pitchFamily="2" charset="2"/>
              <a:buChar char="Ø"/>
            </a:pPr>
            <a:r>
              <a:rPr lang="en-US" sz="2000" dirty="0"/>
              <a:t>Benefit information including digital wallet card</a:t>
            </a:r>
          </a:p>
          <a:p>
            <a:pPr lvl="1">
              <a:buClr>
                <a:srgbClr val="6EBE44"/>
              </a:buClr>
              <a:buFont typeface="Wingdings" panose="05000000000000000000" pitchFamily="2" charset="2"/>
              <a:buChar char="Ø"/>
            </a:pPr>
            <a:r>
              <a:rPr lang="en-US" sz="2000" dirty="0"/>
              <a:t>Appointment requests &amp; forms</a:t>
            </a:r>
          </a:p>
          <a:p>
            <a:pPr lvl="1">
              <a:buClr>
                <a:srgbClr val="6EBE44"/>
              </a:buClr>
              <a:buFont typeface="Wingdings" panose="05000000000000000000" pitchFamily="2" charset="2"/>
              <a:buChar char="Ø"/>
            </a:pPr>
            <a:r>
              <a:rPr lang="en-US" sz="2000" dirty="0"/>
              <a:t>Self-assessment tools</a:t>
            </a:r>
            <a:br>
              <a:rPr lang="en-US" sz="2000" dirty="0"/>
            </a:br>
            <a:endParaRPr lang="en-US" sz="2000" dirty="0"/>
          </a:p>
          <a:p>
            <a:pPr>
              <a:buClr>
                <a:srgbClr val="6EBE44"/>
              </a:buClr>
            </a:pPr>
            <a:r>
              <a:rPr lang="en-US" sz="2400" b="1" dirty="0">
                <a:solidFill>
                  <a:srgbClr val="4B286D"/>
                </a:solidFill>
              </a:rPr>
              <a:t>Two ways to login:</a:t>
            </a:r>
          </a:p>
          <a:p>
            <a:pPr lvl="1">
              <a:buClr>
                <a:srgbClr val="6EBE44"/>
              </a:buClr>
              <a:buFont typeface="Wingdings" panose="05000000000000000000" pitchFamily="2" charset="2"/>
              <a:buChar char="Ø"/>
            </a:pPr>
            <a:r>
              <a:rPr lang="en-US" sz="2000" dirty="0"/>
              <a:t>Use your Employer ID: DORM</a:t>
            </a:r>
          </a:p>
          <a:p>
            <a:pPr lvl="1">
              <a:buClr>
                <a:srgbClr val="6EBE44"/>
              </a:buClr>
              <a:buFont typeface="Wingdings" panose="05000000000000000000" pitchFamily="2" charset="2"/>
              <a:buChar char="Ø"/>
            </a:pPr>
            <a:r>
              <a:rPr lang="en-US" sz="2000" dirty="0"/>
              <a:t>Create a Unique User Login</a:t>
            </a:r>
          </a:p>
          <a:p>
            <a:endParaRPr lang="en-US" dirty="0"/>
          </a:p>
        </p:txBody>
      </p:sp>
      <p:pic>
        <p:nvPicPr>
          <p:cNvPr id="5" name="Picture 4">
            <a:extLst>
              <a:ext uri="{FF2B5EF4-FFF2-40B4-BE49-F238E27FC236}">
                <a16:creationId xmlns:a16="http://schemas.microsoft.com/office/drawing/2014/main" id="{5657E695-D076-E286-DC3F-7AB983FF89D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716316" y="1502881"/>
            <a:ext cx="2237388" cy="1420437"/>
          </a:xfrm>
          <a:prstGeom prst="rect">
            <a:avLst/>
          </a:prstGeom>
        </p:spPr>
      </p:pic>
      <p:pic>
        <p:nvPicPr>
          <p:cNvPr id="6" name="Picture 5" descr="A picture containing text, monitor, computer, electronics&#10;&#10;Description automatically generated">
            <a:extLst>
              <a:ext uri="{FF2B5EF4-FFF2-40B4-BE49-F238E27FC236}">
                <a16:creationId xmlns:a16="http://schemas.microsoft.com/office/drawing/2014/main" id="{78679254-181E-A7A7-6A80-A1F3C42E0D3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05221" y="1375752"/>
            <a:ext cx="3357865" cy="1792578"/>
          </a:xfrm>
          <a:prstGeom prst="rect">
            <a:avLst/>
          </a:prstGeom>
        </p:spPr>
      </p:pic>
      <p:pic>
        <p:nvPicPr>
          <p:cNvPr id="7" name="Picture 6" descr="Qr code&#10;&#10;Description automatically generated">
            <a:extLst>
              <a:ext uri="{FF2B5EF4-FFF2-40B4-BE49-F238E27FC236}">
                <a16:creationId xmlns:a16="http://schemas.microsoft.com/office/drawing/2014/main" id="{D79BE635-5DAA-CF82-3ED0-7B717942BDA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057401" y="3283005"/>
            <a:ext cx="1968380" cy="2812995"/>
          </a:xfrm>
          <a:prstGeom prst="rect">
            <a:avLst/>
          </a:prstGeom>
        </p:spPr>
      </p:pic>
      <p:pic>
        <p:nvPicPr>
          <p:cNvPr id="8" name="Picture 7" descr="Image result for mobile app store logo">
            <a:extLst>
              <a:ext uri="{FF2B5EF4-FFF2-40B4-BE49-F238E27FC236}">
                <a16:creationId xmlns:a16="http://schemas.microsoft.com/office/drawing/2014/main" id="{CBE95B65-DF83-FC7C-141C-DAD066303307}"/>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b="54755"/>
          <a:stretch/>
        </p:blipFill>
        <p:spPr bwMode="auto">
          <a:xfrm>
            <a:off x="398566" y="3879959"/>
            <a:ext cx="1571825" cy="45996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Image result for mobile app store logo">
            <a:extLst>
              <a:ext uri="{FF2B5EF4-FFF2-40B4-BE49-F238E27FC236}">
                <a16:creationId xmlns:a16="http://schemas.microsoft.com/office/drawing/2014/main" id="{57175BCC-E935-5731-687D-40A883F2A215}"/>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t="54754"/>
          <a:stretch/>
        </p:blipFill>
        <p:spPr bwMode="auto">
          <a:xfrm>
            <a:off x="398566" y="4412396"/>
            <a:ext cx="1571825" cy="459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69834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7827D-3A13-65F6-043A-D5CD9CCFB2F0}"/>
              </a:ext>
            </a:extLst>
          </p:cNvPr>
          <p:cNvSpPr txBox="1">
            <a:spLocks/>
          </p:cNvSpPr>
          <p:nvPr/>
        </p:nvSpPr>
        <p:spPr>
          <a:xfrm>
            <a:off x="0" y="-1"/>
            <a:ext cx="12186585" cy="1223355"/>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rgbClr val="4B286D"/>
                </a:solidFill>
                <a:latin typeface="HN for TELUS" panose="020B0504030202020204" pitchFamily="34" charset="0"/>
                <a:ea typeface="HN for TELUS" panose="020B0504030202020204" pitchFamily="34" charset="0"/>
                <a:cs typeface="+mj-cs"/>
              </a:defRPr>
            </a:lvl1pPr>
          </a:lstStyle>
          <a:p>
            <a:pPr>
              <a:defRPr/>
            </a:pPr>
            <a:r>
              <a:rPr lang="en-US" dirty="0">
                <a:latin typeface="Arial"/>
              </a:rPr>
              <a:t>Accessing the TELUS Health Benefits</a:t>
            </a:r>
          </a:p>
        </p:txBody>
      </p:sp>
      <p:sp>
        <p:nvSpPr>
          <p:cNvPr id="3" name="Content Placeholder 2">
            <a:extLst>
              <a:ext uri="{FF2B5EF4-FFF2-40B4-BE49-F238E27FC236}">
                <a16:creationId xmlns:a16="http://schemas.microsoft.com/office/drawing/2014/main" id="{B0515517-2760-B37A-31C8-FADD69103016}"/>
              </a:ext>
            </a:extLst>
          </p:cNvPr>
          <p:cNvSpPr txBox="1">
            <a:spLocks/>
          </p:cNvSpPr>
          <p:nvPr/>
        </p:nvSpPr>
        <p:spPr>
          <a:xfrm>
            <a:off x="2846729" y="1552829"/>
            <a:ext cx="6178493" cy="44214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4B286D"/>
              </a:buClr>
              <a:buFont typeface="Arial" panose="020B0604020202020204" pitchFamily="34" charset="0"/>
              <a:buChar char="•"/>
              <a:defRPr sz="2800" kern="1200">
                <a:solidFill>
                  <a:schemeClr val="tx1"/>
                </a:solidFill>
                <a:latin typeface="HN for TELUS" panose="020B0504030202020204" pitchFamily="34" charset="0"/>
                <a:ea typeface="HN for TELUS" panose="020B0504030202020204" pitchFamily="34" charset="0"/>
                <a:cs typeface="+mn-cs"/>
              </a:defRPr>
            </a:lvl1pPr>
            <a:lvl2pPr marL="685800" indent="-228600" algn="l" defTabSz="914400" rtl="0" eaLnBrk="1" latinLnBrk="0" hangingPunct="1">
              <a:lnSpc>
                <a:spcPct val="90000"/>
              </a:lnSpc>
              <a:spcBef>
                <a:spcPts val="500"/>
              </a:spcBef>
              <a:buClr>
                <a:srgbClr val="4B286D"/>
              </a:buClr>
              <a:buFont typeface="Courier New" panose="02070309020205020404" pitchFamily="49" charset="0"/>
              <a:buChar char="o"/>
              <a:defRPr sz="2400" kern="1200">
                <a:solidFill>
                  <a:schemeClr val="tx1"/>
                </a:solidFill>
                <a:latin typeface="HN for TELUS" panose="020B0504030202020204" pitchFamily="34" charset="0"/>
                <a:ea typeface="HN for TELUS" panose="020B0504030202020204" pitchFamily="34" charset="0"/>
                <a:cs typeface="+mn-cs"/>
              </a:defRPr>
            </a:lvl2pPr>
            <a:lvl3pPr marL="1143000" indent="-228600" algn="l" defTabSz="914400" rtl="0" eaLnBrk="1" latinLnBrk="0" hangingPunct="1">
              <a:lnSpc>
                <a:spcPct val="90000"/>
              </a:lnSpc>
              <a:spcBef>
                <a:spcPts val="500"/>
              </a:spcBef>
              <a:buClr>
                <a:srgbClr val="4B286D"/>
              </a:buClr>
              <a:buFont typeface="Wingdings" panose="05000000000000000000" pitchFamily="2" charset="2"/>
              <a:buChar char="Ø"/>
              <a:defRPr sz="2000" kern="1200">
                <a:solidFill>
                  <a:schemeClr val="tx1"/>
                </a:solidFill>
                <a:latin typeface="HN for TELUS" panose="020B0504030202020204" pitchFamily="34" charset="0"/>
                <a:ea typeface="HN for TELUS" panose="020B0504030202020204" pitchFamily="34" charset="0"/>
                <a:cs typeface="+mn-cs"/>
              </a:defRPr>
            </a:lvl3pPr>
            <a:lvl4pPr marL="1600200" indent="-228600" algn="l" defTabSz="914400" rtl="0" eaLnBrk="1" latinLnBrk="0" hangingPunct="1">
              <a:lnSpc>
                <a:spcPct val="90000"/>
              </a:lnSpc>
              <a:spcBef>
                <a:spcPts val="500"/>
              </a:spcBef>
              <a:buClr>
                <a:srgbClr val="4B286D"/>
              </a:buClr>
              <a:buFont typeface="Wingdings" panose="05000000000000000000" pitchFamily="2" charset="2"/>
              <a:buChar char="§"/>
              <a:defRPr sz="1800" kern="1200">
                <a:solidFill>
                  <a:schemeClr val="tx1"/>
                </a:solidFill>
                <a:latin typeface="HN for TELUS" panose="020B0504030202020204" pitchFamily="34" charset="0"/>
                <a:ea typeface="HN for TELUS" panose="020B0504030202020204" pitchFamily="34" charset="0"/>
                <a:cs typeface="+mn-cs"/>
              </a:defRPr>
            </a:lvl4pPr>
            <a:lvl5pPr marL="2057400" indent="-228600" algn="l" defTabSz="914400" rtl="0" eaLnBrk="1" latinLnBrk="0" hangingPunct="1">
              <a:lnSpc>
                <a:spcPct val="90000"/>
              </a:lnSpc>
              <a:spcBef>
                <a:spcPts val="500"/>
              </a:spcBef>
              <a:buClr>
                <a:srgbClr val="4B286D"/>
              </a:buClr>
              <a:buFont typeface="Arial" panose="020B0604020202020204" pitchFamily="34" charset="0"/>
              <a:buChar char="•"/>
              <a:defRPr sz="1800" kern="1200">
                <a:solidFill>
                  <a:schemeClr val="tx1"/>
                </a:solidFill>
                <a:latin typeface="HN for TELUS" panose="020B0504030202020204" pitchFamily="34" charset="0"/>
                <a:ea typeface="HN for TELUS" panose="020B0504030202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defRPr/>
            </a:pPr>
            <a:r>
              <a:rPr lang="en-US" sz="2000" b="1" dirty="0">
                <a:solidFill>
                  <a:sysClr val="windowText" lastClr="000000"/>
                </a:solidFill>
                <a:latin typeface="Arial"/>
              </a:rPr>
              <a:t>Begins with a call: 800-245-1150 or visit</a:t>
            </a:r>
          </a:p>
          <a:p>
            <a:pPr marL="0" indent="0" algn="ctr">
              <a:buFont typeface="Arial" panose="020B0604020202020204" pitchFamily="34" charset="0"/>
              <a:buNone/>
              <a:defRPr/>
            </a:pPr>
            <a:r>
              <a:rPr lang="en-US" sz="2000" b="1" dirty="0">
                <a:solidFill>
                  <a:sysClr val="windowText" lastClr="000000"/>
                </a:solidFill>
                <a:latin typeface="Arial"/>
                <a:hlinkClick r:id="rId2"/>
              </a:rPr>
              <a:t>MemberAccess.BehavioralHealthSystems.com</a:t>
            </a:r>
            <a:endParaRPr lang="en-US" sz="2000" b="1" dirty="0">
              <a:solidFill>
                <a:sysClr val="windowText" lastClr="000000"/>
              </a:solidFill>
              <a:latin typeface="Arial"/>
            </a:endParaRPr>
          </a:p>
          <a:p>
            <a:pPr marL="0" indent="0">
              <a:buFont typeface="Arial" panose="020B0604020202020204" pitchFamily="34" charset="0"/>
              <a:buNone/>
              <a:defRPr/>
            </a:pPr>
            <a:endParaRPr lang="en-US" sz="1200" dirty="0">
              <a:solidFill>
                <a:sysClr val="windowText" lastClr="000000"/>
              </a:solidFill>
              <a:latin typeface="Arial"/>
            </a:endParaRPr>
          </a:p>
          <a:p>
            <a:pPr>
              <a:defRPr/>
            </a:pPr>
            <a:r>
              <a:rPr lang="en-US" sz="2000" dirty="0">
                <a:solidFill>
                  <a:sysClr val="windowText" lastClr="000000"/>
                </a:solidFill>
                <a:latin typeface="Arial"/>
              </a:rPr>
              <a:t>Designated Care Coordinator is available Monday-Friday:  7:00-5:00 CT / 8:00-6:00 ET</a:t>
            </a:r>
          </a:p>
          <a:p>
            <a:pPr>
              <a:defRPr/>
            </a:pPr>
            <a:endParaRPr lang="en-US" sz="800" dirty="0">
              <a:solidFill>
                <a:srgbClr val="FF0000"/>
              </a:solidFill>
              <a:latin typeface="Arial"/>
            </a:endParaRPr>
          </a:p>
          <a:p>
            <a:pPr>
              <a:defRPr/>
            </a:pPr>
            <a:r>
              <a:rPr lang="en-US" sz="2000" dirty="0">
                <a:solidFill>
                  <a:sysClr val="windowText" lastClr="000000"/>
                </a:solidFill>
                <a:latin typeface="Arial"/>
              </a:rPr>
              <a:t>After-hour, weekend and holiday calls answered by mental health professionals – never an automated response system</a:t>
            </a:r>
          </a:p>
          <a:p>
            <a:pPr>
              <a:defRPr/>
            </a:pPr>
            <a:endParaRPr lang="en-US" sz="800" dirty="0">
              <a:solidFill>
                <a:srgbClr val="FF0000"/>
              </a:solidFill>
              <a:latin typeface="Arial"/>
            </a:endParaRPr>
          </a:p>
          <a:p>
            <a:pPr>
              <a:defRPr/>
            </a:pPr>
            <a:r>
              <a:rPr lang="en-US" sz="2000" dirty="0">
                <a:solidFill>
                  <a:sysClr val="windowText" lastClr="000000"/>
                </a:solidFill>
                <a:latin typeface="Arial"/>
              </a:rPr>
              <a:t>Digital offerings also available via the TELUS Health </a:t>
            </a:r>
            <a:r>
              <a:rPr lang="en-US" sz="2000" dirty="0" err="1">
                <a:solidFill>
                  <a:sysClr val="windowText" lastClr="000000"/>
                </a:solidFill>
                <a:latin typeface="Arial"/>
              </a:rPr>
              <a:t>MemberAccess</a:t>
            </a:r>
            <a:r>
              <a:rPr lang="en-US" sz="2000" dirty="0">
                <a:solidFill>
                  <a:sysClr val="windowText" lastClr="000000"/>
                </a:solidFill>
                <a:latin typeface="Arial"/>
              </a:rPr>
              <a:t> app and portal</a:t>
            </a:r>
          </a:p>
          <a:p>
            <a:pPr marL="992162" lvl="1" indent="-342900">
              <a:defRPr/>
            </a:pPr>
            <a:r>
              <a:rPr lang="en-US" sz="2000" dirty="0">
                <a:solidFill>
                  <a:prstClr val="black"/>
                </a:solidFill>
                <a:latin typeface="Arial"/>
                <a:cs typeface="Helvetica" panose="020B0604020202020204" pitchFamily="34" charset="0"/>
              </a:rPr>
              <a:t>To log in, use your Employer ID: </a:t>
            </a:r>
            <a:r>
              <a:rPr lang="en-US" sz="2000" b="1" u="sng" dirty="0">
                <a:solidFill>
                  <a:srgbClr val="4B286D"/>
                </a:solidFill>
                <a:latin typeface="Arial"/>
                <a:cs typeface="Helvetica" panose="020B0604020202020204" pitchFamily="34" charset="0"/>
              </a:rPr>
              <a:t>DORM</a:t>
            </a:r>
            <a:endParaRPr lang="en-US" sz="2000" b="1" u="sng" dirty="0">
              <a:solidFill>
                <a:srgbClr val="4B286D"/>
              </a:solidFill>
              <a:latin typeface="Arial"/>
            </a:endParaRPr>
          </a:p>
          <a:p>
            <a:pPr marL="0" indent="0">
              <a:buFont typeface="Arial" panose="020B0604020202020204" pitchFamily="34" charset="0"/>
              <a:buNone/>
              <a:defRPr/>
            </a:pPr>
            <a:endParaRPr lang="en-US" sz="2400" dirty="0">
              <a:solidFill>
                <a:sysClr val="windowText" lastClr="000000"/>
              </a:solidFill>
              <a:latin typeface="Arial"/>
              <a:cs typeface="Helvetica" panose="020B0604020202020204" pitchFamily="34" charset="0"/>
            </a:endParaRPr>
          </a:p>
          <a:p>
            <a:pPr marL="0" indent="0">
              <a:buFont typeface="Arial" panose="020B0604020202020204" pitchFamily="34" charset="0"/>
              <a:buNone/>
              <a:defRPr/>
            </a:pPr>
            <a:endParaRPr lang="en-US" sz="2400" dirty="0">
              <a:solidFill>
                <a:sysClr val="windowText" lastClr="000000"/>
              </a:solidFill>
              <a:latin typeface="Arial"/>
              <a:cs typeface="Helvetica" panose="020B0604020202020204" pitchFamily="34" charset="0"/>
            </a:endParaRPr>
          </a:p>
        </p:txBody>
      </p:sp>
      <p:sp>
        <p:nvSpPr>
          <p:cNvPr id="4" name="TextBox 3">
            <a:extLst>
              <a:ext uri="{FF2B5EF4-FFF2-40B4-BE49-F238E27FC236}">
                <a16:creationId xmlns:a16="http://schemas.microsoft.com/office/drawing/2014/main" id="{00EC0F54-3D61-B2BD-77E5-659855608331}"/>
              </a:ext>
            </a:extLst>
          </p:cNvPr>
          <p:cNvSpPr txBox="1"/>
          <p:nvPr/>
        </p:nvSpPr>
        <p:spPr>
          <a:xfrm>
            <a:off x="8280337" y="4903343"/>
            <a:ext cx="4353658" cy="923330"/>
          </a:xfrm>
          <a:prstGeom prst="rect">
            <a:avLst/>
          </a:prstGeom>
          <a:noFill/>
        </p:spPr>
        <p:txBody>
          <a:bodyPr wrap="square">
            <a:spAutoFit/>
          </a:bodyPr>
          <a:lstStyle/>
          <a:p>
            <a:pPr algn="ctr" eaLnBrk="0" fontAlgn="base" hangingPunct="0">
              <a:spcBef>
                <a:spcPct val="0"/>
              </a:spcBef>
              <a:spcAft>
                <a:spcPct val="0"/>
              </a:spcAft>
              <a:defRPr/>
            </a:pPr>
            <a:r>
              <a:rPr lang="en-US" b="1" kern="0" dirty="0">
                <a:solidFill>
                  <a:prstClr val="black"/>
                </a:solidFill>
                <a:latin typeface="Arial"/>
              </a:rPr>
              <a:t>Stormi White</a:t>
            </a:r>
          </a:p>
          <a:p>
            <a:pPr algn="ctr" eaLnBrk="0" fontAlgn="base" hangingPunct="0">
              <a:spcBef>
                <a:spcPct val="0"/>
              </a:spcBef>
              <a:spcAft>
                <a:spcPct val="0"/>
              </a:spcAft>
              <a:defRPr/>
            </a:pPr>
            <a:r>
              <a:rPr lang="en-US" kern="0" dirty="0">
                <a:solidFill>
                  <a:prstClr val="black"/>
                </a:solidFill>
                <a:latin typeface="Arial"/>
              </a:rPr>
              <a:t>MS, LMSW</a:t>
            </a:r>
          </a:p>
          <a:p>
            <a:pPr algn="ctr" eaLnBrk="0" fontAlgn="base" hangingPunct="0">
              <a:spcBef>
                <a:spcPct val="0"/>
              </a:spcBef>
              <a:spcAft>
                <a:spcPct val="0"/>
              </a:spcAft>
              <a:defRPr/>
            </a:pPr>
            <a:endParaRPr lang="en-US" kern="0" dirty="0">
              <a:solidFill>
                <a:prstClr val="black"/>
              </a:solidFill>
              <a:latin typeface="Arial"/>
            </a:endParaRPr>
          </a:p>
        </p:txBody>
      </p:sp>
      <p:pic>
        <p:nvPicPr>
          <p:cNvPr id="5" name="Picture 4" descr="A purple flower with yellow center&#10;&#10;AI-generated content may be incorrect.">
            <a:extLst>
              <a:ext uri="{FF2B5EF4-FFF2-40B4-BE49-F238E27FC236}">
                <a16:creationId xmlns:a16="http://schemas.microsoft.com/office/drawing/2014/main" id="{A5859494-0491-F105-BFD2-6B02DA24EAD2}"/>
              </a:ext>
            </a:extLst>
          </p:cNvPr>
          <p:cNvPicPr>
            <a:picLocks noChangeAspect="1"/>
          </p:cNvPicPr>
          <p:nvPr/>
        </p:nvPicPr>
        <p:blipFill>
          <a:blip r:embed="rId3"/>
          <a:stretch>
            <a:fillRect/>
          </a:stretch>
        </p:blipFill>
        <p:spPr>
          <a:xfrm>
            <a:off x="298216" y="1352277"/>
            <a:ext cx="1544584" cy="1479413"/>
          </a:xfrm>
          <a:prstGeom prst="rect">
            <a:avLst/>
          </a:prstGeom>
        </p:spPr>
      </p:pic>
      <p:pic>
        <p:nvPicPr>
          <p:cNvPr id="6" name="Picture 5" descr="A qr code on a cell phone&#10;&#10;AI-generated content may be incorrect.">
            <a:extLst>
              <a:ext uri="{FF2B5EF4-FFF2-40B4-BE49-F238E27FC236}">
                <a16:creationId xmlns:a16="http://schemas.microsoft.com/office/drawing/2014/main" id="{DC5BDAE2-31D8-AD13-CE74-A72842D4CDAF}"/>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95011" y="1965647"/>
            <a:ext cx="1544584" cy="2981249"/>
          </a:xfrm>
          <a:prstGeom prst="rect">
            <a:avLst/>
          </a:prstGeom>
        </p:spPr>
      </p:pic>
      <p:pic>
        <p:nvPicPr>
          <p:cNvPr id="7" name="Picture 6">
            <a:extLst>
              <a:ext uri="{FF2B5EF4-FFF2-40B4-BE49-F238E27FC236}">
                <a16:creationId xmlns:a16="http://schemas.microsoft.com/office/drawing/2014/main" id="{9951DE64-B1EC-D044-3076-0004ED58820C}"/>
              </a:ext>
            </a:extLst>
          </p:cNvPr>
          <p:cNvPicPr>
            <a:picLocks noChangeAspect="1"/>
          </p:cNvPicPr>
          <p:nvPr/>
        </p:nvPicPr>
        <p:blipFill>
          <a:blip r:embed="rId5" cstate="email">
            <a:extLst>
              <a:ext uri="{28A0092B-C50C-407E-A947-70E740481C1C}">
                <a14:useLocalDpi xmlns:a14="http://schemas.microsoft.com/office/drawing/2010/main" val="0"/>
              </a:ext>
            </a:extLst>
          </a:blip>
          <a:srcRect/>
          <a:stretch/>
        </p:blipFill>
        <p:spPr>
          <a:xfrm>
            <a:off x="9446979" y="2311403"/>
            <a:ext cx="2020374" cy="2505937"/>
          </a:xfrm>
          <a:prstGeom prst="rect">
            <a:avLst/>
          </a:prstGeom>
        </p:spPr>
      </p:pic>
    </p:spTree>
    <p:extLst>
      <p:ext uri="{BB962C8B-B14F-4D97-AF65-F5344CB8AC3E}">
        <p14:creationId xmlns:p14="http://schemas.microsoft.com/office/powerpoint/2010/main" val="8560293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8656">
          <a:extLst>
            <a:ext uri="{FF2B5EF4-FFF2-40B4-BE49-F238E27FC236}">
              <a16:creationId xmlns:a16="http://schemas.microsoft.com/office/drawing/2014/main" id="{BEF84BDA-B84A-2D1D-0563-D9AFE25A7AD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4C46B41-8109-8116-1D28-D7F80590B08D}"/>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FEF28585-5716-B213-93F7-68DEF0237125}"/>
              </a:ext>
            </a:extLst>
          </p:cNvPr>
          <p:cNvSpPr txBox="1"/>
          <p:nvPr/>
        </p:nvSpPr>
        <p:spPr>
          <a:xfrm>
            <a:off x="924560" y="577840"/>
            <a:ext cx="4822190" cy="1077218"/>
          </a:xfrm>
          <a:prstGeom prst="rect">
            <a:avLst/>
          </a:prstGeom>
          <a:noFill/>
        </p:spPr>
        <p:txBody>
          <a:bodyPr wrap="square">
            <a:spAutoFit/>
          </a:bodyPr>
          <a:lstStyle/>
          <a:p>
            <a:pPr marL="0" lvl="0" indent="0" rtl="0">
              <a:spcBef>
                <a:spcPts val="0"/>
              </a:spcBef>
              <a:spcAft>
                <a:spcPts val="0"/>
              </a:spcAft>
              <a:buSzPct val="68000"/>
              <a:buNone/>
            </a:pPr>
            <a:r>
              <a:rPr lang="en-US" sz="3200" dirty="0"/>
              <a:t>A Personalized Approach To Behavioral Health</a:t>
            </a:r>
          </a:p>
        </p:txBody>
      </p:sp>
      <p:pic>
        <p:nvPicPr>
          <p:cNvPr id="8" name="Picture 7">
            <a:extLst>
              <a:ext uri="{FF2B5EF4-FFF2-40B4-BE49-F238E27FC236}">
                <a16:creationId xmlns:a16="http://schemas.microsoft.com/office/drawing/2014/main" id="{20E9C8E7-D4C7-DFD4-3ADE-6626B2A3BCC3}"/>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807719" y="5720348"/>
            <a:ext cx="3017522" cy="559812"/>
          </a:xfrm>
          <a:prstGeom prst="rect">
            <a:avLst/>
          </a:prstGeom>
        </p:spPr>
      </p:pic>
      <p:sp>
        <p:nvSpPr>
          <p:cNvPr id="2" name="TextBox 1">
            <a:extLst>
              <a:ext uri="{FF2B5EF4-FFF2-40B4-BE49-F238E27FC236}">
                <a16:creationId xmlns:a16="http://schemas.microsoft.com/office/drawing/2014/main" id="{73E66E84-DCCA-774A-2723-8A73EB4F5D4A}"/>
              </a:ext>
            </a:extLst>
          </p:cNvPr>
          <p:cNvSpPr txBox="1"/>
          <p:nvPr/>
        </p:nvSpPr>
        <p:spPr>
          <a:xfrm>
            <a:off x="758276" y="2893505"/>
            <a:ext cx="1902374" cy="646331"/>
          </a:xfrm>
          <a:prstGeom prst="rect">
            <a:avLst/>
          </a:prstGeom>
          <a:noFill/>
        </p:spPr>
        <p:txBody>
          <a:bodyPr wrap="square" rtlCol="0">
            <a:spAutoFit/>
          </a:bodyPr>
          <a:lstStyle/>
          <a:p>
            <a:pPr algn="ctr">
              <a:spcBef>
                <a:spcPts val="300"/>
              </a:spcBef>
              <a:spcAft>
                <a:spcPts val="300"/>
              </a:spcAft>
            </a:pPr>
            <a:r>
              <a:rPr lang="en-US" dirty="0">
                <a:solidFill>
                  <a:schemeClr val="bg2"/>
                </a:solidFill>
                <a:latin typeface="+mj-lt"/>
              </a:rPr>
              <a:t>Behavioral health</a:t>
            </a:r>
          </a:p>
        </p:txBody>
      </p:sp>
      <p:sp>
        <p:nvSpPr>
          <p:cNvPr id="4" name="TextBox 3">
            <a:extLst>
              <a:ext uri="{FF2B5EF4-FFF2-40B4-BE49-F238E27FC236}">
                <a16:creationId xmlns:a16="http://schemas.microsoft.com/office/drawing/2014/main" id="{C0BFB127-4668-CBEF-F285-E9CED1F39CB7}"/>
              </a:ext>
            </a:extLst>
          </p:cNvPr>
          <p:cNvSpPr txBox="1"/>
          <p:nvPr/>
        </p:nvSpPr>
        <p:spPr>
          <a:xfrm>
            <a:off x="2767897" y="2893505"/>
            <a:ext cx="1534074" cy="646331"/>
          </a:xfrm>
          <a:prstGeom prst="rect">
            <a:avLst/>
          </a:prstGeom>
          <a:noFill/>
        </p:spPr>
        <p:txBody>
          <a:bodyPr wrap="square" rtlCol="0">
            <a:spAutoFit/>
          </a:bodyPr>
          <a:lstStyle/>
          <a:p>
            <a:pPr algn="ctr">
              <a:spcBef>
                <a:spcPts val="300"/>
              </a:spcBef>
              <a:spcAft>
                <a:spcPts val="300"/>
              </a:spcAft>
            </a:pPr>
            <a:r>
              <a:rPr lang="en-US" dirty="0">
                <a:solidFill>
                  <a:schemeClr val="bg2"/>
                </a:solidFill>
                <a:latin typeface="+mj-lt"/>
              </a:rPr>
              <a:t>EAP </a:t>
            </a:r>
            <a:br>
              <a:rPr lang="en-US" dirty="0">
                <a:solidFill>
                  <a:schemeClr val="bg2"/>
                </a:solidFill>
                <a:latin typeface="+mj-lt"/>
              </a:rPr>
            </a:br>
            <a:r>
              <a:rPr lang="en-US" dirty="0">
                <a:solidFill>
                  <a:schemeClr val="bg2"/>
                </a:solidFill>
                <a:latin typeface="+mj-lt"/>
              </a:rPr>
              <a:t>&amp; Work/life</a:t>
            </a:r>
          </a:p>
        </p:txBody>
      </p:sp>
      <p:sp>
        <p:nvSpPr>
          <p:cNvPr id="7" name="TextBox 6">
            <a:extLst>
              <a:ext uri="{FF2B5EF4-FFF2-40B4-BE49-F238E27FC236}">
                <a16:creationId xmlns:a16="http://schemas.microsoft.com/office/drawing/2014/main" id="{2EF84961-DE65-AE76-6526-8B02C21CBB93}"/>
              </a:ext>
            </a:extLst>
          </p:cNvPr>
          <p:cNvSpPr txBox="1"/>
          <p:nvPr/>
        </p:nvSpPr>
        <p:spPr>
          <a:xfrm>
            <a:off x="1075776" y="4652656"/>
            <a:ext cx="1267374" cy="646331"/>
          </a:xfrm>
          <a:prstGeom prst="rect">
            <a:avLst/>
          </a:prstGeom>
          <a:noFill/>
        </p:spPr>
        <p:txBody>
          <a:bodyPr wrap="square" rtlCol="0">
            <a:spAutoFit/>
          </a:bodyPr>
          <a:lstStyle/>
          <a:p>
            <a:pPr algn="ctr">
              <a:spcBef>
                <a:spcPts val="300"/>
              </a:spcBef>
              <a:spcAft>
                <a:spcPts val="300"/>
              </a:spcAft>
            </a:pPr>
            <a:r>
              <a:rPr lang="en-US" dirty="0">
                <a:solidFill>
                  <a:schemeClr val="bg2"/>
                </a:solidFill>
                <a:latin typeface="+mj-lt"/>
              </a:rPr>
              <a:t>Drug testing</a:t>
            </a:r>
          </a:p>
        </p:txBody>
      </p:sp>
      <p:sp>
        <p:nvSpPr>
          <p:cNvPr id="9" name="TextBox 8">
            <a:extLst>
              <a:ext uri="{FF2B5EF4-FFF2-40B4-BE49-F238E27FC236}">
                <a16:creationId xmlns:a16="http://schemas.microsoft.com/office/drawing/2014/main" id="{87679E9E-B3EE-ACE1-6C14-2C967C39C463}"/>
              </a:ext>
            </a:extLst>
          </p:cNvPr>
          <p:cNvSpPr txBox="1"/>
          <p:nvPr/>
        </p:nvSpPr>
        <p:spPr>
          <a:xfrm>
            <a:off x="2767897" y="4652656"/>
            <a:ext cx="1534074" cy="646331"/>
          </a:xfrm>
          <a:prstGeom prst="rect">
            <a:avLst/>
          </a:prstGeom>
          <a:noFill/>
        </p:spPr>
        <p:txBody>
          <a:bodyPr wrap="square" rtlCol="0">
            <a:spAutoFit/>
          </a:bodyPr>
          <a:lstStyle/>
          <a:p>
            <a:pPr algn="ctr">
              <a:spcBef>
                <a:spcPts val="300"/>
              </a:spcBef>
              <a:spcAft>
                <a:spcPts val="300"/>
              </a:spcAft>
            </a:pPr>
            <a:r>
              <a:rPr lang="en-US" dirty="0">
                <a:solidFill>
                  <a:schemeClr val="bg2"/>
                </a:solidFill>
                <a:latin typeface="+mj-lt"/>
              </a:rPr>
              <a:t>Telehealth </a:t>
            </a:r>
            <a:br>
              <a:rPr lang="en-US" dirty="0">
                <a:solidFill>
                  <a:schemeClr val="bg2"/>
                </a:solidFill>
                <a:latin typeface="+mj-lt"/>
              </a:rPr>
            </a:br>
            <a:r>
              <a:rPr lang="en-US" dirty="0">
                <a:solidFill>
                  <a:schemeClr val="bg2"/>
                </a:solidFill>
                <a:latin typeface="+mj-lt"/>
              </a:rPr>
              <a:t>&amp; digital</a:t>
            </a:r>
          </a:p>
        </p:txBody>
      </p:sp>
      <p:grpSp>
        <p:nvGrpSpPr>
          <p:cNvPr id="13" name="Google Shape;12647;p653">
            <a:extLst>
              <a:ext uri="{FF2B5EF4-FFF2-40B4-BE49-F238E27FC236}">
                <a16:creationId xmlns:a16="http://schemas.microsoft.com/office/drawing/2014/main" id="{B9680B84-2E95-2B68-B7B5-9B1253FD19DD}"/>
              </a:ext>
            </a:extLst>
          </p:cNvPr>
          <p:cNvGrpSpPr/>
          <p:nvPr/>
        </p:nvGrpSpPr>
        <p:grpSpPr>
          <a:xfrm>
            <a:off x="1437725" y="2127162"/>
            <a:ext cx="543476" cy="642586"/>
            <a:chOff x="2782490" y="1633869"/>
            <a:chExt cx="442121" cy="522750"/>
          </a:xfrm>
        </p:grpSpPr>
        <p:sp>
          <p:nvSpPr>
            <p:cNvPr id="14" name="Google Shape;12648;p653">
              <a:extLst>
                <a:ext uri="{FF2B5EF4-FFF2-40B4-BE49-F238E27FC236}">
                  <a16:creationId xmlns:a16="http://schemas.microsoft.com/office/drawing/2014/main" id="{5A719423-3ABF-C60D-07D7-6BA24990A286}"/>
                </a:ext>
              </a:extLst>
            </p:cNvPr>
            <p:cNvSpPr/>
            <p:nvPr/>
          </p:nvSpPr>
          <p:spPr>
            <a:xfrm>
              <a:off x="2906123" y="1902635"/>
              <a:ext cx="55200" cy="27000"/>
            </a:xfrm>
            <a:prstGeom prst="rect">
              <a:avLst/>
            </a:prstGeom>
            <a:solidFill>
              <a:srgbClr val="4B286D"/>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5" name="Google Shape;12649;p653">
              <a:extLst>
                <a:ext uri="{FF2B5EF4-FFF2-40B4-BE49-F238E27FC236}">
                  <a16:creationId xmlns:a16="http://schemas.microsoft.com/office/drawing/2014/main" id="{6F300442-AE18-8958-F0EF-268F605F73B8}"/>
                </a:ext>
              </a:extLst>
            </p:cNvPr>
            <p:cNvSpPr/>
            <p:nvPr/>
          </p:nvSpPr>
          <p:spPr>
            <a:xfrm>
              <a:off x="3048569" y="1902635"/>
              <a:ext cx="55200" cy="27000"/>
            </a:xfrm>
            <a:prstGeom prst="rect">
              <a:avLst/>
            </a:prstGeom>
            <a:solidFill>
              <a:srgbClr val="4B286D"/>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6" name="Google Shape;12650;p653">
              <a:extLst>
                <a:ext uri="{FF2B5EF4-FFF2-40B4-BE49-F238E27FC236}">
                  <a16:creationId xmlns:a16="http://schemas.microsoft.com/office/drawing/2014/main" id="{A74CDD9C-B8A0-A88F-9C23-F09D58A9842B}"/>
                </a:ext>
              </a:extLst>
            </p:cNvPr>
            <p:cNvSpPr/>
            <p:nvPr/>
          </p:nvSpPr>
          <p:spPr>
            <a:xfrm>
              <a:off x="2961220" y="2032987"/>
              <a:ext cx="87300" cy="25500"/>
            </a:xfrm>
            <a:prstGeom prst="rect">
              <a:avLst/>
            </a:prstGeom>
            <a:solidFill>
              <a:srgbClr val="4B286D"/>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7" name="Google Shape;12651;p653">
              <a:extLst>
                <a:ext uri="{FF2B5EF4-FFF2-40B4-BE49-F238E27FC236}">
                  <a16:creationId xmlns:a16="http://schemas.microsoft.com/office/drawing/2014/main" id="{79E5AC44-47FC-B07C-97AE-B5FF0C4B5A45}"/>
                </a:ext>
              </a:extLst>
            </p:cNvPr>
            <p:cNvSpPr/>
            <p:nvPr/>
          </p:nvSpPr>
          <p:spPr>
            <a:xfrm>
              <a:off x="2966595" y="1977890"/>
              <a:ext cx="75255" cy="38971"/>
            </a:xfrm>
            <a:custGeom>
              <a:avLst/>
              <a:gdLst/>
              <a:ahLst/>
              <a:cxnLst/>
              <a:rect l="l" t="t" r="r" b="b"/>
              <a:pathLst>
                <a:path w="56" h="29" extrusionOk="0">
                  <a:moveTo>
                    <a:pt x="27" y="29"/>
                  </a:moveTo>
                  <a:lnTo>
                    <a:pt x="0" y="19"/>
                  </a:lnTo>
                  <a:lnTo>
                    <a:pt x="5" y="0"/>
                  </a:lnTo>
                  <a:lnTo>
                    <a:pt x="27" y="7"/>
                  </a:lnTo>
                  <a:lnTo>
                    <a:pt x="49" y="0"/>
                  </a:lnTo>
                  <a:lnTo>
                    <a:pt x="56" y="19"/>
                  </a:lnTo>
                  <a:lnTo>
                    <a:pt x="27" y="29"/>
                  </a:lnTo>
                  <a:close/>
                </a:path>
              </a:pathLst>
            </a:custGeom>
            <a:solidFill>
              <a:srgbClr val="4B286D"/>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8" name="Google Shape;12652;p653">
              <a:extLst>
                <a:ext uri="{FF2B5EF4-FFF2-40B4-BE49-F238E27FC236}">
                  <a16:creationId xmlns:a16="http://schemas.microsoft.com/office/drawing/2014/main" id="{0DC92307-5991-E4F2-A09F-151E5A0123D9}"/>
                </a:ext>
              </a:extLst>
            </p:cNvPr>
            <p:cNvSpPr/>
            <p:nvPr/>
          </p:nvSpPr>
          <p:spPr>
            <a:xfrm>
              <a:off x="2883277" y="1847538"/>
              <a:ext cx="90037" cy="36283"/>
            </a:xfrm>
            <a:custGeom>
              <a:avLst/>
              <a:gdLst/>
              <a:ahLst/>
              <a:cxnLst/>
              <a:rect l="l" t="t" r="r" b="b"/>
              <a:pathLst>
                <a:path w="67" h="27" extrusionOk="0">
                  <a:moveTo>
                    <a:pt x="2" y="27"/>
                  </a:moveTo>
                  <a:lnTo>
                    <a:pt x="0" y="7"/>
                  </a:lnTo>
                  <a:lnTo>
                    <a:pt x="41" y="0"/>
                  </a:lnTo>
                  <a:lnTo>
                    <a:pt x="67" y="10"/>
                  </a:lnTo>
                  <a:lnTo>
                    <a:pt x="62" y="27"/>
                  </a:lnTo>
                  <a:lnTo>
                    <a:pt x="41" y="20"/>
                  </a:lnTo>
                  <a:lnTo>
                    <a:pt x="2" y="27"/>
                  </a:lnTo>
                  <a:close/>
                </a:path>
              </a:pathLst>
            </a:custGeom>
            <a:solidFill>
              <a:srgbClr val="4B286D"/>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9" name="Google Shape;12653;p653">
              <a:extLst>
                <a:ext uri="{FF2B5EF4-FFF2-40B4-BE49-F238E27FC236}">
                  <a16:creationId xmlns:a16="http://schemas.microsoft.com/office/drawing/2014/main" id="{E0180937-6BE2-F7AB-C2AE-66F0C08EFEBF}"/>
                </a:ext>
              </a:extLst>
            </p:cNvPr>
            <p:cNvSpPr/>
            <p:nvPr/>
          </p:nvSpPr>
          <p:spPr>
            <a:xfrm>
              <a:off x="3032443" y="1847538"/>
              <a:ext cx="94068" cy="36283"/>
            </a:xfrm>
            <a:custGeom>
              <a:avLst/>
              <a:gdLst/>
              <a:ahLst/>
              <a:cxnLst/>
              <a:rect l="l" t="t" r="r" b="b"/>
              <a:pathLst>
                <a:path w="70" h="27" extrusionOk="0">
                  <a:moveTo>
                    <a:pt x="68" y="27"/>
                  </a:moveTo>
                  <a:lnTo>
                    <a:pt x="29" y="20"/>
                  </a:lnTo>
                  <a:lnTo>
                    <a:pt x="7" y="27"/>
                  </a:lnTo>
                  <a:lnTo>
                    <a:pt x="0" y="10"/>
                  </a:lnTo>
                  <a:lnTo>
                    <a:pt x="26" y="0"/>
                  </a:lnTo>
                  <a:lnTo>
                    <a:pt x="70" y="7"/>
                  </a:lnTo>
                  <a:lnTo>
                    <a:pt x="68" y="27"/>
                  </a:lnTo>
                  <a:close/>
                </a:path>
              </a:pathLst>
            </a:custGeom>
            <a:solidFill>
              <a:srgbClr val="4B286D"/>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0" name="Google Shape;12654;p653">
              <a:extLst>
                <a:ext uri="{FF2B5EF4-FFF2-40B4-BE49-F238E27FC236}">
                  <a16:creationId xmlns:a16="http://schemas.microsoft.com/office/drawing/2014/main" id="{BF7A3B3C-EDE6-D9AD-5847-3C792BA49445}"/>
                </a:ext>
              </a:extLst>
            </p:cNvPr>
            <p:cNvSpPr/>
            <p:nvPr/>
          </p:nvSpPr>
          <p:spPr>
            <a:xfrm>
              <a:off x="2826836" y="1838131"/>
              <a:ext cx="354772" cy="318488"/>
            </a:xfrm>
            <a:custGeom>
              <a:avLst/>
              <a:gdLst/>
              <a:ahLst/>
              <a:cxnLst/>
              <a:rect l="l" t="t" r="r" b="b"/>
              <a:pathLst>
                <a:path w="109" h="98" extrusionOk="0">
                  <a:moveTo>
                    <a:pt x="54" y="98"/>
                  </a:moveTo>
                  <a:cubicBezTo>
                    <a:pt x="47" y="98"/>
                    <a:pt x="40" y="96"/>
                    <a:pt x="34" y="91"/>
                  </a:cubicBezTo>
                  <a:cubicBezTo>
                    <a:pt x="17" y="75"/>
                    <a:pt x="17" y="75"/>
                    <a:pt x="17" y="75"/>
                  </a:cubicBezTo>
                  <a:cubicBezTo>
                    <a:pt x="8" y="67"/>
                    <a:pt x="3" y="56"/>
                    <a:pt x="2" y="44"/>
                  </a:cubicBezTo>
                  <a:cubicBezTo>
                    <a:pt x="0" y="0"/>
                    <a:pt x="0" y="0"/>
                    <a:pt x="0" y="0"/>
                  </a:cubicBezTo>
                  <a:cubicBezTo>
                    <a:pt x="8" y="0"/>
                    <a:pt x="8" y="0"/>
                    <a:pt x="8" y="0"/>
                  </a:cubicBezTo>
                  <a:cubicBezTo>
                    <a:pt x="10" y="44"/>
                    <a:pt x="10" y="44"/>
                    <a:pt x="10" y="44"/>
                  </a:cubicBezTo>
                  <a:cubicBezTo>
                    <a:pt x="11" y="54"/>
                    <a:pt x="15" y="62"/>
                    <a:pt x="22" y="69"/>
                  </a:cubicBezTo>
                  <a:cubicBezTo>
                    <a:pt x="39" y="85"/>
                    <a:pt x="39" y="85"/>
                    <a:pt x="39" y="85"/>
                  </a:cubicBezTo>
                  <a:cubicBezTo>
                    <a:pt x="44" y="88"/>
                    <a:pt x="49" y="90"/>
                    <a:pt x="54" y="90"/>
                  </a:cubicBezTo>
                  <a:cubicBezTo>
                    <a:pt x="60" y="90"/>
                    <a:pt x="65" y="88"/>
                    <a:pt x="69" y="85"/>
                  </a:cubicBezTo>
                  <a:cubicBezTo>
                    <a:pt x="86" y="69"/>
                    <a:pt x="86" y="69"/>
                    <a:pt x="86" y="69"/>
                  </a:cubicBezTo>
                  <a:cubicBezTo>
                    <a:pt x="94" y="62"/>
                    <a:pt x="98" y="54"/>
                    <a:pt x="98" y="44"/>
                  </a:cubicBezTo>
                  <a:cubicBezTo>
                    <a:pt x="101" y="0"/>
                    <a:pt x="101" y="0"/>
                    <a:pt x="101" y="0"/>
                  </a:cubicBezTo>
                  <a:cubicBezTo>
                    <a:pt x="109" y="0"/>
                    <a:pt x="109" y="0"/>
                    <a:pt x="109" y="0"/>
                  </a:cubicBezTo>
                  <a:cubicBezTo>
                    <a:pt x="106" y="44"/>
                    <a:pt x="106" y="44"/>
                    <a:pt x="106" y="44"/>
                  </a:cubicBezTo>
                  <a:cubicBezTo>
                    <a:pt x="106" y="56"/>
                    <a:pt x="101" y="67"/>
                    <a:pt x="92" y="75"/>
                  </a:cubicBezTo>
                  <a:cubicBezTo>
                    <a:pt x="75" y="91"/>
                    <a:pt x="75" y="91"/>
                    <a:pt x="75" y="91"/>
                  </a:cubicBezTo>
                  <a:cubicBezTo>
                    <a:pt x="69" y="96"/>
                    <a:pt x="62" y="98"/>
                    <a:pt x="54" y="98"/>
                  </a:cubicBezTo>
                  <a:close/>
                </a:path>
              </a:pathLst>
            </a:custGeom>
            <a:solidFill>
              <a:srgbClr val="4B286D"/>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1" name="Google Shape;12655;p653">
              <a:extLst>
                <a:ext uri="{FF2B5EF4-FFF2-40B4-BE49-F238E27FC236}">
                  <a16:creationId xmlns:a16="http://schemas.microsoft.com/office/drawing/2014/main" id="{DDB84457-B811-9EE6-5847-501DC0A60C65}"/>
                </a:ext>
              </a:extLst>
            </p:cNvPr>
            <p:cNvSpPr/>
            <p:nvPr/>
          </p:nvSpPr>
          <p:spPr>
            <a:xfrm>
              <a:off x="3156076" y="1838131"/>
              <a:ext cx="68535" cy="123632"/>
            </a:xfrm>
            <a:custGeom>
              <a:avLst/>
              <a:gdLst/>
              <a:ahLst/>
              <a:cxnLst/>
              <a:rect l="l" t="t" r="r" b="b"/>
              <a:pathLst>
                <a:path w="21" h="38" extrusionOk="0">
                  <a:moveTo>
                    <a:pt x="7" y="38"/>
                  </a:moveTo>
                  <a:cubicBezTo>
                    <a:pt x="0" y="38"/>
                    <a:pt x="0" y="38"/>
                    <a:pt x="0" y="38"/>
                  </a:cubicBezTo>
                  <a:cubicBezTo>
                    <a:pt x="0" y="30"/>
                    <a:pt x="0" y="30"/>
                    <a:pt x="0" y="30"/>
                  </a:cubicBezTo>
                  <a:cubicBezTo>
                    <a:pt x="7" y="30"/>
                    <a:pt x="7" y="30"/>
                    <a:pt x="7" y="30"/>
                  </a:cubicBezTo>
                  <a:cubicBezTo>
                    <a:pt x="10" y="30"/>
                    <a:pt x="13" y="27"/>
                    <a:pt x="13" y="24"/>
                  </a:cubicBezTo>
                  <a:cubicBezTo>
                    <a:pt x="13" y="0"/>
                    <a:pt x="13" y="0"/>
                    <a:pt x="13" y="0"/>
                  </a:cubicBezTo>
                  <a:cubicBezTo>
                    <a:pt x="21" y="0"/>
                    <a:pt x="21" y="0"/>
                    <a:pt x="21" y="0"/>
                  </a:cubicBezTo>
                  <a:cubicBezTo>
                    <a:pt x="21" y="24"/>
                    <a:pt x="21" y="24"/>
                    <a:pt x="21" y="24"/>
                  </a:cubicBezTo>
                  <a:cubicBezTo>
                    <a:pt x="21" y="31"/>
                    <a:pt x="15" y="38"/>
                    <a:pt x="7" y="38"/>
                  </a:cubicBezTo>
                  <a:close/>
                </a:path>
              </a:pathLst>
            </a:custGeom>
            <a:solidFill>
              <a:srgbClr val="4B286D"/>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2" name="Google Shape;12656;p653">
              <a:extLst>
                <a:ext uri="{FF2B5EF4-FFF2-40B4-BE49-F238E27FC236}">
                  <a16:creationId xmlns:a16="http://schemas.microsoft.com/office/drawing/2014/main" id="{3AFF441D-26A1-6BB7-0476-1813E23FD4B9}"/>
                </a:ext>
              </a:extLst>
            </p:cNvPr>
            <p:cNvSpPr/>
            <p:nvPr/>
          </p:nvSpPr>
          <p:spPr>
            <a:xfrm>
              <a:off x="2782490" y="1838131"/>
              <a:ext cx="67192" cy="123632"/>
            </a:xfrm>
            <a:custGeom>
              <a:avLst/>
              <a:gdLst/>
              <a:ahLst/>
              <a:cxnLst/>
              <a:rect l="l" t="t" r="r" b="b"/>
              <a:pathLst>
                <a:path w="21" h="38" extrusionOk="0">
                  <a:moveTo>
                    <a:pt x="21" y="38"/>
                  </a:moveTo>
                  <a:cubicBezTo>
                    <a:pt x="15" y="38"/>
                    <a:pt x="15" y="38"/>
                    <a:pt x="15" y="38"/>
                  </a:cubicBezTo>
                  <a:cubicBezTo>
                    <a:pt x="7" y="38"/>
                    <a:pt x="0" y="31"/>
                    <a:pt x="0" y="24"/>
                  </a:cubicBezTo>
                  <a:cubicBezTo>
                    <a:pt x="0" y="0"/>
                    <a:pt x="0" y="0"/>
                    <a:pt x="0" y="0"/>
                  </a:cubicBezTo>
                  <a:cubicBezTo>
                    <a:pt x="8" y="0"/>
                    <a:pt x="8" y="0"/>
                    <a:pt x="8" y="0"/>
                  </a:cubicBezTo>
                  <a:cubicBezTo>
                    <a:pt x="8" y="24"/>
                    <a:pt x="8" y="24"/>
                    <a:pt x="8" y="24"/>
                  </a:cubicBezTo>
                  <a:cubicBezTo>
                    <a:pt x="8" y="27"/>
                    <a:pt x="11" y="30"/>
                    <a:pt x="15" y="30"/>
                  </a:cubicBezTo>
                  <a:cubicBezTo>
                    <a:pt x="21" y="30"/>
                    <a:pt x="21" y="30"/>
                    <a:pt x="21" y="30"/>
                  </a:cubicBezTo>
                  <a:lnTo>
                    <a:pt x="21" y="38"/>
                  </a:lnTo>
                  <a:close/>
                </a:path>
              </a:pathLst>
            </a:custGeom>
            <a:solidFill>
              <a:srgbClr val="4B286D"/>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3" name="Google Shape;12657;p653">
              <a:extLst>
                <a:ext uri="{FF2B5EF4-FFF2-40B4-BE49-F238E27FC236}">
                  <a16:creationId xmlns:a16="http://schemas.microsoft.com/office/drawing/2014/main" id="{90A09911-0880-AD04-84F8-C5CDCAA9FC2A}"/>
                </a:ext>
              </a:extLst>
            </p:cNvPr>
            <p:cNvSpPr/>
            <p:nvPr/>
          </p:nvSpPr>
          <p:spPr>
            <a:xfrm>
              <a:off x="2830868" y="1633869"/>
              <a:ext cx="181417" cy="181417"/>
            </a:xfrm>
            <a:custGeom>
              <a:avLst/>
              <a:gdLst/>
              <a:ahLst/>
              <a:cxnLst/>
              <a:rect l="l" t="t" r="r" b="b"/>
              <a:pathLst>
                <a:path w="135" h="135" extrusionOk="0">
                  <a:moveTo>
                    <a:pt x="14" y="135"/>
                  </a:moveTo>
                  <a:lnTo>
                    <a:pt x="0" y="121"/>
                  </a:lnTo>
                  <a:lnTo>
                    <a:pt x="121" y="0"/>
                  </a:lnTo>
                  <a:lnTo>
                    <a:pt x="135" y="14"/>
                  </a:lnTo>
                  <a:lnTo>
                    <a:pt x="14" y="135"/>
                  </a:lnTo>
                  <a:close/>
                </a:path>
              </a:pathLst>
            </a:custGeom>
            <a:solidFill>
              <a:srgbClr val="4B286D"/>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4" name="Google Shape;12658;p653">
              <a:extLst>
                <a:ext uri="{FF2B5EF4-FFF2-40B4-BE49-F238E27FC236}">
                  <a16:creationId xmlns:a16="http://schemas.microsoft.com/office/drawing/2014/main" id="{B12B32E5-6B0C-C7A3-9D95-BBE4528C2DA7}"/>
                </a:ext>
              </a:extLst>
            </p:cNvPr>
            <p:cNvSpPr/>
            <p:nvPr/>
          </p:nvSpPr>
          <p:spPr>
            <a:xfrm>
              <a:off x="2853713" y="1656714"/>
              <a:ext cx="71223" cy="71223"/>
            </a:xfrm>
            <a:custGeom>
              <a:avLst/>
              <a:gdLst/>
              <a:ahLst/>
              <a:cxnLst/>
              <a:rect l="l" t="t" r="r" b="b"/>
              <a:pathLst>
                <a:path w="53" h="53" extrusionOk="0">
                  <a:moveTo>
                    <a:pt x="12" y="53"/>
                  </a:moveTo>
                  <a:lnTo>
                    <a:pt x="0" y="38"/>
                  </a:lnTo>
                  <a:lnTo>
                    <a:pt x="41" y="0"/>
                  </a:lnTo>
                  <a:lnTo>
                    <a:pt x="53" y="12"/>
                  </a:lnTo>
                  <a:lnTo>
                    <a:pt x="12" y="53"/>
                  </a:lnTo>
                  <a:close/>
                </a:path>
              </a:pathLst>
            </a:custGeom>
            <a:solidFill>
              <a:srgbClr val="4B286D"/>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5" name="Google Shape;12659;p653">
              <a:extLst>
                <a:ext uri="{FF2B5EF4-FFF2-40B4-BE49-F238E27FC236}">
                  <a16:creationId xmlns:a16="http://schemas.microsoft.com/office/drawing/2014/main" id="{005A19B6-6D72-083F-F940-8DE618D16EE2}"/>
                </a:ext>
              </a:extLst>
            </p:cNvPr>
            <p:cNvSpPr/>
            <p:nvPr/>
          </p:nvSpPr>
          <p:spPr>
            <a:xfrm>
              <a:off x="2895372" y="1643276"/>
              <a:ext cx="172011" cy="172010"/>
            </a:xfrm>
            <a:custGeom>
              <a:avLst/>
              <a:gdLst/>
              <a:ahLst/>
              <a:cxnLst/>
              <a:rect l="l" t="t" r="r" b="b"/>
              <a:pathLst>
                <a:path w="128" h="128" extrusionOk="0">
                  <a:moveTo>
                    <a:pt x="15" y="128"/>
                  </a:moveTo>
                  <a:lnTo>
                    <a:pt x="0" y="114"/>
                  </a:lnTo>
                  <a:lnTo>
                    <a:pt x="116" y="0"/>
                  </a:lnTo>
                  <a:lnTo>
                    <a:pt x="128" y="15"/>
                  </a:lnTo>
                  <a:lnTo>
                    <a:pt x="15" y="128"/>
                  </a:lnTo>
                  <a:close/>
                </a:path>
              </a:pathLst>
            </a:custGeom>
            <a:solidFill>
              <a:srgbClr val="4B286D"/>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6" name="Google Shape;12660;p653">
              <a:extLst>
                <a:ext uri="{FF2B5EF4-FFF2-40B4-BE49-F238E27FC236}">
                  <a16:creationId xmlns:a16="http://schemas.microsoft.com/office/drawing/2014/main" id="{D5E81DD0-C9E6-CEFB-2AA3-40E909F2173C}"/>
                </a:ext>
              </a:extLst>
            </p:cNvPr>
            <p:cNvSpPr/>
            <p:nvPr/>
          </p:nvSpPr>
          <p:spPr>
            <a:xfrm>
              <a:off x="2961220" y="1666121"/>
              <a:ext cx="149165" cy="149165"/>
            </a:xfrm>
            <a:custGeom>
              <a:avLst/>
              <a:gdLst/>
              <a:ahLst/>
              <a:cxnLst/>
              <a:rect l="l" t="t" r="r" b="b"/>
              <a:pathLst>
                <a:path w="111" h="111" extrusionOk="0">
                  <a:moveTo>
                    <a:pt x="14" y="111"/>
                  </a:moveTo>
                  <a:lnTo>
                    <a:pt x="0" y="97"/>
                  </a:lnTo>
                  <a:lnTo>
                    <a:pt x="99" y="0"/>
                  </a:lnTo>
                  <a:lnTo>
                    <a:pt x="111" y="15"/>
                  </a:lnTo>
                  <a:lnTo>
                    <a:pt x="14" y="111"/>
                  </a:lnTo>
                  <a:close/>
                </a:path>
              </a:pathLst>
            </a:custGeom>
            <a:solidFill>
              <a:srgbClr val="4B286D"/>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7" name="Google Shape;12661;p653">
              <a:extLst>
                <a:ext uri="{FF2B5EF4-FFF2-40B4-BE49-F238E27FC236}">
                  <a16:creationId xmlns:a16="http://schemas.microsoft.com/office/drawing/2014/main" id="{F0B687FD-FCCB-8705-37AF-D75CA0B5075A}"/>
                </a:ext>
              </a:extLst>
            </p:cNvPr>
            <p:cNvSpPr/>
            <p:nvPr/>
          </p:nvSpPr>
          <p:spPr>
            <a:xfrm>
              <a:off x="3028411" y="1698373"/>
              <a:ext cx="114226" cy="116913"/>
            </a:xfrm>
            <a:custGeom>
              <a:avLst/>
              <a:gdLst/>
              <a:ahLst/>
              <a:cxnLst/>
              <a:rect l="l" t="t" r="r" b="b"/>
              <a:pathLst>
                <a:path w="85" h="87" extrusionOk="0">
                  <a:moveTo>
                    <a:pt x="13" y="87"/>
                  </a:moveTo>
                  <a:lnTo>
                    <a:pt x="0" y="73"/>
                  </a:lnTo>
                  <a:lnTo>
                    <a:pt x="73" y="0"/>
                  </a:lnTo>
                  <a:lnTo>
                    <a:pt x="85" y="15"/>
                  </a:lnTo>
                  <a:lnTo>
                    <a:pt x="13" y="87"/>
                  </a:lnTo>
                  <a:close/>
                </a:path>
              </a:pathLst>
            </a:custGeom>
            <a:solidFill>
              <a:srgbClr val="4B286D"/>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8" name="Google Shape;12662;p653">
              <a:extLst>
                <a:ext uri="{FF2B5EF4-FFF2-40B4-BE49-F238E27FC236}">
                  <a16:creationId xmlns:a16="http://schemas.microsoft.com/office/drawing/2014/main" id="{8AEB344D-AD2A-037A-0AF1-671338B753FD}"/>
                </a:ext>
              </a:extLst>
            </p:cNvPr>
            <p:cNvSpPr/>
            <p:nvPr/>
          </p:nvSpPr>
          <p:spPr>
            <a:xfrm>
              <a:off x="3094259" y="1741375"/>
              <a:ext cx="73911" cy="73911"/>
            </a:xfrm>
            <a:custGeom>
              <a:avLst/>
              <a:gdLst/>
              <a:ahLst/>
              <a:cxnLst/>
              <a:rect l="l" t="t" r="r" b="b"/>
              <a:pathLst>
                <a:path w="55" h="55" extrusionOk="0">
                  <a:moveTo>
                    <a:pt x="12" y="55"/>
                  </a:moveTo>
                  <a:lnTo>
                    <a:pt x="0" y="41"/>
                  </a:lnTo>
                  <a:lnTo>
                    <a:pt x="41" y="0"/>
                  </a:lnTo>
                  <a:lnTo>
                    <a:pt x="55" y="14"/>
                  </a:lnTo>
                  <a:lnTo>
                    <a:pt x="12" y="55"/>
                  </a:lnTo>
                  <a:close/>
                </a:path>
              </a:pathLst>
            </a:custGeom>
            <a:solidFill>
              <a:srgbClr val="4B286D"/>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grpSp>
      <p:grpSp>
        <p:nvGrpSpPr>
          <p:cNvPr id="34" name="Google Shape;13534;p657">
            <a:extLst>
              <a:ext uri="{FF2B5EF4-FFF2-40B4-BE49-F238E27FC236}">
                <a16:creationId xmlns:a16="http://schemas.microsoft.com/office/drawing/2014/main" id="{C075D0F1-6AB8-D4C4-3671-9C73312B2367}"/>
              </a:ext>
            </a:extLst>
          </p:cNvPr>
          <p:cNvGrpSpPr/>
          <p:nvPr/>
        </p:nvGrpSpPr>
        <p:grpSpPr>
          <a:xfrm>
            <a:off x="3232317" y="2181043"/>
            <a:ext cx="605234" cy="614267"/>
            <a:chOff x="6719888" y="873125"/>
            <a:chExt cx="531813" cy="539751"/>
          </a:xfrm>
        </p:grpSpPr>
        <p:sp>
          <p:nvSpPr>
            <p:cNvPr id="35" name="Google Shape;13535;p657">
              <a:extLst>
                <a:ext uri="{FF2B5EF4-FFF2-40B4-BE49-F238E27FC236}">
                  <a16:creationId xmlns:a16="http://schemas.microsoft.com/office/drawing/2014/main" id="{9CDD60AC-1E50-60D9-B0CB-9CB152B1E81D}"/>
                </a:ext>
              </a:extLst>
            </p:cNvPr>
            <p:cNvSpPr/>
            <p:nvPr/>
          </p:nvSpPr>
          <p:spPr>
            <a:xfrm>
              <a:off x="6719888" y="1122363"/>
              <a:ext cx="531813" cy="290513"/>
            </a:xfrm>
            <a:custGeom>
              <a:avLst/>
              <a:gdLst/>
              <a:ahLst/>
              <a:cxnLst/>
              <a:rect l="l" t="t" r="r" b="b"/>
              <a:pathLst>
                <a:path w="214" h="117" extrusionOk="0">
                  <a:moveTo>
                    <a:pt x="212" y="9"/>
                  </a:moveTo>
                  <a:cubicBezTo>
                    <a:pt x="209" y="4"/>
                    <a:pt x="200" y="0"/>
                    <a:pt x="190" y="3"/>
                  </a:cubicBezTo>
                  <a:cubicBezTo>
                    <a:pt x="180" y="5"/>
                    <a:pt x="174" y="12"/>
                    <a:pt x="169" y="22"/>
                  </a:cubicBezTo>
                  <a:cubicBezTo>
                    <a:pt x="154" y="30"/>
                    <a:pt x="154" y="30"/>
                    <a:pt x="154" y="30"/>
                  </a:cubicBezTo>
                  <a:cubicBezTo>
                    <a:pt x="151" y="27"/>
                    <a:pt x="146" y="25"/>
                    <a:pt x="141" y="25"/>
                  </a:cubicBezTo>
                  <a:cubicBezTo>
                    <a:pt x="114" y="25"/>
                    <a:pt x="114" y="25"/>
                    <a:pt x="114" y="25"/>
                  </a:cubicBezTo>
                  <a:cubicBezTo>
                    <a:pt x="113" y="25"/>
                    <a:pt x="111" y="23"/>
                    <a:pt x="110" y="22"/>
                  </a:cubicBezTo>
                  <a:cubicBezTo>
                    <a:pt x="105" y="18"/>
                    <a:pt x="101" y="16"/>
                    <a:pt x="97" y="16"/>
                  </a:cubicBezTo>
                  <a:cubicBezTo>
                    <a:pt x="75" y="16"/>
                    <a:pt x="75" y="16"/>
                    <a:pt x="75" y="16"/>
                  </a:cubicBezTo>
                  <a:cubicBezTo>
                    <a:pt x="66" y="16"/>
                    <a:pt x="57" y="22"/>
                    <a:pt x="53" y="27"/>
                  </a:cubicBezTo>
                  <a:cubicBezTo>
                    <a:pt x="51" y="29"/>
                    <a:pt x="48" y="31"/>
                    <a:pt x="46" y="34"/>
                  </a:cubicBezTo>
                  <a:cubicBezTo>
                    <a:pt x="43" y="36"/>
                    <a:pt x="40" y="39"/>
                    <a:pt x="38" y="41"/>
                  </a:cubicBezTo>
                  <a:cubicBezTo>
                    <a:pt x="31" y="34"/>
                    <a:pt x="31" y="34"/>
                    <a:pt x="31" y="34"/>
                  </a:cubicBezTo>
                  <a:cubicBezTo>
                    <a:pt x="30" y="33"/>
                    <a:pt x="29" y="33"/>
                    <a:pt x="28" y="34"/>
                  </a:cubicBezTo>
                  <a:cubicBezTo>
                    <a:pt x="1" y="60"/>
                    <a:pt x="1" y="60"/>
                    <a:pt x="1" y="60"/>
                  </a:cubicBezTo>
                  <a:cubicBezTo>
                    <a:pt x="1" y="60"/>
                    <a:pt x="1" y="61"/>
                    <a:pt x="1" y="62"/>
                  </a:cubicBezTo>
                  <a:cubicBezTo>
                    <a:pt x="0" y="62"/>
                    <a:pt x="1" y="63"/>
                    <a:pt x="1" y="63"/>
                  </a:cubicBezTo>
                  <a:cubicBezTo>
                    <a:pt x="55" y="117"/>
                    <a:pt x="55" y="117"/>
                    <a:pt x="55" y="117"/>
                  </a:cubicBezTo>
                  <a:cubicBezTo>
                    <a:pt x="55" y="117"/>
                    <a:pt x="56" y="117"/>
                    <a:pt x="56" y="117"/>
                  </a:cubicBezTo>
                  <a:cubicBezTo>
                    <a:pt x="56" y="117"/>
                    <a:pt x="56" y="117"/>
                    <a:pt x="56" y="117"/>
                  </a:cubicBezTo>
                  <a:cubicBezTo>
                    <a:pt x="57" y="117"/>
                    <a:pt x="58" y="117"/>
                    <a:pt x="58" y="117"/>
                  </a:cubicBezTo>
                  <a:cubicBezTo>
                    <a:pt x="84" y="90"/>
                    <a:pt x="84" y="90"/>
                    <a:pt x="84" y="90"/>
                  </a:cubicBezTo>
                  <a:cubicBezTo>
                    <a:pt x="85" y="89"/>
                    <a:pt x="85" y="88"/>
                    <a:pt x="84" y="87"/>
                  </a:cubicBezTo>
                  <a:cubicBezTo>
                    <a:pt x="81" y="85"/>
                    <a:pt x="81" y="85"/>
                    <a:pt x="81" y="85"/>
                  </a:cubicBezTo>
                  <a:cubicBezTo>
                    <a:pt x="82" y="85"/>
                    <a:pt x="83" y="85"/>
                    <a:pt x="83" y="85"/>
                  </a:cubicBezTo>
                  <a:cubicBezTo>
                    <a:pt x="150" y="85"/>
                    <a:pt x="150" y="85"/>
                    <a:pt x="150" y="85"/>
                  </a:cubicBezTo>
                  <a:cubicBezTo>
                    <a:pt x="156" y="85"/>
                    <a:pt x="184" y="59"/>
                    <a:pt x="189" y="51"/>
                  </a:cubicBezTo>
                  <a:cubicBezTo>
                    <a:pt x="189" y="51"/>
                    <a:pt x="189" y="51"/>
                    <a:pt x="189" y="51"/>
                  </a:cubicBezTo>
                  <a:cubicBezTo>
                    <a:pt x="193" y="47"/>
                    <a:pt x="209" y="24"/>
                    <a:pt x="213" y="13"/>
                  </a:cubicBezTo>
                  <a:cubicBezTo>
                    <a:pt x="213" y="13"/>
                    <a:pt x="214" y="13"/>
                    <a:pt x="214" y="13"/>
                  </a:cubicBezTo>
                  <a:cubicBezTo>
                    <a:pt x="214" y="11"/>
                    <a:pt x="214" y="11"/>
                    <a:pt x="214" y="11"/>
                  </a:cubicBezTo>
                  <a:cubicBezTo>
                    <a:pt x="214" y="10"/>
                    <a:pt x="213" y="10"/>
                    <a:pt x="213" y="9"/>
                  </a:cubicBezTo>
                  <a:lnTo>
                    <a:pt x="212" y="9"/>
                  </a:lnTo>
                  <a:close/>
                  <a:moveTo>
                    <a:pt x="183" y="45"/>
                  </a:moveTo>
                  <a:cubicBezTo>
                    <a:pt x="177" y="52"/>
                    <a:pt x="153" y="74"/>
                    <a:pt x="149" y="75"/>
                  </a:cubicBezTo>
                  <a:cubicBezTo>
                    <a:pt x="83" y="75"/>
                    <a:pt x="83" y="75"/>
                    <a:pt x="83" y="75"/>
                  </a:cubicBezTo>
                  <a:cubicBezTo>
                    <a:pt x="79" y="75"/>
                    <a:pt x="77" y="76"/>
                    <a:pt x="74" y="78"/>
                  </a:cubicBezTo>
                  <a:cubicBezTo>
                    <a:pt x="45" y="48"/>
                    <a:pt x="45" y="48"/>
                    <a:pt x="45" y="48"/>
                  </a:cubicBezTo>
                  <a:cubicBezTo>
                    <a:pt x="49" y="44"/>
                    <a:pt x="55" y="38"/>
                    <a:pt x="60" y="33"/>
                  </a:cubicBezTo>
                  <a:cubicBezTo>
                    <a:pt x="63" y="29"/>
                    <a:pt x="70" y="25"/>
                    <a:pt x="75" y="25"/>
                  </a:cubicBezTo>
                  <a:cubicBezTo>
                    <a:pt x="97" y="25"/>
                    <a:pt x="97" y="25"/>
                    <a:pt x="97" y="25"/>
                  </a:cubicBezTo>
                  <a:cubicBezTo>
                    <a:pt x="98" y="25"/>
                    <a:pt x="102" y="28"/>
                    <a:pt x="104" y="29"/>
                  </a:cubicBezTo>
                  <a:cubicBezTo>
                    <a:pt x="106" y="31"/>
                    <a:pt x="106" y="31"/>
                    <a:pt x="106" y="31"/>
                  </a:cubicBezTo>
                  <a:cubicBezTo>
                    <a:pt x="108" y="33"/>
                    <a:pt x="111" y="35"/>
                    <a:pt x="114" y="35"/>
                  </a:cubicBezTo>
                  <a:cubicBezTo>
                    <a:pt x="141" y="35"/>
                    <a:pt x="141" y="35"/>
                    <a:pt x="141" y="35"/>
                  </a:cubicBezTo>
                  <a:cubicBezTo>
                    <a:pt x="148" y="35"/>
                    <a:pt x="150" y="38"/>
                    <a:pt x="150" y="41"/>
                  </a:cubicBezTo>
                  <a:cubicBezTo>
                    <a:pt x="150" y="42"/>
                    <a:pt x="149" y="44"/>
                    <a:pt x="148" y="46"/>
                  </a:cubicBezTo>
                  <a:cubicBezTo>
                    <a:pt x="145" y="47"/>
                    <a:pt x="143" y="48"/>
                    <a:pt x="141" y="48"/>
                  </a:cubicBezTo>
                  <a:cubicBezTo>
                    <a:pt x="100" y="48"/>
                    <a:pt x="100" y="48"/>
                    <a:pt x="100" y="48"/>
                  </a:cubicBezTo>
                  <a:cubicBezTo>
                    <a:pt x="99" y="48"/>
                    <a:pt x="98" y="49"/>
                    <a:pt x="98" y="51"/>
                  </a:cubicBezTo>
                  <a:cubicBezTo>
                    <a:pt x="98" y="55"/>
                    <a:pt x="98" y="55"/>
                    <a:pt x="98" y="55"/>
                  </a:cubicBezTo>
                  <a:cubicBezTo>
                    <a:pt x="98" y="56"/>
                    <a:pt x="99" y="57"/>
                    <a:pt x="100" y="57"/>
                  </a:cubicBezTo>
                  <a:cubicBezTo>
                    <a:pt x="141" y="57"/>
                    <a:pt x="141" y="57"/>
                    <a:pt x="141" y="57"/>
                  </a:cubicBezTo>
                  <a:cubicBezTo>
                    <a:pt x="146" y="57"/>
                    <a:pt x="151" y="56"/>
                    <a:pt x="154" y="53"/>
                  </a:cubicBezTo>
                  <a:cubicBezTo>
                    <a:pt x="157" y="50"/>
                    <a:pt x="159" y="46"/>
                    <a:pt x="159" y="41"/>
                  </a:cubicBezTo>
                  <a:cubicBezTo>
                    <a:pt x="159" y="40"/>
                    <a:pt x="159" y="39"/>
                    <a:pt x="159" y="38"/>
                  </a:cubicBezTo>
                  <a:cubicBezTo>
                    <a:pt x="176" y="29"/>
                    <a:pt x="176" y="29"/>
                    <a:pt x="176" y="29"/>
                  </a:cubicBezTo>
                  <a:cubicBezTo>
                    <a:pt x="176" y="29"/>
                    <a:pt x="177" y="28"/>
                    <a:pt x="177" y="27"/>
                  </a:cubicBezTo>
                  <a:cubicBezTo>
                    <a:pt x="177" y="27"/>
                    <a:pt x="177" y="27"/>
                    <a:pt x="177" y="27"/>
                  </a:cubicBezTo>
                  <a:cubicBezTo>
                    <a:pt x="182" y="17"/>
                    <a:pt x="186" y="13"/>
                    <a:pt x="192" y="12"/>
                  </a:cubicBezTo>
                  <a:cubicBezTo>
                    <a:pt x="197" y="11"/>
                    <a:pt x="201" y="11"/>
                    <a:pt x="203" y="13"/>
                  </a:cubicBezTo>
                  <a:cubicBezTo>
                    <a:pt x="198" y="23"/>
                    <a:pt x="185" y="42"/>
                    <a:pt x="183" y="44"/>
                  </a:cubicBezTo>
                  <a:cubicBezTo>
                    <a:pt x="183" y="44"/>
                    <a:pt x="183" y="45"/>
                    <a:pt x="183" y="45"/>
                  </a:cubicBezTo>
                  <a:close/>
                  <a:moveTo>
                    <a:pt x="13" y="62"/>
                  </a:moveTo>
                  <a:cubicBezTo>
                    <a:pt x="29" y="45"/>
                    <a:pt x="29" y="45"/>
                    <a:pt x="29" y="45"/>
                  </a:cubicBezTo>
                  <a:cubicBezTo>
                    <a:pt x="72" y="89"/>
                    <a:pt x="72" y="89"/>
                    <a:pt x="72" y="89"/>
                  </a:cubicBezTo>
                  <a:cubicBezTo>
                    <a:pt x="56" y="105"/>
                    <a:pt x="56" y="105"/>
                    <a:pt x="56" y="105"/>
                  </a:cubicBezTo>
                  <a:lnTo>
                    <a:pt x="13" y="62"/>
                  </a:lnTo>
                  <a:close/>
                </a:path>
              </a:pathLst>
            </a:custGeom>
            <a:solidFill>
              <a:srgbClr val="4B286D"/>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36" name="Google Shape;13536;p657">
              <a:extLst>
                <a:ext uri="{FF2B5EF4-FFF2-40B4-BE49-F238E27FC236}">
                  <a16:creationId xmlns:a16="http://schemas.microsoft.com/office/drawing/2014/main" id="{6619F7A7-1E27-EE3C-5C0F-791AF5C47506}"/>
                </a:ext>
              </a:extLst>
            </p:cNvPr>
            <p:cNvSpPr/>
            <p:nvPr/>
          </p:nvSpPr>
          <p:spPr>
            <a:xfrm>
              <a:off x="6778626" y="1262063"/>
              <a:ext cx="44450" cy="41275"/>
            </a:xfrm>
            <a:custGeom>
              <a:avLst/>
              <a:gdLst/>
              <a:ahLst/>
              <a:cxnLst/>
              <a:rect l="l" t="t" r="r" b="b"/>
              <a:pathLst>
                <a:path w="18" h="17" extrusionOk="0">
                  <a:moveTo>
                    <a:pt x="8" y="1"/>
                  </a:moveTo>
                  <a:cubicBezTo>
                    <a:pt x="7" y="0"/>
                    <a:pt x="5" y="0"/>
                    <a:pt x="5" y="1"/>
                  </a:cubicBezTo>
                  <a:cubicBezTo>
                    <a:pt x="1" y="5"/>
                    <a:pt x="1" y="5"/>
                    <a:pt x="1" y="5"/>
                  </a:cubicBezTo>
                  <a:cubicBezTo>
                    <a:pt x="1" y="5"/>
                    <a:pt x="0" y="6"/>
                    <a:pt x="1" y="6"/>
                  </a:cubicBezTo>
                  <a:cubicBezTo>
                    <a:pt x="1" y="7"/>
                    <a:pt x="1" y="8"/>
                    <a:pt x="1" y="8"/>
                  </a:cubicBezTo>
                  <a:cubicBezTo>
                    <a:pt x="11" y="17"/>
                    <a:pt x="11" y="17"/>
                    <a:pt x="11" y="17"/>
                  </a:cubicBezTo>
                  <a:cubicBezTo>
                    <a:pt x="12" y="17"/>
                    <a:pt x="12" y="17"/>
                    <a:pt x="13" y="17"/>
                  </a:cubicBezTo>
                  <a:cubicBezTo>
                    <a:pt x="13" y="17"/>
                    <a:pt x="13" y="17"/>
                    <a:pt x="13" y="17"/>
                  </a:cubicBezTo>
                  <a:cubicBezTo>
                    <a:pt x="14" y="17"/>
                    <a:pt x="15" y="17"/>
                    <a:pt x="15" y="16"/>
                  </a:cubicBezTo>
                  <a:cubicBezTo>
                    <a:pt x="17" y="13"/>
                    <a:pt x="17" y="13"/>
                    <a:pt x="17" y="13"/>
                  </a:cubicBezTo>
                  <a:cubicBezTo>
                    <a:pt x="18" y="12"/>
                    <a:pt x="18" y="11"/>
                    <a:pt x="17" y="10"/>
                  </a:cubicBezTo>
                  <a:lnTo>
                    <a:pt x="8" y="1"/>
                  </a:lnTo>
                  <a:close/>
                </a:path>
              </a:pathLst>
            </a:custGeom>
            <a:solidFill>
              <a:srgbClr val="4B286D"/>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37" name="Google Shape;13537;p657">
              <a:extLst>
                <a:ext uri="{FF2B5EF4-FFF2-40B4-BE49-F238E27FC236}">
                  <a16:creationId xmlns:a16="http://schemas.microsoft.com/office/drawing/2014/main" id="{A4A96D1C-1887-9421-F01C-64B40450ECD7}"/>
                </a:ext>
              </a:extLst>
            </p:cNvPr>
            <p:cNvSpPr/>
            <p:nvPr/>
          </p:nvSpPr>
          <p:spPr>
            <a:xfrm>
              <a:off x="6959601" y="1073150"/>
              <a:ext cx="182563" cy="71438"/>
            </a:xfrm>
            <a:custGeom>
              <a:avLst/>
              <a:gdLst/>
              <a:ahLst/>
              <a:cxnLst/>
              <a:rect l="l" t="t" r="r" b="b"/>
              <a:pathLst>
                <a:path w="73" h="29" extrusionOk="0">
                  <a:moveTo>
                    <a:pt x="66" y="29"/>
                  </a:moveTo>
                  <a:cubicBezTo>
                    <a:pt x="70" y="29"/>
                    <a:pt x="70" y="29"/>
                    <a:pt x="70" y="29"/>
                  </a:cubicBezTo>
                  <a:cubicBezTo>
                    <a:pt x="71" y="29"/>
                    <a:pt x="73" y="28"/>
                    <a:pt x="73" y="27"/>
                  </a:cubicBezTo>
                  <a:cubicBezTo>
                    <a:pt x="73" y="22"/>
                    <a:pt x="73" y="22"/>
                    <a:pt x="73" y="22"/>
                  </a:cubicBezTo>
                  <a:cubicBezTo>
                    <a:pt x="73" y="6"/>
                    <a:pt x="51" y="0"/>
                    <a:pt x="36" y="0"/>
                  </a:cubicBezTo>
                  <a:cubicBezTo>
                    <a:pt x="22" y="0"/>
                    <a:pt x="0" y="6"/>
                    <a:pt x="0" y="22"/>
                  </a:cubicBezTo>
                  <a:cubicBezTo>
                    <a:pt x="0" y="27"/>
                    <a:pt x="0" y="27"/>
                    <a:pt x="0" y="27"/>
                  </a:cubicBezTo>
                  <a:cubicBezTo>
                    <a:pt x="0" y="28"/>
                    <a:pt x="1" y="29"/>
                    <a:pt x="2" y="29"/>
                  </a:cubicBezTo>
                  <a:cubicBezTo>
                    <a:pt x="6" y="29"/>
                    <a:pt x="6" y="29"/>
                    <a:pt x="6" y="29"/>
                  </a:cubicBezTo>
                  <a:cubicBezTo>
                    <a:pt x="8" y="29"/>
                    <a:pt x="9" y="28"/>
                    <a:pt x="9" y="27"/>
                  </a:cubicBezTo>
                  <a:cubicBezTo>
                    <a:pt x="9" y="22"/>
                    <a:pt x="9" y="22"/>
                    <a:pt x="9" y="22"/>
                  </a:cubicBezTo>
                  <a:cubicBezTo>
                    <a:pt x="9" y="14"/>
                    <a:pt x="25" y="10"/>
                    <a:pt x="36" y="10"/>
                  </a:cubicBezTo>
                  <a:cubicBezTo>
                    <a:pt x="45" y="10"/>
                    <a:pt x="63" y="13"/>
                    <a:pt x="63" y="22"/>
                  </a:cubicBezTo>
                  <a:cubicBezTo>
                    <a:pt x="63" y="27"/>
                    <a:pt x="63" y="27"/>
                    <a:pt x="63" y="27"/>
                  </a:cubicBezTo>
                  <a:cubicBezTo>
                    <a:pt x="63" y="28"/>
                    <a:pt x="64" y="29"/>
                    <a:pt x="66" y="29"/>
                  </a:cubicBezTo>
                  <a:close/>
                </a:path>
              </a:pathLst>
            </a:custGeom>
            <a:solidFill>
              <a:srgbClr val="4B286D"/>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38" name="Google Shape;13538;p657">
              <a:extLst>
                <a:ext uri="{FF2B5EF4-FFF2-40B4-BE49-F238E27FC236}">
                  <a16:creationId xmlns:a16="http://schemas.microsoft.com/office/drawing/2014/main" id="{162BDE25-93A4-0775-3FF4-DB3FB863DA3C}"/>
                </a:ext>
              </a:extLst>
            </p:cNvPr>
            <p:cNvSpPr/>
            <p:nvPr/>
          </p:nvSpPr>
          <p:spPr>
            <a:xfrm>
              <a:off x="6989763" y="933450"/>
              <a:ext cx="112713" cy="131763"/>
            </a:xfrm>
            <a:custGeom>
              <a:avLst/>
              <a:gdLst/>
              <a:ahLst/>
              <a:cxnLst/>
              <a:rect l="l" t="t" r="r" b="b"/>
              <a:pathLst>
                <a:path w="45" h="53" extrusionOk="0">
                  <a:moveTo>
                    <a:pt x="45" y="29"/>
                  </a:moveTo>
                  <a:cubicBezTo>
                    <a:pt x="45" y="25"/>
                    <a:pt x="45" y="25"/>
                    <a:pt x="45" y="25"/>
                  </a:cubicBezTo>
                  <a:cubicBezTo>
                    <a:pt x="45" y="12"/>
                    <a:pt x="35" y="0"/>
                    <a:pt x="22" y="0"/>
                  </a:cubicBezTo>
                  <a:cubicBezTo>
                    <a:pt x="10" y="0"/>
                    <a:pt x="0" y="11"/>
                    <a:pt x="0" y="25"/>
                  </a:cubicBezTo>
                  <a:cubicBezTo>
                    <a:pt x="0" y="29"/>
                    <a:pt x="0" y="29"/>
                    <a:pt x="0" y="29"/>
                  </a:cubicBezTo>
                  <a:cubicBezTo>
                    <a:pt x="0" y="43"/>
                    <a:pt x="10" y="53"/>
                    <a:pt x="22" y="53"/>
                  </a:cubicBezTo>
                  <a:cubicBezTo>
                    <a:pt x="34" y="53"/>
                    <a:pt x="45" y="42"/>
                    <a:pt x="45" y="29"/>
                  </a:cubicBezTo>
                  <a:close/>
                  <a:moveTo>
                    <a:pt x="22" y="10"/>
                  </a:moveTo>
                  <a:cubicBezTo>
                    <a:pt x="30" y="10"/>
                    <a:pt x="35" y="17"/>
                    <a:pt x="35" y="25"/>
                  </a:cubicBezTo>
                  <a:cubicBezTo>
                    <a:pt x="35" y="29"/>
                    <a:pt x="35" y="29"/>
                    <a:pt x="35" y="29"/>
                  </a:cubicBezTo>
                  <a:cubicBezTo>
                    <a:pt x="35" y="37"/>
                    <a:pt x="30" y="44"/>
                    <a:pt x="22" y="44"/>
                  </a:cubicBezTo>
                  <a:cubicBezTo>
                    <a:pt x="15" y="44"/>
                    <a:pt x="9" y="37"/>
                    <a:pt x="9" y="29"/>
                  </a:cubicBezTo>
                  <a:cubicBezTo>
                    <a:pt x="9" y="25"/>
                    <a:pt x="9" y="25"/>
                    <a:pt x="9" y="25"/>
                  </a:cubicBezTo>
                  <a:cubicBezTo>
                    <a:pt x="9" y="17"/>
                    <a:pt x="15" y="10"/>
                    <a:pt x="22" y="10"/>
                  </a:cubicBezTo>
                  <a:close/>
                </a:path>
              </a:pathLst>
            </a:custGeom>
            <a:solidFill>
              <a:srgbClr val="4B286D"/>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39" name="Google Shape;13539;p657">
              <a:extLst>
                <a:ext uri="{FF2B5EF4-FFF2-40B4-BE49-F238E27FC236}">
                  <a16:creationId xmlns:a16="http://schemas.microsoft.com/office/drawing/2014/main" id="{8B0AC6D7-BBF3-7D33-818C-897808EB5813}"/>
                </a:ext>
              </a:extLst>
            </p:cNvPr>
            <p:cNvSpPr/>
            <p:nvPr/>
          </p:nvSpPr>
          <p:spPr>
            <a:xfrm>
              <a:off x="6870701" y="873125"/>
              <a:ext cx="360363" cy="271463"/>
            </a:xfrm>
            <a:custGeom>
              <a:avLst/>
              <a:gdLst/>
              <a:ahLst/>
              <a:cxnLst/>
              <a:rect l="l" t="t" r="r" b="b"/>
              <a:pathLst>
                <a:path w="145" h="109" extrusionOk="0">
                  <a:moveTo>
                    <a:pt x="11" y="109"/>
                  </a:moveTo>
                  <a:cubicBezTo>
                    <a:pt x="12" y="109"/>
                    <a:pt x="12" y="109"/>
                    <a:pt x="13" y="109"/>
                  </a:cubicBezTo>
                  <a:cubicBezTo>
                    <a:pt x="16" y="107"/>
                    <a:pt x="16" y="107"/>
                    <a:pt x="16" y="107"/>
                  </a:cubicBezTo>
                  <a:cubicBezTo>
                    <a:pt x="17" y="107"/>
                    <a:pt x="17" y="106"/>
                    <a:pt x="18" y="105"/>
                  </a:cubicBezTo>
                  <a:cubicBezTo>
                    <a:pt x="18" y="105"/>
                    <a:pt x="18" y="104"/>
                    <a:pt x="17" y="104"/>
                  </a:cubicBezTo>
                  <a:cubicBezTo>
                    <a:pt x="12" y="95"/>
                    <a:pt x="9" y="84"/>
                    <a:pt x="9" y="72"/>
                  </a:cubicBezTo>
                  <a:cubicBezTo>
                    <a:pt x="9" y="38"/>
                    <a:pt x="37" y="10"/>
                    <a:pt x="72" y="10"/>
                  </a:cubicBezTo>
                  <a:cubicBezTo>
                    <a:pt x="107" y="10"/>
                    <a:pt x="135" y="38"/>
                    <a:pt x="135" y="72"/>
                  </a:cubicBezTo>
                  <a:cubicBezTo>
                    <a:pt x="135" y="79"/>
                    <a:pt x="134" y="85"/>
                    <a:pt x="132" y="91"/>
                  </a:cubicBezTo>
                  <a:cubicBezTo>
                    <a:pt x="132" y="92"/>
                    <a:pt x="133" y="94"/>
                    <a:pt x="134" y="94"/>
                  </a:cubicBezTo>
                  <a:cubicBezTo>
                    <a:pt x="137" y="96"/>
                    <a:pt x="137" y="96"/>
                    <a:pt x="137" y="96"/>
                  </a:cubicBezTo>
                  <a:cubicBezTo>
                    <a:pt x="138" y="96"/>
                    <a:pt x="139" y="96"/>
                    <a:pt x="139" y="96"/>
                  </a:cubicBezTo>
                  <a:cubicBezTo>
                    <a:pt x="140" y="95"/>
                    <a:pt x="141" y="95"/>
                    <a:pt x="141" y="94"/>
                  </a:cubicBezTo>
                  <a:cubicBezTo>
                    <a:pt x="143" y="88"/>
                    <a:pt x="145" y="80"/>
                    <a:pt x="145" y="72"/>
                  </a:cubicBezTo>
                  <a:cubicBezTo>
                    <a:pt x="145" y="33"/>
                    <a:pt x="112" y="0"/>
                    <a:pt x="72" y="0"/>
                  </a:cubicBezTo>
                  <a:cubicBezTo>
                    <a:pt x="32" y="0"/>
                    <a:pt x="0" y="33"/>
                    <a:pt x="0" y="72"/>
                  </a:cubicBezTo>
                  <a:cubicBezTo>
                    <a:pt x="0" y="86"/>
                    <a:pt x="3" y="98"/>
                    <a:pt x="9" y="108"/>
                  </a:cubicBezTo>
                  <a:cubicBezTo>
                    <a:pt x="10" y="109"/>
                    <a:pt x="11" y="109"/>
                    <a:pt x="11" y="109"/>
                  </a:cubicBezTo>
                  <a:close/>
                </a:path>
              </a:pathLst>
            </a:custGeom>
            <a:solidFill>
              <a:srgbClr val="4B286D"/>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grpSp>
      <p:grpSp>
        <p:nvGrpSpPr>
          <p:cNvPr id="40" name="Google Shape;12229;p651">
            <a:extLst>
              <a:ext uri="{FF2B5EF4-FFF2-40B4-BE49-F238E27FC236}">
                <a16:creationId xmlns:a16="http://schemas.microsoft.com/office/drawing/2014/main" id="{944946E4-12DF-FBDA-9227-28307B057F1E}"/>
              </a:ext>
            </a:extLst>
          </p:cNvPr>
          <p:cNvGrpSpPr/>
          <p:nvPr/>
        </p:nvGrpSpPr>
        <p:grpSpPr>
          <a:xfrm>
            <a:off x="3306724" y="3935639"/>
            <a:ext cx="593725" cy="622575"/>
            <a:chOff x="6464300" y="1003301"/>
            <a:chExt cx="620713" cy="650875"/>
          </a:xfrm>
        </p:grpSpPr>
        <p:sp>
          <p:nvSpPr>
            <p:cNvPr id="41" name="Google Shape;12230;p651">
              <a:extLst>
                <a:ext uri="{FF2B5EF4-FFF2-40B4-BE49-F238E27FC236}">
                  <a16:creationId xmlns:a16="http://schemas.microsoft.com/office/drawing/2014/main" id="{BB6E5B87-AF8C-5631-5EE3-88ACEDA7F152}"/>
                </a:ext>
              </a:extLst>
            </p:cNvPr>
            <p:cNvSpPr/>
            <p:nvPr/>
          </p:nvSpPr>
          <p:spPr>
            <a:xfrm>
              <a:off x="6759575" y="1069976"/>
              <a:ext cx="230188" cy="231775"/>
            </a:xfrm>
            <a:custGeom>
              <a:avLst/>
              <a:gdLst/>
              <a:ahLst/>
              <a:cxnLst/>
              <a:rect l="l" t="t" r="r" b="b"/>
              <a:pathLst>
                <a:path w="97" h="97" extrusionOk="0">
                  <a:moveTo>
                    <a:pt x="2" y="68"/>
                  </a:moveTo>
                  <a:cubicBezTo>
                    <a:pt x="28" y="68"/>
                    <a:pt x="28" y="68"/>
                    <a:pt x="28" y="68"/>
                  </a:cubicBezTo>
                  <a:cubicBezTo>
                    <a:pt x="28" y="95"/>
                    <a:pt x="28" y="95"/>
                    <a:pt x="28" y="95"/>
                  </a:cubicBezTo>
                  <a:cubicBezTo>
                    <a:pt x="28" y="96"/>
                    <a:pt x="29" y="97"/>
                    <a:pt x="31" y="97"/>
                  </a:cubicBezTo>
                  <a:cubicBezTo>
                    <a:pt x="65" y="97"/>
                    <a:pt x="65" y="97"/>
                    <a:pt x="65" y="97"/>
                  </a:cubicBezTo>
                  <a:cubicBezTo>
                    <a:pt x="67" y="97"/>
                    <a:pt x="68" y="96"/>
                    <a:pt x="68" y="95"/>
                  </a:cubicBezTo>
                  <a:cubicBezTo>
                    <a:pt x="68" y="68"/>
                    <a:pt x="68" y="68"/>
                    <a:pt x="68" y="68"/>
                  </a:cubicBezTo>
                  <a:cubicBezTo>
                    <a:pt x="94" y="68"/>
                    <a:pt x="94" y="68"/>
                    <a:pt x="94" y="68"/>
                  </a:cubicBezTo>
                  <a:cubicBezTo>
                    <a:pt x="95" y="68"/>
                    <a:pt x="97" y="67"/>
                    <a:pt x="97" y="66"/>
                  </a:cubicBezTo>
                  <a:cubicBezTo>
                    <a:pt x="97" y="31"/>
                    <a:pt x="97" y="31"/>
                    <a:pt x="97" y="31"/>
                  </a:cubicBezTo>
                  <a:cubicBezTo>
                    <a:pt x="97" y="30"/>
                    <a:pt x="95" y="28"/>
                    <a:pt x="94" y="28"/>
                  </a:cubicBezTo>
                  <a:cubicBezTo>
                    <a:pt x="68" y="28"/>
                    <a:pt x="68" y="28"/>
                    <a:pt x="68" y="28"/>
                  </a:cubicBezTo>
                  <a:cubicBezTo>
                    <a:pt x="68" y="3"/>
                    <a:pt x="68" y="3"/>
                    <a:pt x="68" y="3"/>
                  </a:cubicBezTo>
                  <a:cubicBezTo>
                    <a:pt x="68" y="2"/>
                    <a:pt x="67" y="0"/>
                    <a:pt x="65" y="0"/>
                  </a:cubicBezTo>
                  <a:cubicBezTo>
                    <a:pt x="31" y="0"/>
                    <a:pt x="31" y="0"/>
                    <a:pt x="31" y="0"/>
                  </a:cubicBezTo>
                  <a:cubicBezTo>
                    <a:pt x="29" y="0"/>
                    <a:pt x="28" y="2"/>
                    <a:pt x="28" y="3"/>
                  </a:cubicBezTo>
                  <a:cubicBezTo>
                    <a:pt x="28" y="28"/>
                    <a:pt x="28" y="28"/>
                    <a:pt x="28" y="28"/>
                  </a:cubicBezTo>
                  <a:cubicBezTo>
                    <a:pt x="2" y="28"/>
                    <a:pt x="2" y="28"/>
                    <a:pt x="2" y="28"/>
                  </a:cubicBezTo>
                  <a:cubicBezTo>
                    <a:pt x="1" y="28"/>
                    <a:pt x="0" y="30"/>
                    <a:pt x="0" y="31"/>
                  </a:cubicBezTo>
                  <a:cubicBezTo>
                    <a:pt x="0" y="66"/>
                    <a:pt x="0" y="66"/>
                    <a:pt x="0" y="66"/>
                  </a:cubicBezTo>
                  <a:cubicBezTo>
                    <a:pt x="0" y="67"/>
                    <a:pt x="1" y="68"/>
                    <a:pt x="2" y="68"/>
                  </a:cubicBezTo>
                  <a:close/>
                  <a:moveTo>
                    <a:pt x="39" y="36"/>
                  </a:moveTo>
                  <a:cubicBezTo>
                    <a:pt x="39" y="11"/>
                    <a:pt x="39" y="11"/>
                    <a:pt x="39" y="11"/>
                  </a:cubicBezTo>
                  <a:cubicBezTo>
                    <a:pt x="57" y="11"/>
                    <a:pt x="57" y="11"/>
                    <a:pt x="57" y="11"/>
                  </a:cubicBezTo>
                  <a:cubicBezTo>
                    <a:pt x="57" y="36"/>
                    <a:pt x="57" y="36"/>
                    <a:pt x="57" y="36"/>
                  </a:cubicBezTo>
                  <a:cubicBezTo>
                    <a:pt x="57" y="38"/>
                    <a:pt x="58" y="39"/>
                    <a:pt x="59" y="39"/>
                  </a:cubicBezTo>
                  <a:cubicBezTo>
                    <a:pt x="86" y="39"/>
                    <a:pt x="86" y="39"/>
                    <a:pt x="86" y="39"/>
                  </a:cubicBezTo>
                  <a:cubicBezTo>
                    <a:pt x="86" y="57"/>
                    <a:pt x="86" y="57"/>
                    <a:pt x="86" y="57"/>
                  </a:cubicBezTo>
                  <a:cubicBezTo>
                    <a:pt x="59" y="57"/>
                    <a:pt x="59" y="57"/>
                    <a:pt x="59" y="57"/>
                  </a:cubicBezTo>
                  <a:cubicBezTo>
                    <a:pt x="58" y="57"/>
                    <a:pt x="57" y="58"/>
                    <a:pt x="57" y="60"/>
                  </a:cubicBezTo>
                  <a:cubicBezTo>
                    <a:pt x="57" y="86"/>
                    <a:pt x="57" y="86"/>
                    <a:pt x="57" y="86"/>
                  </a:cubicBezTo>
                  <a:cubicBezTo>
                    <a:pt x="39" y="86"/>
                    <a:pt x="39" y="86"/>
                    <a:pt x="39" y="86"/>
                  </a:cubicBezTo>
                  <a:cubicBezTo>
                    <a:pt x="39" y="60"/>
                    <a:pt x="39" y="60"/>
                    <a:pt x="39" y="60"/>
                  </a:cubicBezTo>
                  <a:cubicBezTo>
                    <a:pt x="39" y="58"/>
                    <a:pt x="38" y="57"/>
                    <a:pt x="37" y="57"/>
                  </a:cubicBezTo>
                  <a:cubicBezTo>
                    <a:pt x="11" y="57"/>
                    <a:pt x="11" y="57"/>
                    <a:pt x="11" y="57"/>
                  </a:cubicBezTo>
                  <a:cubicBezTo>
                    <a:pt x="11" y="39"/>
                    <a:pt x="11" y="39"/>
                    <a:pt x="11" y="39"/>
                  </a:cubicBezTo>
                  <a:cubicBezTo>
                    <a:pt x="37" y="39"/>
                    <a:pt x="37" y="39"/>
                    <a:pt x="37" y="39"/>
                  </a:cubicBezTo>
                  <a:cubicBezTo>
                    <a:pt x="38" y="39"/>
                    <a:pt x="39" y="38"/>
                    <a:pt x="39" y="36"/>
                  </a:cubicBezTo>
                  <a:close/>
                </a:path>
              </a:pathLst>
            </a:custGeom>
            <a:solidFill>
              <a:srgbClr val="4B286D"/>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42" name="Google Shape;12231;p651">
              <a:extLst>
                <a:ext uri="{FF2B5EF4-FFF2-40B4-BE49-F238E27FC236}">
                  <a16:creationId xmlns:a16="http://schemas.microsoft.com/office/drawing/2014/main" id="{4DC5C9AA-1646-15B2-1CB8-729412344005}"/>
                </a:ext>
              </a:extLst>
            </p:cNvPr>
            <p:cNvSpPr/>
            <p:nvPr/>
          </p:nvSpPr>
          <p:spPr>
            <a:xfrm>
              <a:off x="6464300" y="1069976"/>
              <a:ext cx="373063" cy="584200"/>
            </a:xfrm>
            <a:custGeom>
              <a:avLst/>
              <a:gdLst/>
              <a:ahLst/>
              <a:cxnLst/>
              <a:rect l="l" t="t" r="r" b="b"/>
              <a:pathLst>
                <a:path w="157" h="245" extrusionOk="0">
                  <a:moveTo>
                    <a:pt x="154" y="129"/>
                  </a:moveTo>
                  <a:cubicBezTo>
                    <a:pt x="148" y="129"/>
                    <a:pt x="148" y="129"/>
                    <a:pt x="148" y="129"/>
                  </a:cubicBezTo>
                  <a:cubicBezTo>
                    <a:pt x="147" y="129"/>
                    <a:pt x="146" y="130"/>
                    <a:pt x="146" y="132"/>
                  </a:cubicBezTo>
                  <a:cubicBezTo>
                    <a:pt x="146" y="200"/>
                    <a:pt x="146" y="200"/>
                    <a:pt x="146" y="200"/>
                  </a:cubicBezTo>
                  <a:cubicBezTo>
                    <a:pt x="10" y="200"/>
                    <a:pt x="10" y="200"/>
                    <a:pt x="10" y="200"/>
                  </a:cubicBezTo>
                  <a:cubicBezTo>
                    <a:pt x="10" y="40"/>
                    <a:pt x="10" y="40"/>
                    <a:pt x="10" y="40"/>
                  </a:cubicBezTo>
                  <a:cubicBezTo>
                    <a:pt x="78" y="40"/>
                    <a:pt x="78" y="40"/>
                    <a:pt x="78" y="40"/>
                  </a:cubicBezTo>
                  <a:cubicBezTo>
                    <a:pt x="79" y="40"/>
                    <a:pt x="81" y="39"/>
                    <a:pt x="81" y="37"/>
                  </a:cubicBezTo>
                  <a:cubicBezTo>
                    <a:pt x="81" y="32"/>
                    <a:pt x="81" y="32"/>
                    <a:pt x="81" y="32"/>
                  </a:cubicBezTo>
                  <a:cubicBezTo>
                    <a:pt x="81" y="30"/>
                    <a:pt x="79" y="29"/>
                    <a:pt x="78" y="29"/>
                  </a:cubicBezTo>
                  <a:cubicBezTo>
                    <a:pt x="10" y="29"/>
                    <a:pt x="10" y="29"/>
                    <a:pt x="10" y="29"/>
                  </a:cubicBezTo>
                  <a:cubicBezTo>
                    <a:pt x="10" y="23"/>
                    <a:pt x="10" y="23"/>
                    <a:pt x="10" y="23"/>
                  </a:cubicBezTo>
                  <a:cubicBezTo>
                    <a:pt x="10" y="16"/>
                    <a:pt x="15" y="11"/>
                    <a:pt x="22" y="11"/>
                  </a:cubicBezTo>
                  <a:cubicBezTo>
                    <a:pt x="78" y="11"/>
                    <a:pt x="78" y="11"/>
                    <a:pt x="78" y="11"/>
                  </a:cubicBezTo>
                  <a:cubicBezTo>
                    <a:pt x="79" y="11"/>
                    <a:pt x="81" y="10"/>
                    <a:pt x="81" y="9"/>
                  </a:cubicBezTo>
                  <a:cubicBezTo>
                    <a:pt x="81" y="3"/>
                    <a:pt x="81" y="3"/>
                    <a:pt x="81" y="3"/>
                  </a:cubicBezTo>
                  <a:cubicBezTo>
                    <a:pt x="81" y="2"/>
                    <a:pt x="79" y="0"/>
                    <a:pt x="78" y="0"/>
                  </a:cubicBezTo>
                  <a:cubicBezTo>
                    <a:pt x="22" y="0"/>
                    <a:pt x="22" y="0"/>
                    <a:pt x="22" y="0"/>
                  </a:cubicBezTo>
                  <a:cubicBezTo>
                    <a:pt x="9" y="0"/>
                    <a:pt x="0" y="10"/>
                    <a:pt x="0" y="23"/>
                  </a:cubicBezTo>
                  <a:cubicBezTo>
                    <a:pt x="0" y="223"/>
                    <a:pt x="0" y="223"/>
                    <a:pt x="0" y="223"/>
                  </a:cubicBezTo>
                  <a:cubicBezTo>
                    <a:pt x="0" y="234"/>
                    <a:pt x="8" y="245"/>
                    <a:pt x="22" y="245"/>
                  </a:cubicBezTo>
                  <a:cubicBezTo>
                    <a:pt x="134" y="245"/>
                    <a:pt x="134" y="245"/>
                    <a:pt x="134" y="245"/>
                  </a:cubicBezTo>
                  <a:cubicBezTo>
                    <a:pt x="148" y="245"/>
                    <a:pt x="157" y="234"/>
                    <a:pt x="157" y="223"/>
                  </a:cubicBezTo>
                  <a:cubicBezTo>
                    <a:pt x="157" y="132"/>
                    <a:pt x="157" y="132"/>
                    <a:pt x="157" y="132"/>
                  </a:cubicBezTo>
                  <a:cubicBezTo>
                    <a:pt x="157" y="130"/>
                    <a:pt x="155" y="129"/>
                    <a:pt x="154" y="129"/>
                  </a:cubicBezTo>
                  <a:close/>
                  <a:moveTo>
                    <a:pt x="146" y="211"/>
                  </a:moveTo>
                  <a:cubicBezTo>
                    <a:pt x="146" y="223"/>
                    <a:pt x="146" y="223"/>
                    <a:pt x="146" y="223"/>
                  </a:cubicBezTo>
                  <a:cubicBezTo>
                    <a:pt x="146" y="229"/>
                    <a:pt x="140" y="235"/>
                    <a:pt x="134" y="235"/>
                  </a:cubicBezTo>
                  <a:cubicBezTo>
                    <a:pt x="22" y="235"/>
                    <a:pt x="22" y="235"/>
                    <a:pt x="22" y="235"/>
                  </a:cubicBezTo>
                  <a:cubicBezTo>
                    <a:pt x="15" y="235"/>
                    <a:pt x="10" y="229"/>
                    <a:pt x="10" y="223"/>
                  </a:cubicBezTo>
                  <a:cubicBezTo>
                    <a:pt x="10" y="211"/>
                    <a:pt x="10" y="211"/>
                    <a:pt x="10" y="211"/>
                  </a:cubicBezTo>
                  <a:lnTo>
                    <a:pt x="146" y="211"/>
                  </a:lnTo>
                  <a:close/>
                </a:path>
              </a:pathLst>
            </a:custGeom>
            <a:solidFill>
              <a:srgbClr val="4B286D"/>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43" name="Google Shape;12232;p651">
              <a:extLst>
                <a:ext uri="{FF2B5EF4-FFF2-40B4-BE49-F238E27FC236}">
                  <a16:creationId xmlns:a16="http://schemas.microsoft.com/office/drawing/2014/main" id="{67A5446C-DA8D-5567-B021-1A5DF83AA98E}"/>
                </a:ext>
              </a:extLst>
            </p:cNvPr>
            <p:cNvSpPr/>
            <p:nvPr/>
          </p:nvSpPr>
          <p:spPr>
            <a:xfrm>
              <a:off x="6664325" y="1003301"/>
              <a:ext cx="420688" cy="441325"/>
            </a:xfrm>
            <a:custGeom>
              <a:avLst/>
              <a:gdLst/>
              <a:ahLst/>
              <a:cxnLst/>
              <a:rect l="l" t="t" r="r" b="b"/>
              <a:pathLst>
                <a:path w="177" h="185" extrusionOk="0">
                  <a:moveTo>
                    <a:pt x="154" y="0"/>
                  </a:moveTo>
                  <a:cubicBezTo>
                    <a:pt x="22" y="0"/>
                    <a:pt x="22" y="0"/>
                    <a:pt x="22" y="0"/>
                  </a:cubicBezTo>
                  <a:cubicBezTo>
                    <a:pt x="9" y="0"/>
                    <a:pt x="0" y="10"/>
                    <a:pt x="0" y="23"/>
                  </a:cubicBezTo>
                  <a:cubicBezTo>
                    <a:pt x="0" y="183"/>
                    <a:pt x="0" y="183"/>
                    <a:pt x="0" y="183"/>
                  </a:cubicBezTo>
                  <a:cubicBezTo>
                    <a:pt x="0" y="184"/>
                    <a:pt x="0" y="185"/>
                    <a:pt x="1" y="185"/>
                  </a:cubicBezTo>
                  <a:cubicBezTo>
                    <a:pt x="1" y="185"/>
                    <a:pt x="2" y="185"/>
                    <a:pt x="2" y="185"/>
                  </a:cubicBezTo>
                  <a:cubicBezTo>
                    <a:pt x="3" y="185"/>
                    <a:pt x="3" y="185"/>
                    <a:pt x="4" y="185"/>
                  </a:cubicBezTo>
                  <a:cubicBezTo>
                    <a:pt x="36" y="154"/>
                    <a:pt x="36" y="154"/>
                    <a:pt x="36" y="154"/>
                  </a:cubicBezTo>
                  <a:cubicBezTo>
                    <a:pt x="154" y="154"/>
                    <a:pt x="154" y="154"/>
                    <a:pt x="154" y="154"/>
                  </a:cubicBezTo>
                  <a:cubicBezTo>
                    <a:pt x="167" y="154"/>
                    <a:pt x="177" y="142"/>
                    <a:pt x="177" y="132"/>
                  </a:cubicBezTo>
                  <a:cubicBezTo>
                    <a:pt x="177" y="23"/>
                    <a:pt x="177" y="23"/>
                    <a:pt x="177" y="23"/>
                  </a:cubicBezTo>
                  <a:cubicBezTo>
                    <a:pt x="177" y="10"/>
                    <a:pt x="167" y="0"/>
                    <a:pt x="154" y="0"/>
                  </a:cubicBezTo>
                  <a:close/>
                  <a:moveTo>
                    <a:pt x="10" y="164"/>
                  </a:moveTo>
                  <a:cubicBezTo>
                    <a:pt x="10" y="23"/>
                    <a:pt x="10" y="23"/>
                    <a:pt x="10" y="23"/>
                  </a:cubicBezTo>
                  <a:cubicBezTo>
                    <a:pt x="10" y="16"/>
                    <a:pt x="15" y="11"/>
                    <a:pt x="22" y="11"/>
                  </a:cubicBezTo>
                  <a:cubicBezTo>
                    <a:pt x="154" y="11"/>
                    <a:pt x="154" y="11"/>
                    <a:pt x="154" y="11"/>
                  </a:cubicBezTo>
                  <a:cubicBezTo>
                    <a:pt x="160" y="11"/>
                    <a:pt x="166" y="16"/>
                    <a:pt x="166" y="23"/>
                  </a:cubicBezTo>
                  <a:cubicBezTo>
                    <a:pt x="166" y="132"/>
                    <a:pt x="166" y="132"/>
                    <a:pt x="166" y="132"/>
                  </a:cubicBezTo>
                  <a:cubicBezTo>
                    <a:pt x="166" y="137"/>
                    <a:pt x="160" y="143"/>
                    <a:pt x="154" y="143"/>
                  </a:cubicBezTo>
                  <a:cubicBezTo>
                    <a:pt x="32" y="143"/>
                    <a:pt x="32" y="143"/>
                    <a:pt x="32" y="143"/>
                  </a:cubicBezTo>
                  <a:cubicBezTo>
                    <a:pt x="31" y="143"/>
                    <a:pt x="31" y="144"/>
                    <a:pt x="30" y="144"/>
                  </a:cubicBezTo>
                  <a:lnTo>
                    <a:pt x="10" y="164"/>
                  </a:lnTo>
                  <a:close/>
                </a:path>
              </a:pathLst>
            </a:custGeom>
            <a:solidFill>
              <a:srgbClr val="4B286D"/>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44" name="Google Shape;12233;p651">
              <a:extLst>
                <a:ext uri="{FF2B5EF4-FFF2-40B4-BE49-F238E27FC236}">
                  <a16:creationId xmlns:a16="http://schemas.microsoft.com/office/drawing/2014/main" id="{FA670918-5802-6F7E-6E9A-59B1E2D6D9E2}"/>
                </a:ext>
              </a:extLst>
            </p:cNvPr>
            <p:cNvSpPr/>
            <p:nvPr/>
          </p:nvSpPr>
          <p:spPr>
            <a:xfrm>
              <a:off x="6616700" y="1595439"/>
              <a:ext cx="68263" cy="20638"/>
            </a:xfrm>
            <a:custGeom>
              <a:avLst/>
              <a:gdLst/>
              <a:ahLst/>
              <a:cxnLst/>
              <a:rect l="l" t="t" r="r" b="b"/>
              <a:pathLst>
                <a:path w="29" h="9" extrusionOk="0">
                  <a:moveTo>
                    <a:pt x="2" y="9"/>
                  </a:moveTo>
                  <a:cubicBezTo>
                    <a:pt x="26" y="9"/>
                    <a:pt x="26" y="9"/>
                    <a:pt x="26" y="9"/>
                  </a:cubicBezTo>
                  <a:cubicBezTo>
                    <a:pt x="27" y="9"/>
                    <a:pt x="29" y="8"/>
                    <a:pt x="29" y="7"/>
                  </a:cubicBezTo>
                  <a:cubicBezTo>
                    <a:pt x="29" y="3"/>
                    <a:pt x="29" y="3"/>
                    <a:pt x="29" y="3"/>
                  </a:cubicBezTo>
                  <a:cubicBezTo>
                    <a:pt x="29" y="2"/>
                    <a:pt x="27" y="0"/>
                    <a:pt x="26" y="0"/>
                  </a:cubicBezTo>
                  <a:cubicBezTo>
                    <a:pt x="2" y="0"/>
                    <a:pt x="2" y="0"/>
                    <a:pt x="2" y="0"/>
                  </a:cubicBezTo>
                  <a:cubicBezTo>
                    <a:pt x="1" y="0"/>
                    <a:pt x="0" y="2"/>
                    <a:pt x="0" y="3"/>
                  </a:cubicBezTo>
                  <a:cubicBezTo>
                    <a:pt x="0" y="7"/>
                    <a:pt x="0" y="7"/>
                    <a:pt x="0" y="7"/>
                  </a:cubicBezTo>
                  <a:cubicBezTo>
                    <a:pt x="0" y="8"/>
                    <a:pt x="1" y="9"/>
                    <a:pt x="2" y="9"/>
                  </a:cubicBezTo>
                  <a:close/>
                </a:path>
              </a:pathLst>
            </a:custGeom>
            <a:solidFill>
              <a:srgbClr val="4B286D"/>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grpSp>
      <p:grpSp>
        <p:nvGrpSpPr>
          <p:cNvPr id="45" name="Google Shape;11324;p647">
            <a:extLst>
              <a:ext uri="{FF2B5EF4-FFF2-40B4-BE49-F238E27FC236}">
                <a16:creationId xmlns:a16="http://schemas.microsoft.com/office/drawing/2014/main" id="{E91A3D00-3EE5-E7B4-A4A5-BD398C1643D8}"/>
              </a:ext>
            </a:extLst>
          </p:cNvPr>
          <p:cNvGrpSpPr/>
          <p:nvPr/>
        </p:nvGrpSpPr>
        <p:grpSpPr>
          <a:xfrm>
            <a:off x="1496529" y="3917783"/>
            <a:ext cx="415292" cy="675900"/>
            <a:chOff x="1570326" y="2660593"/>
            <a:chExt cx="392112" cy="638175"/>
          </a:xfrm>
        </p:grpSpPr>
        <p:sp>
          <p:nvSpPr>
            <p:cNvPr id="46" name="Google Shape;11325;p647">
              <a:extLst>
                <a:ext uri="{FF2B5EF4-FFF2-40B4-BE49-F238E27FC236}">
                  <a16:creationId xmlns:a16="http://schemas.microsoft.com/office/drawing/2014/main" id="{B717E6E4-E713-DDBD-A942-246830FDEF74}"/>
                </a:ext>
              </a:extLst>
            </p:cNvPr>
            <p:cNvSpPr/>
            <p:nvPr/>
          </p:nvSpPr>
          <p:spPr>
            <a:xfrm>
              <a:off x="1700501" y="2773306"/>
              <a:ext cx="133350" cy="169863"/>
            </a:xfrm>
            <a:custGeom>
              <a:avLst/>
              <a:gdLst/>
              <a:ahLst/>
              <a:cxnLst/>
              <a:rect l="l" t="t" r="r" b="b"/>
              <a:pathLst>
                <a:path w="57" h="73" extrusionOk="0">
                  <a:moveTo>
                    <a:pt x="43" y="20"/>
                  </a:moveTo>
                  <a:cubicBezTo>
                    <a:pt x="39" y="15"/>
                    <a:pt x="35" y="11"/>
                    <a:pt x="33" y="5"/>
                  </a:cubicBezTo>
                  <a:cubicBezTo>
                    <a:pt x="33" y="2"/>
                    <a:pt x="30" y="0"/>
                    <a:pt x="28" y="0"/>
                  </a:cubicBezTo>
                  <a:cubicBezTo>
                    <a:pt x="25" y="0"/>
                    <a:pt x="23" y="2"/>
                    <a:pt x="23" y="5"/>
                  </a:cubicBezTo>
                  <a:cubicBezTo>
                    <a:pt x="21" y="11"/>
                    <a:pt x="18" y="15"/>
                    <a:pt x="13" y="20"/>
                  </a:cubicBezTo>
                  <a:cubicBezTo>
                    <a:pt x="7" y="26"/>
                    <a:pt x="0" y="33"/>
                    <a:pt x="0" y="47"/>
                  </a:cubicBezTo>
                  <a:cubicBezTo>
                    <a:pt x="0" y="63"/>
                    <a:pt x="11" y="73"/>
                    <a:pt x="28" y="73"/>
                  </a:cubicBezTo>
                  <a:cubicBezTo>
                    <a:pt x="45" y="73"/>
                    <a:pt x="57" y="62"/>
                    <a:pt x="57" y="47"/>
                  </a:cubicBezTo>
                  <a:cubicBezTo>
                    <a:pt x="57" y="33"/>
                    <a:pt x="49" y="26"/>
                    <a:pt x="43" y="20"/>
                  </a:cubicBezTo>
                  <a:close/>
                  <a:moveTo>
                    <a:pt x="46" y="47"/>
                  </a:moveTo>
                  <a:cubicBezTo>
                    <a:pt x="46" y="59"/>
                    <a:pt x="37" y="63"/>
                    <a:pt x="28" y="63"/>
                  </a:cubicBezTo>
                  <a:cubicBezTo>
                    <a:pt x="17" y="63"/>
                    <a:pt x="10" y="57"/>
                    <a:pt x="10" y="47"/>
                  </a:cubicBezTo>
                  <a:cubicBezTo>
                    <a:pt x="10" y="38"/>
                    <a:pt x="14" y="33"/>
                    <a:pt x="20" y="27"/>
                  </a:cubicBezTo>
                  <a:cubicBezTo>
                    <a:pt x="23" y="25"/>
                    <a:pt x="26" y="22"/>
                    <a:pt x="28" y="19"/>
                  </a:cubicBezTo>
                  <a:cubicBezTo>
                    <a:pt x="30" y="22"/>
                    <a:pt x="33" y="25"/>
                    <a:pt x="35" y="27"/>
                  </a:cubicBezTo>
                  <a:cubicBezTo>
                    <a:pt x="41" y="33"/>
                    <a:pt x="46" y="38"/>
                    <a:pt x="46" y="47"/>
                  </a:cubicBezTo>
                  <a:close/>
                </a:path>
              </a:pathLst>
            </a:custGeom>
            <a:solidFill>
              <a:srgbClr val="4B286D"/>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47" name="Google Shape;11326;p647">
              <a:extLst>
                <a:ext uri="{FF2B5EF4-FFF2-40B4-BE49-F238E27FC236}">
                  <a16:creationId xmlns:a16="http://schemas.microsoft.com/office/drawing/2014/main" id="{88850AD2-42E4-9983-D8B9-382B57AB29AD}"/>
                </a:ext>
              </a:extLst>
            </p:cNvPr>
            <p:cNvSpPr/>
            <p:nvPr/>
          </p:nvSpPr>
          <p:spPr>
            <a:xfrm>
              <a:off x="1570326" y="2660593"/>
              <a:ext cx="392112" cy="638175"/>
            </a:xfrm>
            <a:custGeom>
              <a:avLst/>
              <a:gdLst/>
              <a:ahLst/>
              <a:cxnLst/>
              <a:rect l="l" t="t" r="r" b="b"/>
              <a:pathLst>
                <a:path w="168" h="273" extrusionOk="0">
                  <a:moveTo>
                    <a:pt x="112" y="211"/>
                  </a:moveTo>
                  <a:cubicBezTo>
                    <a:pt x="145" y="211"/>
                    <a:pt x="145" y="211"/>
                    <a:pt x="145" y="211"/>
                  </a:cubicBezTo>
                  <a:cubicBezTo>
                    <a:pt x="158" y="211"/>
                    <a:pt x="168" y="201"/>
                    <a:pt x="168" y="189"/>
                  </a:cubicBezTo>
                  <a:cubicBezTo>
                    <a:pt x="168" y="23"/>
                    <a:pt x="168" y="23"/>
                    <a:pt x="168" y="23"/>
                  </a:cubicBezTo>
                  <a:cubicBezTo>
                    <a:pt x="168" y="17"/>
                    <a:pt x="166" y="12"/>
                    <a:pt x="162" y="7"/>
                  </a:cubicBezTo>
                  <a:cubicBezTo>
                    <a:pt x="158" y="3"/>
                    <a:pt x="152" y="0"/>
                    <a:pt x="146" y="0"/>
                  </a:cubicBezTo>
                  <a:cubicBezTo>
                    <a:pt x="22" y="0"/>
                    <a:pt x="22" y="0"/>
                    <a:pt x="22" y="0"/>
                  </a:cubicBezTo>
                  <a:cubicBezTo>
                    <a:pt x="10" y="0"/>
                    <a:pt x="0" y="11"/>
                    <a:pt x="0" y="23"/>
                  </a:cubicBezTo>
                  <a:cubicBezTo>
                    <a:pt x="0" y="189"/>
                    <a:pt x="0" y="189"/>
                    <a:pt x="0" y="189"/>
                  </a:cubicBezTo>
                  <a:cubicBezTo>
                    <a:pt x="0" y="201"/>
                    <a:pt x="10" y="211"/>
                    <a:pt x="22" y="211"/>
                  </a:cubicBezTo>
                  <a:cubicBezTo>
                    <a:pt x="56" y="211"/>
                    <a:pt x="56" y="211"/>
                    <a:pt x="56" y="211"/>
                  </a:cubicBezTo>
                  <a:cubicBezTo>
                    <a:pt x="56" y="273"/>
                    <a:pt x="56" y="273"/>
                    <a:pt x="56" y="273"/>
                  </a:cubicBezTo>
                  <a:cubicBezTo>
                    <a:pt x="112" y="273"/>
                    <a:pt x="112" y="273"/>
                    <a:pt x="112" y="273"/>
                  </a:cubicBezTo>
                  <a:lnTo>
                    <a:pt x="112" y="211"/>
                  </a:lnTo>
                  <a:close/>
                  <a:moveTo>
                    <a:pt x="42" y="178"/>
                  </a:moveTo>
                  <a:cubicBezTo>
                    <a:pt x="42" y="188"/>
                    <a:pt x="42" y="188"/>
                    <a:pt x="42" y="188"/>
                  </a:cubicBezTo>
                  <a:cubicBezTo>
                    <a:pt x="56" y="188"/>
                    <a:pt x="56" y="188"/>
                    <a:pt x="56" y="188"/>
                  </a:cubicBezTo>
                  <a:cubicBezTo>
                    <a:pt x="56" y="200"/>
                    <a:pt x="56" y="200"/>
                    <a:pt x="56" y="200"/>
                  </a:cubicBezTo>
                  <a:cubicBezTo>
                    <a:pt x="22" y="200"/>
                    <a:pt x="22" y="200"/>
                    <a:pt x="22" y="200"/>
                  </a:cubicBezTo>
                  <a:cubicBezTo>
                    <a:pt x="15" y="200"/>
                    <a:pt x="10" y="194"/>
                    <a:pt x="10" y="189"/>
                  </a:cubicBezTo>
                  <a:cubicBezTo>
                    <a:pt x="10" y="23"/>
                    <a:pt x="10" y="23"/>
                    <a:pt x="10" y="23"/>
                  </a:cubicBezTo>
                  <a:cubicBezTo>
                    <a:pt x="10" y="17"/>
                    <a:pt x="15" y="12"/>
                    <a:pt x="22" y="12"/>
                  </a:cubicBezTo>
                  <a:cubicBezTo>
                    <a:pt x="146" y="12"/>
                    <a:pt x="146" y="12"/>
                    <a:pt x="146" y="12"/>
                  </a:cubicBezTo>
                  <a:cubicBezTo>
                    <a:pt x="153" y="12"/>
                    <a:pt x="158" y="17"/>
                    <a:pt x="158" y="23"/>
                  </a:cubicBezTo>
                  <a:cubicBezTo>
                    <a:pt x="158" y="189"/>
                    <a:pt x="158" y="189"/>
                    <a:pt x="158" y="189"/>
                  </a:cubicBezTo>
                  <a:cubicBezTo>
                    <a:pt x="158" y="195"/>
                    <a:pt x="153" y="200"/>
                    <a:pt x="146" y="200"/>
                  </a:cubicBezTo>
                  <a:cubicBezTo>
                    <a:pt x="112" y="200"/>
                    <a:pt x="112" y="200"/>
                    <a:pt x="112" y="200"/>
                  </a:cubicBezTo>
                  <a:cubicBezTo>
                    <a:pt x="112" y="188"/>
                    <a:pt x="112" y="188"/>
                    <a:pt x="112" y="188"/>
                  </a:cubicBezTo>
                  <a:cubicBezTo>
                    <a:pt x="127" y="188"/>
                    <a:pt x="127" y="188"/>
                    <a:pt x="127" y="188"/>
                  </a:cubicBezTo>
                  <a:cubicBezTo>
                    <a:pt x="127" y="178"/>
                    <a:pt x="127" y="178"/>
                    <a:pt x="127" y="178"/>
                  </a:cubicBezTo>
                  <a:lnTo>
                    <a:pt x="42" y="178"/>
                  </a:lnTo>
                  <a:close/>
                  <a:moveTo>
                    <a:pt x="101" y="231"/>
                  </a:moveTo>
                  <a:cubicBezTo>
                    <a:pt x="101" y="262"/>
                    <a:pt x="101" y="262"/>
                    <a:pt x="101" y="262"/>
                  </a:cubicBezTo>
                  <a:cubicBezTo>
                    <a:pt x="66" y="262"/>
                    <a:pt x="66" y="262"/>
                    <a:pt x="66" y="262"/>
                  </a:cubicBezTo>
                  <a:cubicBezTo>
                    <a:pt x="66" y="231"/>
                    <a:pt x="66" y="231"/>
                    <a:pt x="66" y="231"/>
                  </a:cubicBezTo>
                  <a:lnTo>
                    <a:pt x="101" y="231"/>
                  </a:lnTo>
                  <a:close/>
                  <a:moveTo>
                    <a:pt x="67" y="221"/>
                  </a:moveTo>
                  <a:cubicBezTo>
                    <a:pt x="67" y="187"/>
                    <a:pt x="67" y="187"/>
                    <a:pt x="67" y="187"/>
                  </a:cubicBezTo>
                  <a:cubicBezTo>
                    <a:pt x="102" y="187"/>
                    <a:pt x="102" y="187"/>
                    <a:pt x="102" y="187"/>
                  </a:cubicBezTo>
                  <a:cubicBezTo>
                    <a:pt x="102" y="221"/>
                    <a:pt x="102" y="221"/>
                    <a:pt x="102" y="221"/>
                  </a:cubicBezTo>
                  <a:lnTo>
                    <a:pt x="67" y="221"/>
                  </a:lnTo>
                  <a:close/>
                </a:path>
              </a:pathLst>
            </a:custGeom>
            <a:solidFill>
              <a:srgbClr val="4B286D"/>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48" name="Google Shape;11327;p647">
              <a:extLst>
                <a:ext uri="{FF2B5EF4-FFF2-40B4-BE49-F238E27FC236}">
                  <a16:creationId xmlns:a16="http://schemas.microsoft.com/office/drawing/2014/main" id="{F9B78CB9-9A63-1A5B-7B01-3318F1BFF025}"/>
                </a:ext>
              </a:extLst>
            </p:cNvPr>
            <p:cNvSpPr/>
            <p:nvPr/>
          </p:nvSpPr>
          <p:spPr>
            <a:xfrm>
              <a:off x="1625888" y="2716156"/>
              <a:ext cx="282575" cy="282575"/>
            </a:xfrm>
            <a:custGeom>
              <a:avLst/>
              <a:gdLst/>
              <a:ahLst/>
              <a:cxnLst/>
              <a:rect l="l" t="t" r="r" b="b"/>
              <a:pathLst>
                <a:path w="178" h="178" extrusionOk="0">
                  <a:moveTo>
                    <a:pt x="178" y="0"/>
                  </a:moveTo>
                  <a:lnTo>
                    <a:pt x="0" y="0"/>
                  </a:lnTo>
                  <a:lnTo>
                    <a:pt x="0" y="178"/>
                  </a:lnTo>
                  <a:lnTo>
                    <a:pt x="178" y="178"/>
                  </a:lnTo>
                  <a:lnTo>
                    <a:pt x="178" y="0"/>
                  </a:lnTo>
                  <a:close/>
                  <a:moveTo>
                    <a:pt x="15" y="164"/>
                  </a:moveTo>
                  <a:lnTo>
                    <a:pt x="15" y="17"/>
                  </a:lnTo>
                  <a:lnTo>
                    <a:pt x="162" y="17"/>
                  </a:lnTo>
                  <a:lnTo>
                    <a:pt x="162" y="164"/>
                  </a:lnTo>
                  <a:lnTo>
                    <a:pt x="15" y="164"/>
                  </a:lnTo>
                  <a:close/>
                </a:path>
              </a:pathLst>
            </a:custGeom>
            <a:solidFill>
              <a:srgbClr val="4B286D"/>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grpSp>
    </p:spTree>
    <p:extLst>
      <p:ext uri="{BB962C8B-B14F-4D97-AF65-F5344CB8AC3E}">
        <p14:creationId xmlns:p14="http://schemas.microsoft.com/office/powerpoint/2010/main" val="701926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theme/theme1.xml><?xml version="1.0" encoding="utf-8"?>
<a:theme xmlns:a="http://schemas.openxmlformats.org/drawingml/2006/main" name="DashVTI">
  <a:themeElements>
    <a:clrScheme name="Custom 6">
      <a:dk1>
        <a:sysClr val="windowText" lastClr="000000"/>
      </a:dk1>
      <a:lt1>
        <a:sysClr val="window" lastClr="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grandview display">
      <a:majorFont>
        <a:latin typeface="Grandview Display"/>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0A75137F-CDEB-4E94-A788-9D255EBE1B91}" vid="{DE9A6A09-5855-45A3-8E99-4290ED2405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C218AC623CE8947806435FBCF0D91FB" ma:contentTypeVersion="5" ma:contentTypeDescription="Create a new document." ma:contentTypeScope="" ma:versionID="db9aa612375c9b5885fd49cc0f795a53">
  <xsd:schema xmlns:xsd="http://www.w3.org/2001/XMLSchema" xmlns:xs="http://www.w3.org/2001/XMLSchema" xmlns:p="http://schemas.microsoft.com/office/2006/metadata/properties" xmlns:ns3="5a8f8a59-0595-46e0-a0ea-cefc7c6afd9d" targetNamespace="http://schemas.microsoft.com/office/2006/metadata/properties" ma:root="true" ma:fieldsID="c4281b0d8d05a79d94da90f05077f68d" ns3:_="">
    <xsd:import namespace="5a8f8a59-0595-46e0-a0ea-cefc7c6afd9d"/>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8f8a59-0595-46e0-a0ea-cefc7c6afd9d"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E9DFBF0-5BD8-4CCD-B610-75E130052E1D}">
  <ds:schemaRefs>
    <ds:schemaRef ds:uri="http://purl.org/dc/elements/1.1/"/>
    <ds:schemaRef ds:uri="http://purl.org/dc/terms/"/>
    <ds:schemaRef ds:uri="5a8f8a59-0595-46e0-a0ea-cefc7c6afd9d"/>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E53983A5-8620-4275-BD08-F5C00F474F53}">
  <ds:schemaRefs>
    <ds:schemaRef ds:uri="http://schemas.microsoft.com/sharepoint/v3/contenttype/forms"/>
  </ds:schemaRefs>
</ds:datastoreItem>
</file>

<file path=customXml/itemProps3.xml><?xml version="1.0" encoding="utf-8"?>
<ds:datastoreItem xmlns:ds="http://schemas.openxmlformats.org/officeDocument/2006/customXml" ds:itemID="{E1CB86E2-7035-4582-82C2-5B9BF301167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8f8a59-0595-46e0-a0ea-cefc7c6afd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25054646-7467-4c6f-bd09-caa1a8027002}" enabled="1" method="Standard" siteId="{bedd5d6f-bcfc-46d4-918d-7fb210e57897}" contentBits="0" removed="0"/>
</clbl:labelList>
</file>

<file path=docProps/app.xml><?xml version="1.0" encoding="utf-8"?>
<Properties xmlns="http://schemas.openxmlformats.org/officeDocument/2006/extended-properties" xmlns:vt="http://schemas.openxmlformats.org/officeDocument/2006/docPropsVTypes">
  <TotalTime>447</TotalTime>
  <Words>1835</Words>
  <Application>Microsoft Office PowerPoint</Application>
  <PresentationFormat>Widescreen</PresentationFormat>
  <Paragraphs>184</Paragraphs>
  <Slides>35</Slides>
  <Notes>2</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35</vt:i4>
      </vt:variant>
    </vt:vector>
  </HeadingPairs>
  <TitlesOfParts>
    <vt:vector size="42" baseType="lpstr">
      <vt:lpstr>Aptos</vt:lpstr>
      <vt:lpstr>Arial</vt:lpstr>
      <vt:lpstr>Calibri</vt:lpstr>
      <vt:lpstr>Grandview Display</vt:lpstr>
      <vt:lpstr>HN for TELUS</vt:lpstr>
      <vt:lpstr>Wingdings</vt:lpstr>
      <vt:lpstr>DashVTI</vt:lpstr>
      <vt:lpstr>The Intersection of Time &amp; Stress Management</vt:lpstr>
      <vt:lpstr>State Employee Assistance Program</vt:lpstr>
      <vt:lpstr>What will you gain today?</vt:lpstr>
      <vt:lpstr>The Trigger:  Root Causes of Time Urgency</vt:lpstr>
      <vt:lpstr>PowerPoint Presentation</vt:lpstr>
      <vt:lpstr>The Toll –Cognitive &amp; Performance Cost</vt:lpstr>
      <vt:lpstr>Cognitive Tax: (The Brain)</vt:lpstr>
      <vt:lpstr>Physiological Strain (The Body)  </vt:lpstr>
      <vt:lpstr>Operational &amp; Relational Cost (The Work)</vt:lpstr>
      <vt:lpstr>The Circuit Breaker –The Disrupter</vt:lpstr>
      <vt:lpstr>Executive Cheat Sheet</vt:lpstr>
      <vt:lpstr>Become the Designer of Your Day –Tenant vs. Architect</vt:lpstr>
      <vt:lpstr>The 3 Design Principles</vt:lpstr>
      <vt:lpstr>Designate Before you Decorate (Priorities First)</vt:lpstr>
      <vt:lpstr>Build Structural Margins (Buffer Time)</vt:lpstr>
      <vt:lpstr>Establish Intentional Office Hours (Batching)</vt:lpstr>
      <vt:lpstr>Build Your Daily Focus Toolkit</vt:lpstr>
      <vt:lpstr>Operational Tools</vt:lpstr>
      <vt:lpstr>Time Tool: The 90-Minute Sprint</vt:lpstr>
      <vt:lpstr>Environment Tool: Strategic Friction</vt:lpstr>
      <vt:lpstr>Attention Tool:  The External Brain (RAM Clearing)</vt:lpstr>
      <vt:lpstr>Reclaiming Ownership: Mastering Mind &amp; Time </vt:lpstr>
      <vt:lpstr>The 3 Master Steps</vt:lpstr>
      <vt:lpstr>Defend Your Margins (Space to Breathe)</vt:lpstr>
      <vt:lpstr>Close the Open Loops (The Shutdown Ritual)</vt:lpstr>
      <vt:lpstr>Regulate to Perform (Energy Over Hours)</vt:lpstr>
      <vt:lpstr>The Bottom Line </vt:lpstr>
      <vt:lpstr>Please Feel Free to Contact Me</vt:lpstr>
      <vt:lpstr>PowerPoint Presentation</vt:lpstr>
      <vt:lpstr>State of Alabama: EAP Benefits</vt:lpstr>
      <vt:lpstr>PowerPoint Presentation</vt:lpstr>
      <vt:lpstr>PowerPoint Presentation</vt:lpstr>
      <vt:lpstr>Digital Resources: TELUS Health MemberAccess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Anneliese Stroup</dc:creator>
  <cp:lastModifiedBy>Hunt, Kwatasian</cp:lastModifiedBy>
  <cp:revision>5</cp:revision>
  <dcterms:created xsi:type="dcterms:W3CDTF">2026-09-21T15:24:35Z</dcterms:created>
  <dcterms:modified xsi:type="dcterms:W3CDTF">2026-09-28T21:19:15Z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0x010100EC218AC623CE8947806435FBCF0D91FB</vt:lpwstr>
  </property>
  <property fmtid="{D5CDD505-2E9C-101B-9397-08002B2CF9AE}" pid="3" name="MSIP_Label_4ee7930c-90a7-461a-ab50-f845a4961f5a_Enabled">
    <vt:lpwstr>true</vt:lpwstr>
  </property>
  <property fmtid="{D5CDD505-2E9C-101B-9397-08002B2CF9AE}" pid="4" name="MSIP_Label_4ee7930c-90a7-461a-ab50-f845a4961f5a_SetDate">
    <vt:lpwstr>2026-09-28T18:45:24Z</vt:lpwstr>
  </property>
  <property fmtid="{D5CDD505-2E9C-101B-9397-08002B2CF9AE}" pid="5" name="MSIP_Label_4ee7930c-90a7-461a-ab50-f845a4961f5a_Method">
    <vt:lpwstr>Standard</vt:lpwstr>
  </property>
  <property fmtid="{D5CDD505-2E9C-101B-9397-08002B2CF9AE}" pid="6" name="MSIP_Label_4ee7930c-90a7-461a-ab50-f845a4961f5a_Name">
    <vt:lpwstr>Internal</vt:lpwstr>
  </property>
  <property fmtid="{D5CDD505-2E9C-101B-9397-08002B2CF9AE}" pid="7" name="MSIP_Label_4ee7930c-90a7-461a-ab50-f845a4961f5a_SiteId">
    <vt:lpwstr>7565b51c-5e87-48eb-bc80-252b20bc1ade</vt:lpwstr>
  </property>
  <property fmtid="{D5CDD505-2E9C-101B-9397-08002B2CF9AE}" pid="8" name="MSIP_Label_4ee7930c-90a7-461a-ab50-f845a4961f5a_ActionId">
    <vt:lpwstr>9e130690-6944-4b1c-98bd-d99b7ae26b71</vt:lpwstr>
  </property>
  <property fmtid="{D5CDD505-2E9C-101B-9397-08002B2CF9AE}" pid="9" name="MSIP_Label_4ee7930c-90a7-461a-ab50-f845a4961f5a_ContentBits">
    <vt:lpwstr>0</vt:lpwstr>
  </property>
  <property fmtid="{D5CDD505-2E9C-101B-9397-08002B2CF9AE}" pid="10" name="MSIP_Label_4ee7930c-90a7-461a-ab50-f845a4961f5a_Tag">
    <vt:lpwstr>10, 3, 0, 1</vt:lpwstr>
  </property>
</Properties>
</file>