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50"/>
  </p:notesMasterIdLst>
  <p:handoutMasterIdLst>
    <p:handoutMasterId r:id="rId51"/>
  </p:handoutMasterIdLst>
  <p:sldIdLst>
    <p:sldId id="256" r:id="rId2"/>
    <p:sldId id="382" r:id="rId3"/>
    <p:sldId id="285" r:id="rId4"/>
    <p:sldId id="359" r:id="rId5"/>
    <p:sldId id="360" r:id="rId6"/>
    <p:sldId id="361" r:id="rId7"/>
    <p:sldId id="362" r:id="rId8"/>
    <p:sldId id="363" r:id="rId9"/>
    <p:sldId id="321" r:id="rId10"/>
    <p:sldId id="322" r:id="rId11"/>
    <p:sldId id="327" r:id="rId12"/>
    <p:sldId id="379" r:id="rId13"/>
    <p:sldId id="364" r:id="rId14"/>
    <p:sldId id="366" r:id="rId15"/>
    <p:sldId id="260" r:id="rId16"/>
    <p:sldId id="262" r:id="rId17"/>
    <p:sldId id="267" r:id="rId18"/>
    <p:sldId id="338" r:id="rId19"/>
    <p:sldId id="365" r:id="rId20"/>
    <p:sldId id="340" r:id="rId21"/>
    <p:sldId id="367" r:id="rId22"/>
    <p:sldId id="368" r:id="rId23"/>
    <p:sldId id="369" r:id="rId24"/>
    <p:sldId id="309" r:id="rId25"/>
    <p:sldId id="370" r:id="rId26"/>
    <p:sldId id="311" r:id="rId27"/>
    <p:sldId id="314" r:id="rId28"/>
    <p:sldId id="356" r:id="rId29"/>
    <p:sldId id="357" r:id="rId30"/>
    <p:sldId id="373" r:id="rId31"/>
    <p:sldId id="374" r:id="rId32"/>
    <p:sldId id="344" r:id="rId33"/>
    <p:sldId id="324" r:id="rId34"/>
    <p:sldId id="325" r:id="rId35"/>
    <p:sldId id="328" r:id="rId36"/>
    <p:sldId id="345" r:id="rId37"/>
    <p:sldId id="351" r:id="rId38"/>
    <p:sldId id="352" r:id="rId39"/>
    <p:sldId id="353" r:id="rId40"/>
    <p:sldId id="354" r:id="rId41"/>
    <p:sldId id="355" r:id="rId42"/>
    <p:sldId id="380" r:id="rId43"/>
    <p:sldId id="384" r:id="rId44"/>
    <p:sldId id="386" r:id="rId45"/>
    <p:sldId id="387" r:id="rId46"/>
    <p:sldId id="388" r:id="rId47"/>
    <p:sldId id="389" r:id="rId48"/>
    <p:sldId id="383" r:id="rId49"/>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9" autoAdjust="0"/>
    <p:restoredTop sz="93184" autoAdjust="0"/>
  </p:normalViewPr>
  <p:slideViewPr>
    <p:cSldViewPr showGuides="1">
      <p:cViewPr varScale="1">
        <p:scale>
          <a:sx n="106" d="100"/>
          <a:sy n="106" d="100"/>
        </p:scale>
        <p:origin x="576" y="108"/>
      </p:cViewPr>
      <p:guideLst>
        <p:guide orient="horz" pos="2160"/>
        <p:guide pos="3840"/>
      </p:guideLst>
    </p:cSldViewPr>
  </p:slideViewPr>
  <p:outlineViewPr>
    <p:cViewPr>
      <p:scale>
        <a:sx n="33" d="100"/>
        <a:sy n="33" d="100"/>
      </p:scale>
      <p:origin x="0" y="684"/>
    </p:cViewPr>
  </p:outlineViewPr>
  <p:notesTextViewPr>
    <p:cViewPr>
      <p:scale>
        <a:sx n="3" d="2"/>
        <a:sy n="3" d="2"/>
      </p:scale>
      <p:origin x="0" y="0"/>
    </p:cViewPr>
  </p:notesTextViewPr>
  <p:sorterViewPr>
    <p:cViewPr>
      <p:scale>
        <a:sx n="168" d="100"/>
        <a:sy n="1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9" tIns="46655" rIns="93309" bIns="46655" rtlCol="0"/>
          <a:lstStyle>
            <a:lvl1pPr algn="l">
              <a:defRPr sz="1200"/>
            </a:lvl1pPr>
          </a:lstStyle>
          <a:p>
            <a:endParaRPr lang="en-US" dirty="0"/>
          </a:p>
        </p:txBody>
      </p:sp>
      <p:sp>
        <p:nvSpPr>
          <p:cNvPr id="3" name="Date Placeholder 2"/>
          <p:cNvSpPr>
            <a:spLocks noGrp="1"/>
          </p:cNvSpPr>
          <p:nvPr>
            <p:ph type="dt" sz="quarter" idx="1"/>
          </p:nvPr>
        </p:nvSpPr>
        <p:spPr>
          <a:xfrm>
            <a:off x="3978131" y="0"/>
            <a:ext cx="3043343" cy="465455"/>
          </a:xfrm>
          <a:prstGeom prst="rect">
            <a:avLst/>
          </a:prstGeom>
        </p:spPr>
        <p:txBody>
          <a:bodyPr vert="horz" lIns="93309" tIns="46655" rIns="93309" bIns="46655" rtlCol="0"/>
          <a:lstStyle>
            <a:lvl1pPr algn="r">
              <a:defRPr sz="1200"/>
            </a:lvl1pPr>
          </a:lstStyle>
          <a:p>
            <a:fld id="{7C719910-EEC0-4FD2-95D9-45880D9BA93F}" type="datetimeFigureOut">
              <a:rPr lang="en-US" smtClean="0"/>
              <a:pPr/>
              <a:t>8/4/2020</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09" tIns="46655" rIns="93309" bIns="4665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09" tIns="46655" rIns="93309" bIns="46655" rtlCol="0" anchor="b"/>
          <a:lstStyle>
            <a:lvl1pPr algn="r">
              <a:defRPr sz="1200"/>
            </a:lvl1pPr>
          </a:lstStyle>
          <a:p>
            <a:fld id="{E82A72F0-9366-458C-98C1-F21AB6AE1BFD}" type="slidenum">
              <a:rPr lang="en-US" smtClean="0"/>
              <a:pPr/>
              <a:t>‹#›</a:t>
            </a:fld>
            <a:endParaRPr lang="en-US" dirty="0"/>
          </a:p>
        </p:txBody>
      </p:sp>
    </p:spTree>
    <p:extLst>
      <p:ext uri="{BB962C8B-B14F-4D97-AF65-F5344CB8AC3E}">
        <p14:creationId xmlns:p14="http://schemas.microsoft.com/office/powerpoint/2010/main" val="2479659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9" tIns="46655" rIns="93309" bIns="46655" rtlCol="0"/>
          <a:lstStyle>
            <a:lvl1pPr algn="l">
              <a:defRPr sz="1200"/>
            </a:lvl1pPr>
          </a:lstStyle>
          <a:p>
            <a:endParaRPr lang="en-US" dirty="0"/>
          </a:p>
        </p:txBody>
      </p:sp>
      <p:sp>
        <p:nvSpPr>
          <p:cNvPr id="3" name="Date Placeholder 2"/>
          <p:cNvSpPr>
            <a:spLocks noGrp="1"/>
          </p:cNvSpPr>
          <p:nvPr>
            <p:ph type="dt" idx="1"/>
          </p:nvPr>
        </p:nvSpPr>
        <p:spPr>
          <a:xfrm>
            <a:off x="3978131" y="0"/>
            <a:ext cx="3043343" cy="465455"/>
          </a:xfrm>
          <a:prstGeom prst="rect">
            <a:avLst/>
          </a:prstGeom>
        </p:spPr>
        <p:txBody>
          <a:bodyPr vert="horz" lIns="93309" tIns="46655" rIns="93309" bIns="46655" rtlCol="0"/>
          <a:lstStyle>
            <a:lvl1pPr algn="r">
              <a:defRPr sz="1200"/>
            </a:lvl1pPr>
          </a:lstStyle>
          <a:p>
            <a:fld id="{0861F34B-FD8D-455E-B3A1-E8597D10E3D4}" type="datetimeFigureOut">
              <a:rPr lang="en-US" smtClean="0"/>
              <a:pPr/>
              <a:t>8/4/2020</a:t>
            </a:fld>
            <a:endParaRPr lang="en-US" dirty="0"/>
          </a:p>
        </p:txBody>
      </p:sp>
      <p:sp>
        <p:nvSpPr>
          <p:cNvPr id="4" name="Slide Image Placeholder 3"/>
          <p:cNvSpPr>
            <a:spLocks noGrp="1" noRot="1" noChangeAspect="1"/>
          </p:cNvSpPr>
          <p:nvPr>
            <p:ph type="sldImg" idx="2"/>
          </p:nvPr>
        </p:nvSpPr>
        <p:spPr>
          <a:xfrm>
            <a:off x="409575" y="696913"/>
            <a:ext cx="6205538" cy="3490912"/>
          </a:xfrm>
          <a:prstGeom prst="rect">
            <a:avLst/>
          </a:prstGeom>
          <a:noFill/>
          <a:ln w="12700">
            <a:solidFill>
              <a:prstClr val="black"/>
            </a:solidFill>
          </a:ln>
        </p:spPr>
        <p:txBody>
          <a:bodyPr vert="horz" lIns="93309" tIns="46655" rIns="93309" bIns="46655"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9" tIns="46655" rIns="93309" bIns="466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9" tIns="46655" rIns="93309" bIns="4665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09" tIns="46655" rIns="93309" bIns="46655" rtlCol="0" anchor="b"/>
          <a:lstStyle>
            <a:lvl1pPr algn="r">
              <a:defRPr sz="1200"/>
            </a:lvl1pPr>
          </a:lstStyle>
          <a:p>
            <a:fld id="{FD5C4093-0EDF-4F54-872D-2A9223560792}" type="slidenum">
              <a:rPr lang="en-US" smtClean="0"/>
              <a:pPr/>
              <a:t>‹#›</a:t>
            </a:fld>
            <a:endParaRPr lang="en-US" dirty="0"/>
          </a:p>
        </p:txBody>
      </p:sp>
    </p:spTree>
    <p:extLst>
      <p:ext uri="{BB962C8B-B14F-4D97-AF65-F5344CB8AC3E}">
        <p14:creationId xmlns:p14="http://schemas.microsoft.com/office/powerpoint/2010/main" val="2499058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1</a:t>
            </a:fld>
            <a:endParaRPr lang="en-US" dirty="0"/>
          </a:p>
        </p:txBody>
      </p:sp>
    </p:spTree>
    <p:extLst>
      <p:ext uri="{BB962C8B-B14F-4D97-AF65-F5344CB8AC3E}">
        <p14:creationId xmlns:p14="http://schemas.microsoft.com/office/powerpoint/2010/main" val="117253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normAutofit fontScale="77500" lnSpcReduction="20000"/>
          </a:bodyPr>
          <a:lstStyle/>
          <a:p>
            <a:r>
              <a:rPr lang="en-US" dirty="0"/>
              <a:t>As a manager you must identify the key issues that could be causing low morale in your organization. For example, If employees feel like there aren't opportunities for career advancement in the organization, they can become discouraged to the point of wanting to look for positions elsewhere Poor leadership can also negatively influence the morale of an organization. If employees don't feel like they are getting the communication, support and guidance that they need from their supervisors, it can decrease employees' motivation to do top-notch work. Workplace conditions can also affect morale. If managers are working their employees hard, but employees are not seeing any benefits or signs of appreciation for their grueling efforts, this can deflate their spirits.</a:t>
            </a:r>
          </a:p>
          <a:p>
            <a:endParaRPr lang="en-US" dirty="0"/>
          </a:p>
          <a:p>
            <a:pPr fontAlgn="base"/>
            <a:r>
              <a:rPr lang="en-US" dirty="0"/>
              <a:t>Communication</a:t>
            </a:r>
          </a:p>
          <a:p>
            <a:pPr fontAlgn="base"/>
            <a:r>
              <a:rPr lang="en-US" dirty="0"/>
              <a:t>A company has many levels of communication--from management to employees, between departments, between management groups and between individual employees. To maintain morale, communication lines need to remain open and important information needs to be delivered in a timely fashion. For example, if a small number of layoffs are being planned, then it is important to communicate the magnitude of the layoffs to employees so that rumors do not get spread that could shatter morale. Laying off employees usually has a negative impact on morale, but allowing employees that are not scheduled to be laid off to believe that they could damage morale even further.</a:t>
            </a:r>
          </a:p>
          <a:p>
            <a:pPr fontAlgn="base"/>
            <a:endParaRPr lang="en-US" dirty="0"/>
          </a:p>
          <a:p>
            <a:pPr fontAlgn="base"/>
            <a:r>
              <a:rPr lang="en-US" dirty="0"/>
              <a:t>Declining morale and negativity in the workplace can stem from a myriad of factors. Managers and supervisors can create a negative work environment with poor leadership decisions, such as creating a demanding, unappreciative and non-supportive atmosphere. In some cases, negative morale can stem from the belief that some workers get away with putting in less work than others. Other possible factors that can contribute to negative morale in the workplace include rumors, recent firings, poor working conditions and the belief that the company is suffering financially.</a:t>
            </a:r>
          </a:p>
          <a:p>
            <a:endParaRPr lang="en-US" dirty="0"/>
          </a:p>
          <a:p>
            <a:r>
              <a:rPr lang="en-US" dirty="0"/>
              <a:t>http://smallbusiness.chron.com/morale-organizations-346.html</a:t>
            </a:r>
          </a:p>
          <a:p>
            <a:endParaRPr lang="en-US" dirty="0"/>
          </a:p>
          <a:p>
            <a:pPr fontAlgn="base"/>
            <a:r>
              <a:rPr lang="en-US" dirty="0"/>
              <a:t>Changes in Management</a:t>
            </a:r>
          </a:p>
          <a:p>
            <a:pPr fontAlgn="base"/>
            <a:r>
              <a:rPr lang="en-US" dirty="0"/>
              <a:t>Employees can become accustomed to the practices and methods of a particular manager, and when there is a change in management that can have an effect on morale. It can also depend on the circumstances that caused the change. If a manager was perceived to be effective and appreciated by employees, then letting that manager go without explanation can have a negative effect on morale. Try to offer an explanation to employees on why a manager is no longer with the company, and then encourage the staff to move on with the manager's replacement. If there is no explanation, then rumors can make it difficult for the incoming replacement to implement his ideas and plans because speculation as to the fate of the outgoing manager has altered employee focus.</a:t>
            </a:r>
          </a:p>
          <a:p>
            <a:r>
              <a:rPr lang="en-US" dirty="0"/>
              <a:t>http://smallbusiness.chron.com/impacts-morale-organization-6.html</a:t>
            </a:r>
          </a:p>
        </p:txBody>
      </p:sp>
      <p:sp>
        <p:nvSpPr>
          <p:cNvPr id="4" name="Slide Number Placeholder 3"/>
          <p:cNvSpPr>
            <a:spLocks noGrp="1"/>
          </p:cNvSpPr>
          <p:nvPr>
            <p:ph type="sldNum" sz="quarter" idx="10"/>
          </p:nvPr>
        </p:nvSpPr>
        <p:spPr/>
        <p:txBody>
          <a:bodyPr/>
          <a:lstStyle/>
          <a:p>
            <a:fld id="{FD5C4093-0EDF-4F54-872D-2A9223560792}" type="slidenum">
              <a:rPr lang="en-US" smtClean="0"/>
              <a:pPr/>
              <a:t>10</a:t>
            </a:fld>
            <a:endParaRPr lang="en-US" dirty="0"/>
          </a:p>
        </p:txBody>
      </p:sp>
    </p:spTree>
    <p:extLst>
      <p:ext uri="{BB962C8B-B14F-4D97-AF65-F5344CB8AC3E}">
        <p14:creationId xmlns:p14="http://schemas.microsoft.com/office/powerpoint/2010/main" val="166308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Workload</a:t>
            </a:r>
            <a:r>
              <a:rPr lang="en-US" baseline="0" dirty="0"/>
              <a:t> differences may be real or perceived. I would encourage a discussion of specific work duties and time management skills, restructuring of tasks or redesigning processes or work duties</a:t>
            </a: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11</a:t>
            </a:fld>
            <a:endParaRPr lang="en-US" dirty="0"/>
          </a:p>
        </p:txBody>
      </p:sp>
    </p:spTree>
    <p:extLst>
      <p:ext uri="{BB962C8B-B14F-4D97-AF65-F5344CB8AC3E}">
        <p14:creationId xmlns:p14="http://schemas.microsoft.com/office/powerpoint/2010/main" val="326068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12</a:t>
            </a:fld>
            <a:endParaRPr lang="en-US" dirty="0"/>
          </a:p>
        </p:txBody>
      </p:sp>
    </p:spTree>
    <p:extLst>
      <p:ext uri="{BB962C8B-B14F-4D97-AF65-F5344CB8AC3E}">
        <p14:creationId xmlns:p14="http://schemas.microsoft.com/office/powerpoint/2010/main" val="50176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13</a:t>
            </a:fld>
            <a:endParaRPr lang="en-US" dirty="0"/>
          </a:p>
        </p:txBody>
      </p:sp>
    </p:spTree>
    <p:extLst>
      <p:ext uri="{BB962C8B-B14F-4D97-AF65-F5344CB8AC3E}">
        <p14:creationId xmlns:p14="http://schemas.microsoft.com/office/powerpoint/2010/main" val="323960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Morale is the spirit</a:t>
            </a:r>
            <a:r>
              <a:rPr lang="en-US" baseline="0" dirty="0"/>
              <a:t> of the organization, and it manifests either positively or negatively among employees, teams and entire departments.</a:t>
            </a: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14</a:t>
            </a:fld>
            <a:endParaRPr lang="en-US" dirty="0"/>
          </a:p>
        </p:txBody>
      </p:sp>
    </p:spTree>
    <p:extLst>
      <p:ext uri="{BB962C8B-B14F-4D97-AF65-F5344CB8AC3E}">
        <p14:creationId xmlns:p14="http://schemas.microsoft.com/office/powerpoint/2010/main" val="208279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5297" indent="-234707">
              <a:spcBef>
                <a:spcPts val="1101"/>
              </a:spcBef>
              <a:buClr>
                <a:schemeClr val="accent1"/>
              </a:buClr>
              <a:buSzPct val="68000"/>
              <a:buFont typeface="Wingdings 3"/>
              <a:buChar char=""/>
              <a:defRPr/>
            </a:pPr>
            <a:r>
              <a:rPr lang="en-US" sz="1100" dirty="0"/>
              <a:t>No one listens until they have been heard!</a:t>
            </a:r>
          </a:p>
        </p:txBody>
      </p:sp>
      <p:sp>
        <p:nvSpPr>
          <p:cNvPr id="4" name="Slide Number Placeholder 3"/>
          <p:cNvSpPr>
            <a:spLocks noGrp="1"/>
          </p:cNvSpPr>
          <p:nvPr>
            <p:ph type="sldNum" sz="quarter" idx="10"/>
          </p:nvPr>
        </p:nvSpPr>
        <p:spPr/>
        <p:txBody>
          <a:bodyPr/>
          <a:lstStyle/>
          <a:p>
            <a:fld id="{620D3BB8-547D-4006-8E2D-D0CAD8090072}" type="slidenum">
              <a:rPr lang="en-US" smtClean="0"/>
              <a:t>15</a:t>
            </a:fld>
            <a:endParaRPr lang="en-US" dirty="0"/>
          </a:p>
        </p:txBody>
      </p:sp>
    </p:spTree>
    <p:extLst>
      <p:ext uri="{BB962C8B-B14F-4D97-AF65-F5344CB8AC3E}">
        <p14:creationId xmlns:p14="http://schemas.microsoft.com/office/powerpoint/2010/main" val="88184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16</a:t>
            </a:fld>
            <a:endParaRPr lang="en-US" dirty="0"/>
          </a:p>
        </p:txBody>
      </p:sp>
    </p:spTree>
    <p:extLst>
      <p:ext uri="{BB962C8B-B14F-4D97-AF65-F5344CB8AC3E}">
        <p14:creationId xmlns:p14="http://schemas.microsoft.com/office/powerpoint/2010/main" val="42056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pPr>
            <a:r>
              <a:rPr lang="en-US" dirty="0"/>
              <a:t>Sometimes we may find ourselves not listening as the other speaks and instead crafting our response to their first thoughts. When we do this, it means that we have stopped listening altogether. </a:t>
            </a:r>
          </a:p>
          <a:p>
            <a:pPr>
              <a:buFont typeface="Arial" charset="0"/>
              <a:buNone/>
            </a:pPr>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17</a:t>
            </a:fld>
            <a:endParaRPr lang="en-US" dirty="0"/>
          </a:p>
        </p:txBody>
      </p:sp>
    </p:spTree>
    <p:extLst>
      <p:ext uri="{BB962C8B-B14F-4D97-AF65-F5344CB8AC3E}">
        <p14:creationId xmlns:p14="http://schemas.microsoft.com/office/powerpoint/2010/main" val="199535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CC819-4442-47E6-ADEC-84BCC6D46CDA}" type="slidenum">
              <a:rPr lang="en-US" smtClean="0"/>
              <a:t>18</a:t>
            </a:fld>
            <a:endParaRPr lang="en-US" dirty="0"/>
          </a:p>
        </p:txBody>
      </p:sp>
    </p:spTree>
    <p:extLst>
      <p:ext uri="{BB962C8B-B14F-4D97-AF65-F5344CB8AC3E}">
        <p14:creationId xmlns:p14="http://schemas.microsoft.com/office/powerpoint/2010/main" val="236361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CC819-4442-47E6-ADEC-84BCC6D46CDA}" type="slidenum">
              <a:rPr lang="en-US" smtClean="0"/>
              <a:t>19</a:t>
            </a:fld>
            <a:endParaRPr lang="en-US" dirty="0"/>
          </a:p>
        </p:txBody>
      </p:sp>
    </p:spTree>
    <p:extLst>
      <p:ext uri="{BB962C8B-B14F-4D97-AF65-F5344CB8AC3E}">
        <p14:creationId xmlns:p14="http://schemas.microsoft.com/office/powerpoint/2010/main" val="29934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5CC819-4442-47E6-ADEC-84BCC6D46CDA}" type="slidenum">
              <a:rPr lang="en-US" smtClean="0"/>
              <a:t>20</a:t>
            </a:fld>
            <a:endParaRPr lang="en-US" dirty="0"/>
          </a:p>
        </p:txBody>
      </p:sp>
    </p:spTree>
    <p:extLst>
      <p:ext uri="{BB962C8B-B14F-4D97-AF65-F5344CB8AC3E}">
        <p14:creationId xmlns:p14="http://schemas.microsoft.com/office/powerpoint/2010/main" val="2787875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21</a:t>
            </a:fld>
            <a:endParaRPr lang="en-US" dirty="0"/>
          </a:p>
        </p:txBody>
      </p:sp>
    </p:spTree>
    <p:extLst>
      <p:ext uri="{BB962C8B-B14F-4D97-AF65-F5344CB8AC3E}">
        <p14:creationId xmlns:p14="http://schemas.microsoft.com/office/powerpoint/2010/main" val="1933576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3105" indent="-247173">
              <a:spcBef>
                <a:spcPts val="1352"/>
              </a:spcBef>
              <a:buClr>
                <a:schemeClr val="accent1"/>
              </a:buClr>
              <a:buSzPct val="68000"/>
              <a:buFont typeface="Wingdings 3"/>
              <a:buChar char=""/>
              <a:defRP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22</a:t>
            </a:fld>
            <a:endParaRPr lang="en-US" dirty="0"/>
          </a:p>
        </p:txBody>
      </p:sp>
    </p:spTree>
    <p:extLst>
      <p:ext uri="{BB962C8B-B14F-4D97-AF65-F5344CB8AC3E}">
        <p14:creationId xmlns:p14="http://schemas.microsoft.com/office/powerpoint/2010/main" val="4020898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06332" lvl="7" indent="0">
              <a:spcBef>
                <a:spcPts val="2317"/>
              </a:spcBef>
              <a:buClr>
                <a:schemeClr val="accent1"/>
              </a:buClr>
              <a:buSzPct val="68000"/>
              <a:buFont typeface="Wingdings 3"/>
              <a:buNone/>
              <a:defRPr/>
            </a:pPr>
            <a:endParaRPr lang="en-US" sz="2700" b="1"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23</a:t>
            </a:fld>
            <a:endParaRPr lang="en-US" dirty="0"/>
          </a:p>
        </p:txBody>
      </p:sp>
    </p:spTree>
    <p:extLst>
      <p:ext uri="{BB962C8B-B14F-4D97-AF65-F5344CB8AC3E}">
        <p14:creationId xmlns:p14="http://schemas.microsoft.com/office/powerpoint/2010/main" val="1085878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24</a:t>
            </a:fld>
            <a:endParaRPr lang="en-US" dirty="0"/>
          </a:p>
        </p:txBody>
      </p:sp>
    </p:spTree>
    <p:extLst>
      <p:ext uri="{BB962C8B-B14F-4D97-AF65-F5344CB8AC3E}">
        <p14:creationId xmlns:p14="http://schemas.microsoft.com/office/powerpoint/2010/main" val="1775972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Covid-19</a:t>
            </a:r>
          </a:p>
        </p:txBody>
      </p:sp>
      <p:sp>
        <p:nvSpPr>
          <p:cNvPr id="4" name="Slide Number Placeholder 3"/>
          <p:cNvSpPr>
            <a:spLocks noGrp="1"/>
          </p:cNvSpPr>
          <p:nvPr>
            <p:ph type="sldNum" sz="quarter" idx="10"/>
          </p:nvPr>
        </p:nvSpPr>
        <p:spPr/>
        <p:txBody>
          <a:bodyPr/>
          <a:lstStyle/>
          <a:p>
            <a:fld id="{FD5C4093-0EDF-4F54-872D-2A9223560792}" type="slidenum">
              <a:rPr lang="en-US" smtClean="0"/>
              <a:pPr/>
              <a:t>25</a:t>
            </a:fld>
            <a:endParaRPr lang="en-US" dirty="0"/>
          </a:p>
        </p:txBody>
      </p:sp>
    </p:spTree>
    <p:extLst>
      <p:ext uri="{BB962C8B-B14F-4D97-AF65-F5344CB8AC3E}">
        <p14:creationId xmlns:p14="http://schemas.microsoft.com/office/powerpoint/2010/main" val="117219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26</a:t>
            </a:fld>
            <a:endParaRPr lang="en-US" dirty="0"/>
          </a:p>
        </p:txBody>
      </p:sp>
    </p:spTree>
    <p:extLst>
      <p:ext uri="{BB962C8B-B14F-4D97-AF65-F5344CB8AC3E}">
        <p14:creationId xmlns:p14="http://schemas.microsoft.com/office/powerpoint/2010/main" val="3848701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762">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27</a:t>
            </a:fld>
            <a:endParaRPr lang="en-US" dirty="0"/>
          </a:p>
        </p:txBody>
      </p:sp>
    </p:spTree>
    <p:extLst>
      <p:ext uri="{BB962C8B-B14F-4D97-AF65-F5344CB8AC3E}">
        <p14:creationId xmlns:p14="http://schemas.microsoft.com/office/powerpoint/2010/main" val="954915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28</a:t>
            </a:fld>
            <a:endParaRPr lang="en-US" dirty="0"/>
          </a:p>
        </p:txBody>
      </p:sp>
    </p:spTree>
    <p:extLst>
      <p:ext uri="{BB962C8B-B14F-4D97-AF65-F5344CB8AC3E}">
        <p14:creationId xmlns:p14="http://schemas.microsoft.com/office/powerpoint/2010/main" val="1803752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29</a:t>
            </a:fld>
            <a:endParaRPr lang="en-US" dirty="0"/>
          </a:p>
        </p:txBody>
      </p:sp>
    </p:spTree>
    <p:extLst>
      <p:ext uri="{BB962C8B-B14F-4D97-AF65-F5344CB8AC3E}">
        <p14:creationId xmlns:p14="http://schemas.microsoft.com/office/powerpoint/2010/main" val="299517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30</a:t>
            </a:fld>
            <a:endParaRPr lang="en-US" dirty="0"/>
          </a:p>
        </p:txBody>
      </p:sp>
    </p:spTree>
    <p:extLst>
      <p:ext uri="{BB962C8B-B14F-4D97-AF65-F5344CB8AC3E}">
        <p14:creationId xmlns:p14="http://schemas.microsoft.com/office/powerpoint/2010/main" val="2602130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31</a:t>
            </a:fld>
            <a:endParaRPr lang="en-US" dirty="0"/>
          </a:p>
        </p:txBody>
      </p:sp>
    </p:spTree>
    <p:extLst>
      <p:ext uri="{BB962C8B-B14F-4D97-AF65-F5344CB8AC3E}">
        <p14:creationId xmlns:p14="http://schemas.microsoft.com/office/powerpoint/2010/main" val="3536437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32</a:t>
            </a:fld>
            <a:endParaRPr lang="en-US" dirty="0"/>
          </a:p>
        </p:txBody>
      </p:sp>
    </p:spTree>
    <p:extLst>
      <p:ext uri="{BB962C8B-B14F-4D97-AF65-F5344CB8AC3E}">
        <p14:creationId xmlns:p14="http://schemas.microsoft.com/office/powerpoint/2010/main" val="2507466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normAutofit fontScale="77500" lnSpcReduction="20000"/>
          </a:bodyPr>
          <a:lstStyle/>
          <a:p>
            <a:pPr fontAlgn="base"/>
            <a:r>
              <a:rPr lang="en-US" b="1" dirty="0"/>
              <a:t>Hiring</a:t>
            </a:r>
          </a:p>
          <a:p>
            <a:pPr fontAlgn="base"/>
            <a:r>
              <a:rPr lang="en-US" dirty="0"/>
              <a:t>When you hire new employees, bring people on board who fit your company culture and who are enthusiastic about the company goals and mission. Assess a potential employee's personality through pre-employment tests and interviews. Personality traits such as optimism, resourcefulness and cheerfulness can help create smooth working relationships among co-workers. People who smile regularly tend to contribute to a happy atmosphere in the workplace.</a:t>
            </a:r>
          </a:p>
          <a:p>
            <a:pPr fontAlgn="base"/>
            <a:r>
              <a:rPr lang="en-US" b="1" dirty="0"/>
              <a:t>Don't Micromanage</a:t>
            </a:r>
          </a:p>
          <a:p>
            <a:pPr fontAlgn="base"/>
            <a:r>
              <a:rPr lang="en-US" dirty="0"/>
              <a:t>Allow employees the freedom to make decisions and be responsible for their work. Monitoring every move an employee makes can cause dissatisfaction, low morale and low productivity. Delegate tasks and trust employees to be responsible for completing them. People who feel valued and that they are doing meaningful work contribute to a happy workplace.</a:t>
            </a:r>
          </a:p>
          <a:p>
            <a:pPr fontAlgn="base"/>
            <a:r>
              <a:rPr lang="en-US" b="1" dirty="0"/>
              <a:t>Communication</a:t>
            </a:r>
          </a:p>
          <a:p>
            <a:pPr fontAlgn="base"/>
            <a:r>
              <a:rPr lang="en-US" dirty="0"/>
              <a:t>Keep the lines of communication open between management and employees. An open-door policy allows employees to air concerns or complaints before they become serious issues. Offer a way for employees to make suggestions for improving the efficiency of the company and make it clear that suggestions will be considered. Be as transparent as possible about company goals and initiatives to prevent rumors and speculation from running rampant in the office.</a:t>
            </a:r>
          </a:p>
          <a:p>
            <a:pPr fontAlgn="base"/>
            <a:r>
              <a:rPr lang="en-US" b="1" dirty="0"/>
              <a:t>Flexibility</a:t>
            </a:r>
          </a:p>
          <a:p>
            <a:pPr fontAlgn="base"/>
            <a:r>
              <a:rPr lang="en-US" dirty="0"/>
              <a:t>Employees are increasingly concerned about work-life balance and companies that offer flexibility in working arrangements often find increased levels of satisfaction among employees. If it is appropriate, consider offering employees flexible work hours, job sharing, time off to attend family events or the ability to work from home on certain days.</a:t>
            </a:r>
          </a:p>
          <a:p>
            <a:pPr fontAlgn="base"/>
            <a:r>
              <a:rPr lang="en-US" b="1" dirty="0"/>
              <a:t>Rewards</a:t>
            </a:r>
          </a:p>
          <a:p>
            <a:pPr fontAlgn="base"/>
            <a:r>
              <a:rPr lang="en-US" dirty="0"/>
              <a:t>While raises and bonuses are traditional ways to reward employees and shouldn't be overlooked, there are other ways to show workers that they are appreciated. Celebrating employee accomplishments could be as simple as a blurb in a company newsletter or a note from a manager thanking the person for a job well done. Reward employees for good performance with an extra day off or celebrate the completion of a project with a company luncheon.</a:t>
            </a:r>
          </a:p>
          <a:p>
            <a:pPr fontAlgn="base"/>
            <a:r>
              <a:rPr lang="en-US" b="1" dirty="0"/>
              <a:t>Have Fun</a:t>
            </a:r>
          </a:p>
          <a:p>
            <a:pPr defTabSz="915689" fontAlgn="base">
              <a:defRPr/>
            </a:pPr>
            <a:r>
              <a:rPr lang="en-US" dirty="0"/>
              <a:t>People work hard and a few lighthearted moments can help ease tension, relieve stress and create a happy atmosphere. Throw a party once a month for every employee who is having a birthday in that month, complete with cake and ice cream. Take the office out for bowling or to the movies once a month. Offer an informal breakfast gathering once a week. Put up a bulletin board in the break room with funny pictures and jokes. Work hard to make your employees smile and laugh, and they will reward you with a happy workplace. Make office fun- For little to no cost employers can implement programs that make their employees smile.” Her suggestions include potluck cooking contests, baby picture contests, and department shows.</a:t>
            </a:r>
          </a:p>
          <a:p>
            <a:pPr fontAlgn="base"/>
            <a:endParaRPr lang="en-US" dirty="0"/>
          </a:p>
          <a:p>
            <a:r>
              <a:rPr lang="en-US" dirty="0"/>
              <a:t>http://smallbusiness.chron.com/happier-workplace-39412.html</a:t>
            </a:r>
          </a:p>
        </p:txBody>
      </p:sp>
      <p:sp>
        <p:nvSpPr>
          <p:cNvPr id="4" name="Slide Number Placeholder 3"/>
          <p:cNvSpPr>
            <a:spLocks noGrp="1"/>
          </p:cNvSpPr>
          <p:nvPr>
            <p:ph type="sldNum" sz="quarter" idx="10"/>
          </p:nvPr>
        </p:nvSpPr>
        <p:spPr/>
        <p:txBody>
          <a:bodyPr/>
          <a:lstStyle/>
          <a:p>
            <a:fld id="{FD5C4093-0EDF-4F54-872D-2A9223560792}" type="slidenum">
              <a:rPr lang="en-US" smtClean="0"/>
              <a:pPr/>
              <a:t>33</a:t>
            </a:fld>
            <a:endParaRPr lang="en-US" dirty="0"/>
          </a:p>
        </p:txBody>
      </p:sp>
    </p:spTree>
    <p:extLst>
      <p:ext uri="{BB962C8B-B14F-4D97-AF65-F5344CB8AC3E}">
        <p14:creationId xmlns:p14="http://schemas.microsoft.com/office/powerpoint/2010/main" val="1985400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normAutofit lnSpcReduction="10000"/>
          </a:bodyPr>
          <a:lstStyle/>
          <a:p>
            <a:pPr defTabSz="915689">
              <a:defRPr/>
            </a:pPr>
            <a:r>
              <a:rPr lang="en-US" b="1" dirty="0"/>
              <a:t>Step 1</a:t>
            </a:r>
            <a:r>
              <a:rPr lang="en-US" dirty="0"/>
              <a:t>-Offer public recognition for a job well done. While many people are motivated by money, receiving acknowledgment for their performance also can serve as a big motivator and morale booster. Organize an employee of the month campaign, or simply remember to praise employees publicly in front of others.</a:t>
            </a:r>
          </a:p>
          <a:p>
            <a:pPr defTabSz="915689">
              <a:defRPr/>
            </a:pPr>
            <a:r>
              <a:rPr lang="en-US" b="1" dirty="0"/>
              <a:t>Step 2-</a:t>
            </a:r>
            <a:r>
              <a:rPr lang="en-US" dirty="0"/>
              <a:t>Make the workplace an enjoyable place. A working environment that is dull, uninteresting and uninspiring can bring down even the cheeriest person in the world. Organize employee get-togethers, hold regular contests and consider having casual days if your profession will allow it. Ensure that the office or work area is well lit, freshly painted and tidy.</a:t>
            </a:r>
          </a:p>
          <a:p>
            <a:pPr defTabSz="915689">
              <a:defRPr/>
            </a:pPr>
            <a:r>
              <a:rPr lang="en-US" b="1" dirty="0"/>
              <a:t>Step 3-</a:t>
            </a:r>
            <a:r>
              <a:rPr lang="en-US" dirty="0"/>
              <a:t>Make employee duties and requirements clear. People need to know what is expected of them. If they don't, that can lead to a low morale and a feeling that they can do better elsewhere. Clearly delineate tasks.</a:t>
            </a:r>
          </a:p>
          <a:p>
            <a:pPr defTabSz="915689">
              <a:defRPr/>
            </a:pPr>
            <a:r>
              <a:rPr lang="en-US" b="1" dirty="0"/>
              <a:t>Step 4-</a:t>
            </a:r>
            <a:r>
              <a:rPr lang="en-US" dirty="0"/>
              <a:t>Surprise employees with healthy treats. Every so often, bring in healthy and nutritious snacks. Nothing says "thank you for a job well done" and "you are appreciated" like doing something nice and unexpected for the employees.</a:t>
            </a:r>
          </a:p>
          <a:p>
            <a:pPr defTabSz="915689">
              <a:defRPr/>
            </a:pPr>
            <a:r>
              <a:rPr lang="en-US" b="1" dirty="0"/>
              <a:t>Step 5-</a:t>
            </a:r>
            <a:r>
              <a:rPr lang="en-US" dirty="0"/>
              <a:t>Appeal to employees' human nature. Remember their birthdays and big events. If necessary, assign a manager to monitor this, or put up a birthday board for everyone. Promote a family atmosphere in your company. Employees like to know they are working other human beings, not just a faceless corporation.</a:t>
            </a:r>
          </a:p>
          <a:p>
            <a:pPr defTabSz="915689">
              <a:defRPr/>
            </a:pPr>
            <a:r>
              <a:rPr lang="en-US" b="1" dirty="0"/>
              <a:t>Step 6-</a:t>
            </a:r>
            <a:r>
              <a:rPr lang="en-US" dirty="0"/>
              <a:t>Remove or transfer employees who bring down morale. Almost every company has at least one person who is resistant to his job and other workers. Invariably, this person can affect the morale of the company. Spot troublemakers and discuss their issues with them privately. If nothing changes, consider transferring them to another department where they may be happier. You also might need to terminate them.</a:t>
            </a:r>
          </a:p>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34</a:t>
            </a:fld>
            <a:endParaRPr lang="en-US" dirty="0"/>
          </a:p>
        </p:txBody>
      </p:sp>
    </p:spTree>
    <p:extLst>
      <p:ext uri="{BB962C8B-B14F-4D97-AF65-F5344CB8AC3E}">
        <p14:creationId xmlns:p14="http://schemas.microsoft.com/office/powerpoint/2010/main" val="2681874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normAutofit fontScale="85000" lnSpcReduction="20000"/>
          </a:bodyPr>
          <a:lstStyle/>
          <a:p>
            <a:pPr fontAlgn="base"/>
            <a:r>
              <a:rPr lang="en-US" dirty="0"/>
              <a:t>Tell people when they are doing a fabulous job. It is so simple, and works so well. This piece of advice was by far the most common response I heard when asking professionals how to boost employee morale. Praise your employees at staff meetings, or take the time to thank them in a hand-written note. Whatever the message, the most important thing is that employees know that their hard work is noticed and appreciated.</a:t>
            </a:r>
          </a:p>
          <a:p>
            <a:pPr fontAlgn="base"/>
            <a:endParaRPr lang="en-US" dirty="0"/>
          </a:p>
          <a:p>
            <a:r>
              <a:rPr lang="en-US" dirty="0"/>
              <a:t>The employee recognition need not stay within the office walls. One local hospital worked with their public relations pro Shelly Gordon of G2 Communications Inc. to create a “Hospital Heroes” program which celebrated the great accomplishments of the hospital employees. The press profiled the hospital’s housekeeping staff, nurses, and surgeons, boosting employee morale.</a:t>
            </a:r>
          </a:p>
          <a:p>
            <a:endParaRPr lang="en-US" dirty="0"/>
          </a:p>
          <a:p>
            <a:r>
              <a:rPr lang="en-US" dirty="0"/>
              <a:t>One Internet startup company posed a challenge to their employees to come up with an innovative and cost effective way to promote the company. Each month, the best idea was chosen and implemented. The winner was announced at a staff meeting, and given a prize. Elgin Subwaysurfer Bolling had the honor of winning one month, and to this day describes it as “one if the highlights of my working with the company.”</a:t>
            </a:r>
          </a:p>
          <a:p>
            <a:endParaRPr lang="en-US" dirty="0"/>
          </a:p>
          <a:p>
            <a:r>
              <a:rPr lang="en-US" dirty="0"/>
              <a:t>Show employees results – show thank you’s from customers or other staff members. Remind employees of the meaning of their work</a:t>
            </a:r>
          </a:p>
          <a:p>
            <a:endParaRPr lang="en-US" dirty="0"/>
          </a:p>
          <a:p>
            <a:r>
              <a:rPr lang="en-US" dirty="0"/>
              <a:t>Give them responsibility- listen to employees to learn about what gets “in the way of the good job they want to do” and then involving them in the process to eliminate these barriers. Using this approach, he helped a mid-market manufacturing company implement almost 100 ideas that increased earnings by 30% within a few months.</a:t>
            </a:r>
          </a:p>
          <a:p>
            <a:endParaRPr lang="en-US" dirty="0"/>
          </a:p>
          <a:p>
            <a:r>
              <a:rPr lang="en-US" dirty="0"/>
              <a:t>Treat them as people - “The fastest way to kill morale is to treat an employee like a resource similar to a stamp press or die cutter,” said Curtis Stuehrenberg of Accelrys. Instead, small gestures like learning your employees’ names, and sending flowers when they are sick can go a long way.</a:t>
            </a:r>
          </a:p>
          <a:p>
            <a:endParaRPr lang="en-US" dirty="0"/>
          </a:p>
          <a:p>
            <a:r>
              <a:rPr lang="en-US" dirty="0"/>
              <a:t>Be sure management is available, listening and engaging- spend time talking with employees on the floor/ in their workspace if appropriate asking questions and collaborating. Helps individuals feel their work and opinions are valued. </a:t>
            </a:r>
          </a:p>
          <a:p>
            <a:pPr fontAlgn="base"/>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35</a:t>
            </a:fld>
            <a:endParaRPr lang="en-US" dirty="0"/>
          </a:p>
        </p:txBody>
      </p:sp>
    </p:spTree>
    <p:extLst>
      <p:ext uri="{BB962C8B-B14F-4D97-AF65-F5344CB8AC3E}">
        <p14:creationId xmlns:p14="http://schemas.microsoft.com/office/powerpoint/2010/main" val="1844672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36</a:t>
            </a:fld>
            <a:endParaRPr lang="en-US" dirty="0"/>
          </a:p>
        </p:txBody>
      </p:sp>
    </p:spTree>
    <p:extLst>
      <p:ext uri="{BB962C8B-B14F-4D97-AF65-F5344CB8AC3E}">
        <p14:creationId xmlns:p14="http://schemas.microsoft.com/office/powerpoint/2010/main" val="2311132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37</a:t>
            </a:fld>
            <a:endParaRPr lang="en-US" dirty="0"/>
          </a:p>
        </p:txBody>
      </p:sp>
    </p:spTree>
    <p:extLst>
      <p:ext uri="{BB962C8B-B14F-4D97-AF65-F5344CB8AC3E}">
        <p14:creationId xmlns:p14="http://schemas.microsoft.com/office/powerpoint/2010/main" val="3895893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38</a:t>
            </a:fld>
            <a:endParaRPr lang="en-US" dirty="0"/>
          </a:p>
        </p:txBody>
      </p:sp>
    </p:spTree>
    <p:extLst>
      <p:ext uri="{BB962C8B-B14F-4D97-AF65-F5344CB8AC3E}">
        <p14:creationId xmlns:p14="http://schemas.microsoft.com/office/powerpoint/2010/main" val="3895893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39</a:t>
            </a:fld>
            <a:endParaRPr lang="en-US" dirty="0"/>
          </a:p>
        </p:txBody>
      </p:sp>
    </p:spTree>
    <p:extLst>
      <p:ext uri="{BB962C8B-B14F-4D97-AF65-F5344CB8AC3E}">
        <p14:creationId xmlns:p14="http://schemas.microsoft.com/office/powerpoint/2010/main" val="389589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Description of the emotions, attitude, satisfaction, and overall outlook of employees during their time in a workplace environment. Part of effective productivity is thought to be directly related to the morale of the employees. Employees that are happy and positive at work are said to have positive or high employee morale. Companies that maintain employees who are dissatisfied and negative about their work environment are said to have negative or low employee morale.</a:t>
            </a:r>
            <a:br>
              <a:rPr lang="en-US" dirty="0"/>
            </a:br>
            <a:br>
              <a:rPr lang="en-US" dirty="0"/>
            </a:br>
            <a:r>
              <a:rPr lang="en-US" dirty="0"/>
              <a:t>Read more: http://www.businessdictionary.com/definition/employee-morale.html</a:t>
            </a:r>
          </a:p>
          <a:p>
            <a:endParaRPr lang="en-US" dirty="0"/>
          </a:p>
          <a:p>
            <a:r>
              <a:rPr lang="en-US" dirty="0"/>
              <a:t>Morale is the spirit of an organization, and it manifests either positively or negatively among employees, teams and entire departments. (http://smallbusiness.chron.com/morale-organizations-346.html)</a:t>
            </a:r>
          </a:p>
        </p:txBody>
      </p:sp>
      <p:sp>
        <p:nvSpPr>
          <p:cNvPr id="4" name="Slide Number Placeholder 3"/>
          <p:cNvSpPr>
            <a:spLocks noGrp="1"/>
          </p:cNvSpPr>
          <p:nvPr>
            <p:ph type="sldNum" sz="quarter" idx="10"/>
          </p:nvPr>
        </p:nvSpPr>
        <p:spPr/>
        <p:txBody>
          <a:bodyPr/>
          <a:lstStyle/>
          <a:p>
            <a:fld id="{FD5C4093-0EDF-4F54-872D-2A9223560792}" type="slidenum">
              <a:rPr lang="en-US" smtClean="0"/>
              <a:pPr/>
              <a:t>4</a:t>
            </a:fld>
            <a:endParaRPr lang="en-US" dirty="0"/>
          </a:p>
        </p:txBody>
      </p:sp>
    </p:spTree>
    <p:extLst>
      <p:ext uri="{BB962C8B-B14F-4D97-AF65-F5344CB8AC3E}">
        <p14:creationId xmlns:p14="http://schemas.microsoft.com/office/powerpoint/2010/main" val="3126347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40</a:t>
            </a:fld>
            <a:endParaRPr lang="en-US" dirty="0"/>
          </a:p>
        </p:txBody>
      </p:sp>
    </p:spTree>
    <p:extLst>
      <p:ext uri="{BB962C8B-B14F-4D97-AF65-F5344CB8AC3E}">
        <p14:creationId xmlns:p14="http://schemas.microsoft.com/office/powerpoint/2010/main" val="3895893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41</a:t>
            </a:fld>
            <a:endParaRPr lang="en-US" dirty="0"/>
          </a:p>
        </p:txBody>
      </p:sp>
    </p:spTree>
    <p:extLst>
      <p:ext uri="{BB962C8B-B14F-4D97-AF65-F5344CB8AC3E}">
        <p14:creationId xmlns:p14="http://schemas.microsoft.com/office/powerpoint/2010/main" val="3895893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42</a:t>
            </a:fld>
            <a:endParaRPr lang="en-US" dirty="0"/>
          </a:p>
        </p:txBody>
      </p:sp>
    </p:spTree>
    <p:extLst>
      <p:ext uri="{BB962C8B-B14F-4D97-AF65-F5344CB8AC3E}">
        <p14:creationId xmlns:p14="http://schemas.microsoft.com/office/powerpoint/2010/main" val="1448660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43</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44</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45</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r>
              <a:rPr lang="en-US"/>
              <a:t>06/07/2018</a:t>
            </a:r>
          </a:p>
        </p:txBody>
      </p:sp>
    </p:spTree>
    <p:extLst>
      <p:ext uri="{BB962C8B-B14F-4D97-AF65-F5344CB8AC3E}">
        <p14:creationId xmlns:p14="http://schemas.microsoft.com/office/powerpoint/2010/main" val="911100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46</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73999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47</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5C4093-0EDF-4F54-872D-2A9223560792}" type="slidenum">
              <a:rPr lang="en-US" smtClean="0"/>
              <a:pPr/>
              <a:t>48</a:t>
            </a:fld>
            <a:endParaRPr lang="en-US" dirty="0"/>
          </a:p>
        </p:txBody>
      </p:sp>
    </p:spTree>
    <p:extLst>
      <p:ext uri="{BB962C8B-B14F-4D97-AF65-F5344CB8AC3E}">
        <p14:creationId xmlns:p14="http://schemas.microsoft.com/office/powerpoint/2010/main" val="1292492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The three types are:   Engaged, not engaged and dis-engaged</a:t>
            </a:r>
          </a:p>
        </p:txBody>
      </p:sp>
      <p:sp>
        <p:nvSpPr>
          <p:cNvPr id="4" name="Slide Number Placeholder 3"/>
          <p:cNvSpPr>
            <a:spLocks noGrp="1"/>
          </p:cNvSpPr>
          <p:nvPr>
            <p:ph type="sldNum" sz="quarter" idx="10"/>
          </p:nvPr>
        </p:nvSpPr>
        <p:spPr/>
        <p:txBody>
          <a:bodyPr/>
          <a:lstStyle/>
          <a:p>
            <a:fld id="{FD5C4093-0EDF-4F54-872D-2A9223560792}" type="slidenum">
              <a:rPr lang="en-US" smtClean="0"/>
              <a:pPr/>
              <a:t>5</a:t>
            </a:fld>
            <a:endParaRPr lang="en-US" dirty="0"/>
          </a:p>
        </p:txBody>
      </p:sp>
    </p:spTree>
    <p:extLst>
      <p:ext uri="{BB962C8B-B14F-4D97-AF65-F5344CB8AC3E}">
        <p14:creationId xmlns:p14="http://schemas.microsoft.com/office/powerpoint/2010/main" val="214630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6</a:t>
            </a:fld>
            <a:endParaRPr lang="en-US" dirty="0"/>
          </a:p>
        </p:txBody>
      </p:sp>
    </p:spTree>
    <p:extLst>
      <p:ext uri="{BB962C8B-B14F-4D97-AF65-F5344CB8AC3E}">
        <p14:creationId xmlns:p14="http://schemas.microsoft.com/office/powerpoint/2010/main" val="333319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7</a:t>
            </a:fld>
            <a:endParaRPr lang="en-US" dirty="0"/>
          </a:p>
        </p:txBody>
      </p:sp>
    </p:spTree>
    <p:extLst>
      <p:ext uri="{BB962C8B-B14F-4D97-AF65-F5344CB8AC3E}">
        <p14:creationId xmlns:p14="http://schemas.microsoft.com/office/powerpoint/2010/main" val="428121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Morale is the spirit</a:t>
            </a:r>
            <a:r>
              <a:rPr lang="en-US" baseline="0" dirty="0"/>
              <a:t> of the organization, and it manifests either positively or negatively among employees, teams and entire departments.</a:t>
            </a: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8</a:t>
            </a:fld>
            <a:endParaRPr lang="en-US" dirty="0"/>
          </a:p>
        </p:txBody>
      </p:sp>
    </p:spTree>
    <p:extLst>
      <p:ext uri="{BB962C8B-B14F-4D97-AF65-F5344CB8AC3E}">
        <p14:creationId xmlns:p14="http://schemas.microsoft.com/office/powerpoint/2010/main" val="256112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r>
              <a:rPr lang="en-US" dirty="0"/>
              <a:t>According to BNET a site that offers</a:t>
            </a:r>
            <a:r>
              <a:rPr lang="en-US" baseline="0" dirty="0"/>
              <a:t> business management advice</a:t>
            </a:r>
          </a:p>
          <a:p>
            <a:r>
              <a:rPr lang="en-US" dirty="0"/>
              <a:t>http://smallbusiness.chron.com/morale-organizations-346.html</a:t>
            </a:r>
          </a:p>
          <a:p>
            <a:endParaRPr lang="en-US" dirty="0"/>
          </a:p>
          <a:p>
            <a:r>
              <a:rPr lang="en-US" dirty="0"/>
              <a:t>PRESENTEEISM REFERS TO TIMES WHEN A PERSON ISNT PRESENT IN THE WORKPLACE. </a:t>
            </a:r>
          </a:p>
          <a:p>
            <a:r>
              <a:rPr lang="en-US" dirty="0"/>
              <a:t>Their bodes are but their mind and focus and attention is elsewhere.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Presenteeism</a:t>
            </a:r>
            <a:r>
              <a:rPr lang="en-US" baseline="0" dirty="0"/>
              <a:t> refers to times when a person isn’t “present” in the workplace. Their bodies are at work but </a:t>
            </a:r>
          </a:p>
          <a:p>
            <a:r>
              <a:rPr lang="en-US" baseline="0" dirty="0"/>
              <a:t>their mind, focus and attention is elsewhere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9</a:t>
            </a:fld>
            <a:endParaRPr lang="en-US" dirty="0"/>
          </a:p>
        </p:txBody>
      </p:sp>
    </p:spTree>
    <p:extLst>
      <p:ext uri="{BB962C8B-B14F-4D97-AF65-F5344CB8AC3E}">
        <p14:creationId xmlns:p14="http://schemas.microsoft.com/office/powerpoint/2010/main" val="766165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6928054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76372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fld id="{DF2FC295-BC94-4084-A4F9-B0CEB1DC2BBC}" type="datetime1">
              <a:rPr lang="en-US" smtClean="0"/>
              <a:pPr/>
              <a:t>8/4/2020</a:t>
            </a:fld>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F3CC5CD0-14D2-4F69-9D16-4D8D9026B57E}" type="slidenum">
              <a:rPr lang="en-US" smtClean="0"/>
              <a:pPr/>
              <a:t>‹#›</a:t>
            </a:fld>
            <a:endParaRPr lang="en-US" dirty="0"/>
          </a:p>
        </p:txBody>
      </p:sp>
    </p:spTree>
    <p:extLst>
      <p:ext uri="{BB962C8B-B14F-4D97-AF65-F5344CB8AC3E}">
        <p14:creationId xmlns:p14="http://schemas.microsoft.com/office/powerpoint/2010/main" val="29236760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marL="0" indent="0">
              <a:defRPr>
                <a:solidFill>
                  <a:srgbClr val="FFFFFF"/>
                </a:solidFill>
              </a:defRPr>
            </a:lvl1pPr>
            <a:extLst/>
          </a:lstStyle>
          <a:p>
            <a:endParaRPr lang="en-US" dirty="0"/>
          </a:p>
        </p:txBody>
      </p:sp>
    </p:spTree>
    <p:extLst>
      <p:ext uri="{BB962C8B-B14F-4D97-AF65-F5344CB8AC3E}">
        <p14:creationId xmlns:p14="http://schemas.microsoft.com/office/powerpoint/2010/main" val="35443283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14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52834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1081953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06849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76146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91015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25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60394349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pic>
        <p:nvPicPr>
          <p:cNvPr id="5" name="Picture 2" descr="M:\Mkt_Spt\Logos\BHS logos\BHS_logo w-tag_WHITE.png">
            <a:extLst>
              <a:ext uri="{FF2B5EF4-FFF2-40B4-BE49-F238E27FC236}">
                <a16:creationId xmlns:a16="http://schemas.microsoft.com/office/drawing/2014/main" id="{EB4F1201-4A48-4695-AF78-81420ED77523}"/>
              </a:ext>
            </a:extLst>
          </p:cNvPr>
          <p:cNvPicPr>
            <a:picLocks noChangeAspect="1" noChangeArrowheads="1"/>
          </p:cNvPicPr>
          <p:nvPr userDrawn="1"/>
        </p:nvPicPr>
        <p:blipFill>
          <a:blip r:embed="rId14" cstate="print"/>
          <a:srcRect/>
          <a:stretch>
            <a:fillRect/>
          </a:stretch>
        </p:blipFill>
        <p:spPr bwMode="auto">
          <a:xfrm>
            <a:off x="203201" y="6285387"/>
            <a:ext cx="2032000" cy="420213"/>
          </a:xfrm>
          <a:prstGeom prst="rect">
            <a:avLst/>
          </a:prstGeom>
          <a:noFill/>
        </p:spPr>
      </p:pic>
    </p:spTree>
    <p:extLst>
      <p:ext uri="{BB962C8B-B14F-4D97-AF65-F5344CB8AC3E}">
        <p14:creationId xmlns:p14="http://schemas.microsoft.com/office/powerpoint/2010/main" val="3278412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4.xml"/><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a:xfrm>
            <a:off x="235613" y="833719"/>
            <a:ext cx="3433562" cy="1758360"/>
          </a:xfrm>
        </p:spPr>
        <p:txBody>
          <a:bodyPr>
            <a:normAutofit fontScale="92500"/>
          </a:bodyPr>
          <a:lstStyle/>
          <a:p>
            <a:r>
              <a:rPr lang="en-US" sz="3200" dirty="0"/>
              <a:t>Improving &amp; Enhancing Morale in the Workplace</a:t>
            </a:r>
          </a:p>
        </p:txBody>
      </p:sp>
      <p:pic>
        <p:nvPicPr>
          <p:cNvPr id="2" name="Picture 1">
            <a:extLst>
              <a:ext uri="{FF2B5EF4-FFF2-40B4-BE49-F238E27FC236}">
                <a16:creationId xmlns:a16="http://schemas.microsoft.com/office/drawing/2014/main" id="{2DF457C4-0626-44CE-ABEE-AF6DCF7F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2391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EDE04DAC-BD4A-424F-A26F-713090E796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300092"/>
      </p:ext>
    </p:extLst>
  </p:cSld>
  <p:clrMapOvr>
    <a:masterClrMapping/>
  </p:clrMapOvr>
  <mc:AlternateContent xmlns:mc="http://schemas.openxmlformats.org/markup-compatibility/2006">
    <mc:Choice xmlns:p14="http://schemas.microsoft.com/office/powerpoint/2010/main" Requires="p14">
      <p:transition spd="slow" p14:dur="2000" advTm="10492"/>
    </mc:Choice>
    <mc:Fallback>
      <p:transition spd="slow" advTm="1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Sources of Low Morale</a:t>
            </a:r>
          </a:p>
        </p:txBody>
      </p:sp>
      <p:sp>
        <p:nvSpPr>
          <p:cNvPr id="2" name="Content Placeholder 1"/>
          <p:cNvSpPr>
            <a:spLocks noGrp="1"/>
          </p:cNvSpPr>
          <p:nvPr>
            <p:ph idx="1"/>
          </p:nvPr>
        </p:nvSpPr>
        <p:spPr/>
        <p:txBody>
          <a:bodyPr>
            <a:normAutofit/>
          </a:bodyPr>
          <a:lstStyle/>
          <a:p>
            <a:r>
              <a:rPr lang="en-US" dirty="0"/>
              <a:t>No-to-few opportunities for the employee to see career advancement</a:t>
            </a:r>
          </a:p>
          <a:p>
            <a:r>
              <a:rPr lang="en-US" dirty="0"/>
              <a:t>Change in leadership/lack of confidence in leadership</a:t>
            </a:r>
          </a:p>
          <a:p>
            <a:r>
              <a:rPr lang="en-US" dirty="0"/>
              <a:t>Poor communication or support/guidance from leadership</a:t>
            </a:r>
          </a:p>
          <a:p>
            <a:r>
              <a:rPr lang="en-US" dirty="0"/>
              <a:t>Increasing stress and anxiety on the job</a:t>
            </a:r>
          </a:p>
          <a:p>
            <a:r>
              <a:rPr lang="en-US" dirty="0"/>
              <a:t>Lack of feedback on performance/lack of communication throughout the organization</a:t>
            </a:r>
          </a:p>
          <a:p>
            <a:endParaRPr lang="en-US" dirty="0"/>
          </a:p>
        </p:txBody>
      </p:sp>
      <p:pic>
        <p:nvPicPr>
          <p:cNvPr id="3" name="Audio 2">
            <a:hlinkClick r:id="" action="ppaction://media"/>
            <a:extLst>
              <a:ext uri="{FF2B5EF4-FFF2-40B4-BE49-F238E27FC236}">
                <a16:creationId xmlns:a16="http://schemas.microsoft.com/office/drawing/2014/main" id="{EFDECAB6-8841-4756-94DB-74E1AF8887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9258984"/>
      </p:ext>
    </p:extLst>
  </p:cSld>
  <p:clrMapOvr>
    <a:masterClrMapping/>
  </p:clrMapOvr>
  <mc:AlternateContent xmlns:mc="http://schemas.openxmlformats.org/markup-compatibility/2006">
    <mc:Choice xmlns:p14="http://schemas.microsoft.com/office/powerpoint/2010/main" Requires="p14">
      <p:transition spd="slow" p14:dur="2000" advTm="40192"/>
    </mc:Choice>
    <mc:Fallback>
      <p:transition spd="slow" advTm="4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Sources of Low Morale (cont.)</a:t>
            </a:r>
          </a:p>
        </p:txBody>
      </p:sp>
      <p:sp>
        <p:nvSpPr>
          <p:cNvPr id="2" name="Content Placeholder 1"/>
          <p:cNvSpPr>
            <a:spLocks noGrp="1"/>
          </p:cNvSpPr>
          <p:nvPr>
            <p:ph idx="1"/>
          </p:nvPr>
        </p:nvSpPr>
        <p:spPr/>
        <p:txBody>
          <a:bodyPr/>
          <a:lstStyle/>
          <a:p>
            <a:r>
              <a:rPr lang="en-US" dirty="0"/>
              <a:t>Rumors: spread of false information, recent terminations, demanding and unappreciative atmospheres</a:t>
            </a:r>
          </a:p>
          <a:p>
            <a:r>
              <a:rPr lang="en-US" dirty="0"/>
              <a:t>Perception of uncertainty</a:t>
            </a:r>
          </a:p>
          <a:p>
            <a:r>
              <a:rPr lang="en-US" dirty="0"/>
              <a:t>Workload differences in employees</a:t>
            </a:r>
          </a:p>
          <a:p>
            <a:r>
              <a:rPr lang="en-US" dirty="0"/>
              <a:t>Lack of opportunity for continuing education or funding issues in general</a:t>
            </a:r>
          </a:p>
          <a:p>
            <a:r>
              <a:rPr lang="en-US" dirty="0"/>
              <a:t>Changes in employee benefits</a:t>
            </a:r>
          </a:p>
          <a:p>
            <a:endParaRPr lang="en-US" dirty="0"/>
          </a:p>
        </p:txBody>
      </p:sp>
      <p:pic>
        <p:nvPicPr>
          <p:cNvPr id="3" name="Audio 2">
            <a:hlinkClick r:id="" action="ppaction://media"/>
            <a:extLst>
              <a:ext uri="{FF2B5EF4-FFF2-40B4-BE49-F238E27FC236}">
                <a16:creationId xmlns:a16="http://schemas.microsoft.com/office/drawing/2014/main" id="{946B5DC9-C63F-41F7-ADA9-2637B027D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592491"/>
      </p:ext>
    </p:extLst>
  </p:cSld>
  <p:clrMapOvr>
    <a:masterClrMapping/>
  </p:clrMapOvr>
  <mc:AlternateContent xmlns:mc="http://schemas.openxmlformats.org/markup-compatibility/2006">
    <mc:Choice xmlns:p14="http://schemas.microsoft.com/office/powerpoint/2010/main" Requires="p14">
      <p:transition spd="slow" p14:dur="2000" advTm="51730"/>
    </mc:Choice>
    <mc:Fallback>
      <p:transition spd="slow" advTm="5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1123A7-F4F7-4F4C-B284-76EAE1E03B56}"/>
              </a:ext>
            </a:extLst>
          </p:cNvPr>
          <p:cNvSpPr>
            <a:spLocks noGrp="1"/>
          </p:cNvSpPr>
          <p:nvPr>
            <p:ph type="body" idx="1"/>
          </p:nvPr>
        </p:nvSpPr>
        <p:spPr>
          <a:xfrm>
            <a:off x="2032000" y="2538413"/>
            <a:ext cx="9956800" cy="1500187"/>
          </a:xfrm>
        </p:spPr>
        <p:txBody>
          <a:bodyPr/>
          <a:lstStyle/>
          <a:p>
            <a:r>
              <a:rPr lang="en-US" dirty="0"/>
              <a:t>Keys to Boosting Morale                        in the Workplace</a:t>
            </a:r>
          </a:p>
        </p:txBody>
      </p:sp>
      <p:pic>
        <p:nvPicPr>
          <p:cNvPr id="2" name="Audio 1">
            <a:hlinkClick r:id="" action="ppaction://media"/>
            <a:extLst>
              <a:ext uri="{FF2B5EF4-FFF2-40B4-BE49-F238E27FC236}">
                <a16:creationId xmlns:a16="http://schemas.microsoft.com/office/drawing/2014/main" id="{20333263-2E41-441E-ABBC-53FC1169D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3829799"/>
      </p:ext>
    </p:extLst>
  </p:cSld>
  <p:clrMapOvr>
    <a:masterClrMapping/>
  </p:clrMapOvr>
  <mc:AlternateContent xmlns:mc="http://schemas.openxmlformats.org/markup-compatibility/2006">
    <mc:Choice xmlns:p14="http://schemas.microsoft.com/office/powerpoint/2010/main" Requires="p14">
      <p:transition spd="slow" p14:dur="2000" advTm="5937"/>
    </mc:Choice>
    <mc:Fallback>
      <p:transition spd="slow" advTm="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Three Keys to Boosting Morale</a:t>
            </a:r>
          </a:p>
        </p:txBody>
      </p:sp>
      <p:sp>
        <p:nvSpPr>
          <p:cNvPr id="2" name="Content Placeholder 1"/>
          <p:cNvSpPr>
            <a:spLocks noGrp="1"/>
          </p:cNvSpPr>
          <p:nvPr>
            <p:ph idx="1"/>
          </p:nvPr>
        </p:nvSpPr>
        <p:spPr/>
        <p:txBody>
          <a:bodyPr/>
          <a:lstStyle/>
          <a:p>
            <a:pPr marL="514350" indent="-514350">
              <a:spcAft>
                <a:spcPts val="2000"/>
              </a:spcAft>
              <a:buFont typeface="+mj-lt"/>
              <a:buAutoNum type="arabicPeriod"/>
            </a:pPr>
            <a:r>
              <a:rPr lang="en-US" dirty="0"/>
              <a:t>Communicate Effectively</a:t>
            </a:r>
          </a:p>
          <a:p>
            <a:pPr marL="514350" indent="-514350">
              <a:spcAft>
                <a:spcPts val="2000"/>
              </a:spcAft>
              <a:buFont typeface="+mj-lt"/>
              <a:buAutoNum type="arabicPeriod"/>
            </a:pPr>
            <a:r>
              <a:rPr lang="en-US" dirty="0"/>
              <a:t>Combat and Manage Stress in the Workplace </a:t>
            </a:r>
          </a:p>
          <a:p>
            <a:pPr marL="514350" indent="-514350">
              <a:spcAft>
                <a:spcPts val="2000"/>
              </a:spcAft>
              <a:buFont typeface="+mj-lt"/>
              <a:buAutoNum type="arabicPeriod"/>
            </a:pPr>
            <a:r>
              <a:rPr lang="en-US" dirty="0"/>
              <a:t>Encourage Leadership &amp; Teamwork</a:t>
            </a:r>
          </a:p>
          <a:p>
            <a:pPr>
              <a:spcAft>
                <a:spcPts val="2000"/>
              </a:spcAft>
            </a:pPr>
            <a:endParaRPr lang="en-US" dirty="0"/>
          </a:p>
        </p:txBody>
      </p:sp>
      <p:pic>
        <p:nvPicPr>
          <p:cNvPr id="3" name="Audio 2">
            <a:hlinkClick r:id="" action="ppaction://media"/>
            <a:extLst>
              <a:ext uri="{FF2B5EF4-FFF2-40B4-BE49-F238E27FC236}">
                <a16:creationId xmlns:a16="http://schemas.microsoft.com/office/drawing/2014/main" id="{6DE0007C-B66B-486A-B408-C462E1ACE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2536881"/>
      </p:ext>
    </p:extLst>
  </p:cSld>
  <p:clrMapOvr>
    <a:masterClrMapping/>
  </p:clrMapOvr>
  <mc:AlternateContent xmlns:mc="http://schemas.openxmlformats.org/markup-compatibility/2006">
    <mc:Choice xmlns:p14="http://schemas.microsoft.com/office/powerpoint/2010/main" Requires="p14">
      <p:transition spd="slow" p14:dur="2000" advTm="20662"/>
    </mc:Choice>
    <mc:Fallback>
      <p:transition spd="slow" advTm="2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1123A7-F4F7-4F4C-B284-76EAE1E03B56}"/>
              </a:ext>
            </a:extLst>
          </p:cNvPr>
          <p:cNvSpPr>
            <a:spLocks noGrp="1"/>
          </p:cNvSpPr>
          <p:nvPr>
            <p:ph type="body" idx="1"/>
          </p:nvPr>
        </p:nvSpPr>
        <p:spPr>
          <a:xfrm>
            <a:off x="2032000" y="2538413"/>
            <a:ext cx="9956800" cy="1500187"/>
          </a:xfrm>
        </p:spPr>
        <p:txBody>
          <a:bodyPr/>
          <a:lstStyle/>
          <a:p>
            <a:r>
              <a:rPr lang="en-US" dirty="0"/>
              <a:t>Key #1: Effective Communication </a:t>
            </a:r>
          </a:p>
        </p:txBody>
      </p:sp>
      <p:pic>
        <p:nvPicPr>
          <p:cNvPr id="2" name="Audio 1">
            <a:hlinkClick r:id="" action="ppaction://media"/>
            <a:extLst>
              <a:ext uri="{FF2B5EF4-FFF2-40B4-BE49-F238E27FC236}">
                <a16:creationId xmlns:a16="http://schemas.microsoft.com/office/drawing/2014/main" id="{C2B67AC6-D7F0-4560-8E3B-C1DA751A2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3658016"/>
      </p:ext>
    </p:extLst>
  </p:cSld>
  <p:clrMapOvr>
    <a:masterClrMapping/>
  </p:clrMapOvr>
  <mc:AlternateContent xmlns:mc="http://schemas.openxmlformats.org/markup-compatibility/2006">
    <mc:Choice xmlns:p14="http://schemas.microsoft.com/office/powerpoint/2010/main" Requires="p14">
      <p:transition spd="slow" p14:dur="2000" advTm="3517"/>
    </mc:Choice>
    <mc:Fallback>
      <p:transition spd="slow" advTm="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3F43-86CB-4CC3-B48A-C5A2FE3BCDD5}"/>
              </a:ext>
            </a:extLst>
          </p:cNvPr>
          <p:cNvSpPr>
            <a:spLocks noGrp="1"/>
          </p:cNvSpPr>
          <p:nvPr>
            <p:ph type="title"/>
          </p:nvPr>
        </p:nvSpPr>
        <p:spPr>
          <a:xfrm>
            <a:off x="3535680" y="0"/>
            <a:ext cx="8650905" cy="990600"/>
          </a:xfrm>
        </p:spPr>
        <p:txBody>
          <a:bodyPr>
            <a:noAutofit/>
          </a:bodyPr>
          <a:lstStyle/>
          <a:p>
            <a:r>
              <a:rPr lang="en-US" sz="4530" dirty="0"/>
              <a:t>We All Just Want to Be Heard</a:t>
            </a:r>
          </a:p>
        </p:txBody>
      </p:sp>
      <p:pic>
        <p:nvPicPr>
          <p:cNvPr id="16" name="Picture 2" descr="http://blog.readytomanage.com/wp-content/uploads/2012/07/communication-cartoon.jpg">
            <a:extLst>
              <a:ext uri="{FF2B5EF4-FFF2-40B4-BE49-F238E27FC236}">
                <a16:creationId xmlns:a16="http://schemas.microsoft.com/office/drawing/2014/main" id="{E6BF877F-8446-4F17-9EC7-B7D27EC1F571}"/>
              </a:ext>
            </a:extLst>
          </p:cNvPr>
          <p:cNvPicPr>
            <a:picLocks noChangeAspect="1" noChangeArrowheads="1"/>
          </p:cNvPicPr>
          <p:nvPr/>
        </p:nvPicPr>
        <p:blipFill>
          <a:blip r:embed="rId5" cstate="print"/>
          <a:srcRect/>
          <a:stretch>
            <a:fillRect/>
          </a:stretch>
        </p:blipFill>
        <p:spPr bwMode="auto">
          <a:xfrm>
            <a:off x="4166938" y="1207169"/>
            <a:ext cx="7153275" cy="5002905"/>
          </a:xfrm>
          <a:prstGeom prst="rect">
            <a:avLst/>
          </a:prstGeom>
          <a:noFill/>
        </p:spPr>
      </p:pic>
      <p:pic>
        <p:nvPicPr>
          <p:cNvPr id="3" name="Audio 2">
            <a:hlinkClick r:id="" action="ppaction://media"/>
            <a:extLst>
              <a:ext uri="{FF2B5EF4-FFF2-40B4-BE49-F238E27FC236}">
                <a16:creationId xmlns:a16="http://schemas.microsoft.com/office/drawing/2014/main" id="{57A75391-92BF-49CD-9D9E-0559C5A5FA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2627397"/>
      </p:ext>
    </p:extLst>
  </p:cSld>
  <p:clrMapOvr>
    <a:masterClrMapping/>
  </p:clrMapOvr>
  <mc:AlternateContent xmlns:mc="http://schemas.openxmlformats.org/markup-compatibility/2006">
    <mc:Choice xmlns:p14="http://schemas.microsoft.com/office/powerpoint/2010/main" Requires="p14">
      <p:transition spd="slow" p14:dur="2000" advTm="32362"/>
    </mc:Choice>
    <mc:Fallback>
      <p:transition spd="slow" advTm="3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DD68-5998-4D3D-BE4A-338AFB2D72D6}"/>
              </a:ext>
            </a:extLst>
          </p:cNvPr>
          <p:cNvSpPr>
            <a:spLocks noGrp="1"/>
          </p:cNvSpPr>
          <p:nvPr>
            <p:ph type="title"/>
          </p:nvPr>
        </p:nvSpPr>
        <p:spPr/>
        <p:txBody>
          <a:bodyPr/>
          <a:lstStyle/>
          <a:p>
            <a:r>
              <a:rPr lang="en-US" dirty="0"/>
              <a:t>The World’s Best Communicators</a:t>
            </a:r>
          </a:p>
        </p:txBody>
      </p:sp>
      <p:sp>
        <p:nvSpPr>
          <p:cNvPr id="3" name="Content Placeholder 2">
            <a:extLst>
              <a:ext uri="{FF2B5EF4-FFF2-40B4-BE49-F238E27FC236}">
                <a16:creationId xmlns:a16="http://schemas.microsoft.com/office/drawing/2014/main" id="{7B4300D1-3949-4F7A-952E-EF02593FD5FF}"/>
              </a:ext>
            </a:extLst>
          </p:cNvPr>
          <p:cNvSpPr>
            <a:spLocks noGrp="1"/>
          </p:cNvSpPr>
          <p:nvPr>
            <p:ph idx="1"/>
          </p:nvPr>
        </p:nvSpPr>
        <p:spPr/>
        <p:txBody>
          <a:bodyPr/>
          <a:lstStyle/>
          <a:p>
            <a:r>
              <a:rPr lang="en-US" dirty="0"/>
              <a:t>Encourage the sharing of ideas</a:t>
            </a:r>
          </a:p>
          <a:p>
            <a:r>
              <a:rPr lang="en-US" dirty="0"/>
              <a:t>Foster teamwork</a:t>
            </a:r>
          </a:p>
          <a:p>
            <a:r>
              <a:rPr lang="en-US" dirty="0"/>
              <a:t>Remove barriers to communication within the team</a:t>
            </a:r>
          </a:p>
          <a:p>
            <a:r>
              <a:rPr lang="en-US" dirty="0"/>
              <a:t>Allow change (or a reversal of direction) to occur without conflict</a:t>
            </a:r>
          </a:p>
          <a:p>
            <a:endParaRPr lang="en-US" dirty="0"/>
          </a:p>
        </p:txBody>
      </p:sp>
      <p:pic>
        <p:nvPicPr>
          <p:cNvPr id="4" name="Audio 3">
            <a:hlinkClick r:id="" action="ppaction://media"/>
            <a:extLst>
              <a:ext uri="{FF2B5EF4-FFF2-40B4-BE49-F238E27FC236}">
                <a16:creationId xmlns:a16="http://schemas.microsoft.com/office/drawing/2014/main" id="{957892E6-7C74-47B4-99A9-2CFB0AF54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5177005"/>
      </p:ext>
    </p:extLst>
  </p:cSld>
  <p:clrMapOvr>
    <a:masterClrMapping/>
  </p:clrMapOvr>
  <mc:AlternateContent xmlns:mc="http://schemas.openxmlformats.org/markup-compatibility/2006">
    <mc:Choice xmlns:p14="http://schemas.microsoft.com/office/powerpoint/2010/main" Requires="p14">
      <p:transition spd="slow" p14:dur="2000" advTm="23374"/>
    </mc:Choice>
    <mc:Fallback>
      <p:transition spd="slow" advTm="2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DD68-5998-4D3D-BE4A-338AFB2D72D6}"/>
              </a:ext>
            </a:extLst>
          </p:cNvPr>
          <p:cNvSpPr>
            <a:spLocks noGrp="1"/>
          </p:cNvSpPr>
          <p:nvPr>
            <p:ph type="title"/>
          </p:nvPr>
        </p:nvSpPr>
        <p:spPr/>
        <p:txBody>
          <a:bodyPr/>
          <a:lstStyle/>
          <a:p>
            <a:r>
              <a:rPr lang="en-US" dirty="0"/>
              <a:t>Listen More Than You Speak</a:t>
            </a:r>
          </a:p>
        </p:txBody>
      </p:sp>
      <p:sp>
        <p:nvSpPr>
          <p:cNvPr id="3" name="Content Placeholder 2">
            <a:extLst>
              <a:ext uri="{FF2B5EF4-FFF2-40B4-BE49-F238E27FC236}">
                <a16:creationId xmlns:a16="http://schemas.microsoft.com/office/drawing/2014/main" id="{7B4300D1-3949-4F7A-952E-EF02593FD5FF}"/>
              </a:ext>
            </a:extLst>
          </p:cNvPr>
          <p:cNvSpPr>
            <a:spLocks noGrp="1"/>
          </p:cNvSpPr>
          <p:nvPr>
            <p:ph idx="1"/>
          </p:nvPr>
        </p:nvSpPr>
        <p:spPr/>
        <p:txBody>
          <a:bodyPr/>
          <a:lstStyle/>
          <a:p>
            <a:r>
              <a:rPr lang="en-US" dirty="0"/>
              <a:t>Great communicators convey that their dialogue is a two-way process and that they are interested in the other person’s thoughts</a:t>
            </a:r>
          </a:p>
          <a:p>
            <a:r>
              <a:rPr lang="en-US" dirty="0"/>
              <a:t>Be careful to avoid the trap of thinking of your response while someone else is speaking—it means you have stopped listening</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C7785DD6-F0BD-46C0-B78C-F6A34CB14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3470461"/>
      </p:ext>
    </p:extLst>
  </p:cSld>
  <p:clrMapOvr>
    <a:masterClrMapping/>
  </p:clrMapOvr>
  <mc:AlternateContent xmlns:mc="http://schemas.openxmlformats.org/markup-compatibility/2006">
    <mc:Choice xmlns:p14="http://schemas.microsoft.com/office/powerpoint/2010/main" Requires="p14">
      <p:transition spd="slow" p14:dur="2000" advTm="37147"/>
    </mc:Choice>
    <mc:Fallback>
      <p:transition spd="slow" advTm="3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Emotional Awareness</a:t>
            </a:r>
          </a:p>
        </p:txBody>
      </p:sp>
      <p:sp>
        <p:nvSpPr>
          <p:cNvPr id="2" name="Content Placeholder 1"/>
          <p:cNvSpPr>
            <a:spLocks noGrp="1"/>
          </p:cNvSpPr>
          <p:nvPr>
            <p:ph idx="1"/>
          </p:nvPr>
        </p:nvSpPr>
        <p:spPr/>
        <p:txBody>
          <a:bodyPr>
            <a:normAutofit/>
          </a:bodyPr>
          <a:lstStyle/>
          <a:p>
            <a:pPr marL="0" indent="0">
              <a:buNone/>
            </a:pPr>
            <a:r>
              <a:rPr lang="en-US" b="1" dirty="0"/>
              <a:t>Understanding emotional awareness helps you:</a:t>
            </a:r>
          </a:p>
          <a:p>
            <a:r>
              <a:rPr lang="en-US" dirty="0"/>
              <a:t>Understand and empathize with others</a:t>
            </a:r>
          </a:p>
          <a:p>
            <a:r>
              <a:rPr lang="en-US" dirty="0"/>
              <a:t>Stay motivated</a:t>
            </a:r>
          </a:p>
          <a:p>
            <a:r>
              <a:rPr lang="en-US" dirty="0"/>
              <a:t>Communicate clearly and effectively, even when delivering a negative message</a:t>
            </a:r>
          </a:p>
          <a:p>
            <a:r>
              <a:rPr lang="en-US" dirty="0"/>
              <a:t>Build strong, trusting and rewarding relationships</a:t>
            </a:r>
          </a:p>
          <a:p>
            <a:r>
              <a:rPr lang="en-US" dirty="0"/>
              <a:t>Think creatively, solve problems and resolve conflicts</a:t>
            </a:r>
          </a:p>
        </p:txBody>
      </p:sp>
      <p:pic>
        <p:nvPicPr>
          <p:cNvPr id="4" name="Audio 3">
            <a:hlinkClick r:id="" action="ppaction://media"/>
            <a:extLst>
              <a:ext uri="{FF2B5EF4-FFF2-40B4-BE49-F238E27FC236}">
                <a16:creationId xmlns:a16="http://schemas.microsoft.com/office/drawing/2014/main" id="{162B46F4-E89E-4E2A-89E0-5EE8E3482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0960117"/>
      </p:ext>
    </p:extLst>
  </p:cSld>
  <p:clrMapOvr>
    <a:masterClrMapping/>
  </p:clrMapOvr>
  <mc:AlternateContent xmlns:mc="http://schemas.openxmlformats.org/markup-compatibility/2006">
    <mc:Choice xmlns:p14="http://schemas.microsoft.com/office/powerpoint/2010/main" Requires="p14">
      <p:transition spd="slow" p14:dur="2000" advTm="39429"/>
    </mc:Choice>
    <mc:Fallback>
      <p:transition spd="slow" advTm="3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Mutual Respect</a:t>
            </a:r>
          </a:p>
        </p:txBody>
      </p:sp>
      <p:sp>
        <p:nvSpPr>
          <p:cNvPr id="2" name="Content Placeholder 1"/>
          <p:cNvSpPr>
            <a:spLocks noGrp="1"/>
          </p:cNvSpPr>
          <p:nvPr>
            <p:ph idx="1"/>
          </p:nvPr>
        </p:nvSpPr>
        <p:spPr/>
        <p:txBody>
          <a:bodyPr>
            <a:normAutofit/>
          </a:bodyPr>
          <a:lstStyle/>
          <a:p>
            <a:pPr marL="0" indent="0">
              <a:buNone/>
            </a:pPr>
            <a:r>
              <a:rPr lang="en-US" b="1" dirty="0"/>
              <a:t>The key to effective communication is: </a:t>
            </a:r>
          </a:p>
          <a:p>
            <a:r>
              <a:rPr lang="en-US" dirty="0"/>
              <a:t>All people have an equal need for respect</a:t>
            </a:r>
          </a:p>
          <a:p>
            <a:r>
              <a:rPr lang="en-US" dirty="0"/>
              <a:t>Respect is the basic foundation of all healthy professional and personal relationships</a:t>
            </a:r>
          </a:p>
          <a:p>
            <a:r>
              <a:rPr lang="en-US" dirty="0"/>
              <a:t>Each team member is equally important</a:t>
            </a:r>
          </a:p>
          <a:p>
            <a:r>
              <a:rPr lang="en-US" dirty="0"/>
              <a:t>Each team member’s work is equally important</a:t>
            </a:r>
          </a:p>
          <a:p>
            <a:r>
              <a:rPr lang="en-US" dirty="0"/>
              <a:t>Each team member has the right to be heard</a:t>
            </a:r>
          </a:p>
        </p:txBody>
      </p:sp>
      <p:pic>
        <p:nvPicPr>
          <p:cNvPr id="4" name="Audio 3">
            <a:hlinkClick r:id="" action="ppaction://media"/>
            <a:extLst>
              <a:ext uri="{FF2B5EF4-FFF2-40B4-BE49-F238E27FC236}">
                <a16:creationId xmlns:a16="http://schemas.microsoft.com/office/drawing/2014/main" id="{B6075D76-BA02-4FFE-81C3-2EC97E5D6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0925850"/>
      </p:ext>
    </p:extLst>
  </p:cSld>
  <p:clrMapOvr>
    <a:masterClrMapping/>
  </p:clrMapOvr>
  <mc:AlternateContent xmlns:mc="http://schemas.openxmlformats.org/markup-compatibility/2006">
    <mc:Choice xmlns:p14="http://schemas.microsoft.com/office/powerpoint/2010/main" Requires="p14">
      <p:transition spd="slow" p14:dur="2000" advTm="35881"/>
    </mc:Choice>
    <mc:Fallback>
      <p:transition spd="slow" advTm="35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2" name="Audio 1">
            <a:hlinkClick r:id="" action="ppaction://media"/>
            <a:extLst>
              <a:ext uri="{FF2B5EF4-FFF2-40B4-BE49-F238E27FC236}">
                <a16:creationId xmlns:a16="http://schemas.microsoft.com/office/drawing/2014/main" id="{BC14E49E-98F4-4E1B-924F-17A64F0462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5236"/>
    </mc:Choice>
    <mc:Fallback>
      <p:transition spd="slow" advTm="4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Don’t Let Your Ego Get in the Way</a:t>
            </a:r>
          </a:p>
        </p:txBody>
      </p:sp>
      <p:sp>
        <p:nvSpPr>
          <p:cNvPr id="2" name="Content Placeholder 1"/>
          <p:cNvSpPr>
            <a:spLocks noGrp="1"/>
          </p:cNvSpPr>
          <p:nvPr>
            <p:ph idx="1"/>
          </p:nvPr>
        </p:nvSpPr>
        <p:spPr/>
        <p:txBody>
          <a:bodyPr>
            <a:normAutofit/>
          </a:bodyPr>
          <a:lstStyle/>
          <a:p>
            <a:pPr marL="0" indent="0">
              <a:buNone/>
            </a:pPr>
            <a:r>
              <a:rPr lang="en-US" b="1" dirty="0"/>
              <a:t>Effective workplace communication is not:</a:t>
            </a:r>
          </a:p>
          <a:p>
            <a:r>
              <a:rPr lang="en-US" dirty="0"/>
              <a:t>Letting your ego take over</a:t>
            </a:r>
          </a:p>
          <a:p>
            <a:r>
              <a:rPr lang="en-US" dirty="0"/>
              <a:t>Blaming others</a:t>
            </a:r>
          </a:p>
          <a:p>
            <a:r>
              <a:rPr lang="en-US" dirty="0"/>
              <a:t>Bringing drama to situations</a:t>
            </a:r>
          </a:p>
          <a:p>
            <a:r>
              <a:rPr lang="en-US" dirty="0"/>
              <a:t>Losing your composure</a:t>
            </a:r>
          </a:p>
          <a:p>
            <a:r>
              <a:rPr lang="en-US" dirty="0"/>
              <a:t>Making excuses</a:t>
            </a:r>
          </a:p>
          <a:p>
            <a:r>
              <a:rPr lang="en-US" dirty="0"/>
              <a:t>Having a bad attitude</a:t>
            </a:r>
          </a:p>
          <a:p>
            <a:endParaRPr lang="en-US" dirty="0"/>
          </a:p>
        </p:txBody>
      </p:sp>
      <p:pic>
        <p:nvPicPr>
          <p:cNvPr id="4" name="Audio 3">
            <a:hlinkClick r:id="" action="ppaction://media"/>
            <a:extLst>
              <a:ext uri="{FF2B5EF4-FFF2-40B4-BE49-F238E27FC236}">
                <a16:creationId xmlns:a16="http://schemas.microsoft.com/office/drawing/2014/main" id="{582AE503-3665-4F07-95E9-9CEEFFF51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1639879"/>
      </p:ext>
    </p:extLst>
  </p:cSld>
  <p:clrMapOvr>
    <a:masterClrMapping/>
  </p:clrMapOvr>
  <mc:AlternateContent xmlns:mc="http://schemas.openxmlformats.org/markup-compatibility/2006">
    <mc:Choice xmlns:p14="http://schemas.microsoft.com/office/powerpoint/2010/main" Requires="p14">
      <p:transition spd="slow" p14:dur="2000" advTm="22093"/>
    </mc:Choice>
    <mc:Fallback>
      <p:transition spd="slow" advTm="2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1123A7-F4F7-4F4C-B284-76EAE1E03B56}"/>
              </a:ext>
            </a:extLst>
          </p:cNvPr>
          <p:cNvSpPr>
            <a:spLocks noGrp="1"/>
          </p:cNvSpPr>
          <p:nvPr>
            <p:ph type="body" idx="1"/>
          </p:nvPr>
        </p:nvSpPr>
        <p:spPr>
          <a:xfrm>
            <a:off x="2032000" y="2538413"/>
            <a:ext cx="9956800" cy="1500187"/>
          </a:xfrm>
        </p:spPr>
        <p:txBody>
          <a:bodyPr/>
          <a:lstStyle/>
          <a:p>
            <a:r>
              <a:rPr lang="en-US" dirty="0"/>
              <a:t>Key #2: Combat &amp; Manage Stress</a:t>
            </a:r>
          </a:p>
        </p:txBody>
      </p:sp>
      <p:pic>
        <p:nvPicPr>
          <p:cNvPr id="2" name="Audio 1">
            <a:hlinkClick r:id="" action="ppaction://media"/>
            <a:extLst>
              <a:ext uri="{FF2B5EF4-FFF2-40B4-BE49-F238E27FC236}">
                <a16:creationId xmlns:a16="http://schemas.microsoft.com/office/drawing/2014/main" id="{3B57AA7F-4AB0-4F20-AEF1-398D49320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8296739"/>
      </p:ext>
    </p:extLst>
  </p:cSld>
  <p:clrMapOvr>
    <a:masterClrMapping/>
  </p:clrMapOvr>
  <mc:AlternateContent xmlns:mc="http://schemas.openxmlformats.org/markup-compatibility/2006">
    <mc:Choice xmlns:p14="http://schemas.microsoft.com/office/powerpoint/2010/main" Requires="p14">
      <p:transition spd="slow" p14:dur="2000" advTm="8643"/>
    </mc:Choice>
    <mc:Fallback>
      <p:transition spd="slow" advTm="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Impact of Stress on Health</a:t>
            </a:r>
          </a:p>
        </p:txBody>
      </p:sp>
      <p:sp>
        <p:nvSpPr>
          <p:cNvPr id="8" name="Content Placeholder 7">
            <a:extLst>
              <a:ext uri="{FF2B5EF4-FFF2-40B4-BE49-F238E27FC236}">
                <a16:creationId xmlns:a16="http://schemas.microsoft.com/office/drawing/2014/main" id="{6B5B45C3-4ACD-4EC3-AF34-F15603C3BB5D}"/>
              </a:ext>
            </a:extLst>
          </p:cNvPr>
          <p:cNvSpPr>
            <a:spLocks noGrp="1"/>
          </p:cNvSpPr>
          <p:nvPr>
            <p:ph idx="1"/>
          </p:nvPr>
        </p:nvSpPr>
        <p:spPr/>
        <p:txBody>
          <a:bodyPr>
            <a:normAutofit lnSpcReduction="10000"/>
          </a:bodyPr>
          <a:lstStyle/>
          <a:p>
            <a:pPr marL="365760" indent="-256032">
              <a:lnSpc>
                <a:spcPct val="110000"/>
              </a:lnSpc>
              <a:spcBef>
                <a:spcPts val="2400"/>
              </a:spcBef>
              <a:spcAft>
                <a:spcPts val="0"/>
              </a:spcAft>
              <a:buClr>
                <a:schemeClr val="accent1"/>
              </a:buClr>
              <a:buFont typeface="Wingdings 3"/>
              <a:buChar char=""/>
              <a:defRPr/>
            </a:pPr>
            <a:r>
              <a:rPr lang="en-US" b="1" dirty="0">
                <a:latin typeface="Arial" pitchFamily="34" charset="0"/>
                <a:cs typeface="Arial" pitchFamily="34" charset="0"/>
              </a:rPr>
              <a:t>Physiological</a:t>
            </a:r>
          </a:p>
          <a:p>
            <a:pPr marL="822960" lvl="1" indent="-256032">
              <a:lnSpc>
                <a:spcPct val="110000"/>
              </a:lnSpc>
              <a:spcBef>
                <a:spcPts val="2400"/>
              </a:spcBef>
              <a:buClr>
                <a:schemeClr val="accent1"/>
              </a:buClr>
              <a:buSzPct val="68000"/>
              <a:buFont typeface="Wingdings 3"/>
              <a:buChar char=""/>
              <a:defRPr/>
            </a:pPr>
            <a:r>
              <a:rPr lang="en-US" dirty="0">
                <a:latin typeface="Arial" pitchFamily="34" charset="0"/>
                <a:cs typeface="Arial" pitchFamily="34" charset="0"/>
              </a:rPr>
              <a:t>Cardiovascular disease, hypertension, headaches</a:t>
            </a:r>
          </a:p>
          <a:p>
            <a:pPr marL="365760" indent="-256032">
              <a:lnSpc>
                <a:spcPct val="110000"/>
              </a:lnSpc>
              <a:spcBef>
                <a:spcPts val="2400"/>
              </a:spcBef>
              <a:spcAft>
                <a:spcPts val="0"/>
              </a:spcAft>
              <a:buClr>
                <a:schemeClr val="accent1"/>
              </a:buClr>
              <a:buFont typeface="Wingdings 3"/>
              <a:buChar char=""/>
              <a:defRPr/>
            </a:pPr>
            <a:r>
              <a:rPr lang="en-US" b="1" dirty="0">
                <a:latin typeface="Arial" pitchFamily="34" charset="0"/>
                <a:cs typeface="Arial" pitchFamily="34" charset="0"/>
              </a:rPr>
              <a:t>Behavioral</a:t>
            </a:r>
            <a:r>
              <a:rPr lang="en-US" sz="2400" b="1" dirty="0">
                <a:latin typeface="Arial" pitchFamily="34" charset="0"/>
                <a:cs typeface="Arial" pitchFamily="34" charset="0"/>
              </a:rPr>
              <a:t> </a:t>
            </a:r>
          </a:p>
          <a:p>
            <a:pPr marL="822960" lvl="1" indent="-256032">
              <a:lnSpc>
                <a:spcPct val="110000"/>
              </a:lnSpc>
              <a:spcBef>
                <a:spcPts val="2400"/>
              </a:spcBef>
              <a:buClr>
                <a:schemeClr val="accent1"/>
              </a:buClr>
              <a:buSzPct val="68000"/>
              <a:buFont typeface="Wingdings 3"/>
              <a:buChar char=""/>
              <a:defRPr/>
            </a:pPr>
            <a:r>
              <a:rPr lang="en-US" dirty="0">
                <a:latin typeface="Arial" pitchFamily="34" charset="0"/>
                <a:cs typeface="Arial" pitchFamily="34" charset="0"/>
              </a:rPr>
              <a:t>Work performance, accidents, absenteeism, aggression, poor decisions</a:t>
            </a:r>
          </a:p>
          <a:p>
            <a:pPr marL="365760" indent="-256032">
              <a:lnSpc>
                <a:spcPct val="110000"/>
              </a:lnSpc>
              <a:spcBef>
                <a:spcPts val="2400"/>
              </a:spcBef>
              <a:spcAft>
                <a:spcPts val="0"/>
              </a:spcAft>
              <a:buClr>
                <a:schemeClr val="accent1"/>
              </a:buClr>
              <a:buFont typeface="Wingdings 3"/>
              <a:buChar char=""/>
              <a:defRPr/>
            </a:pPr>
            <a:r>
              <a:rPr lang="en-US" b="1" dirty="0">
                <a:latin typeface="Arial" pitchFamily="34" charset="0"/>
                <a:cs typeface="Arial" pitchFamily="34" charset="0"/>
              </a:rPr>
              <a:t>Psychological </a:t>
            </a:r>
          </a:p>
          <a:p>
            <a:pPr marL="822960" lvl="1" indent="-256032">
              <a:lnSpc>
                <a:spcPct val="110000"/>
              </a:lnSpc>
              <a:spcBef>
                <a:spcPts val="2400"/>
              </a:spcBef>
              <a:buClr>
                <a:schemeClr val="accent1"/>
              </a:buClr>
              <a:buSzPct val="68000"/>
              <a:buFont typeface="Wingdings 3"/>
              <a:buChar char=""/>
              <a:defRPr/>
            </a:pPr>
            <a:r>
              <a:rPr lang="en-US" dirty="0">
                <a:latin typeface="Arial" pitchFamily="34" charset="0"/>
                <a:cs typeface="Arial" pitchFamily="34" charset="0"/>
              </a:rPr>
              <a:t>Dissatisfaction, moodiness, depression, fatigue </a:t>
            </a:r>
          </a:p>
          <a:p>
            <a:endParaRPr lang="en-US" dirty="0"/>
          </a:p>
        </p:txBody>
      </p:sp>
      <p:sp>
        <p:nvSpPr>
          <p:cNvPr id="2" name="Slide Number Placeholder 1"/>
          <p:cNvSpPr>
            <a:spLocks noGrp="1"/>
          </p:cNvSpPr>
          <p:nvPr>
            <p:ph type="sldNum" sz="quarter" idx="12"/>
          </p:nvPr>
        </p:nvSpPr>
        <p:spPr/>
        <p:txBody>
          <a:bodyPr/>
          <a:lstStyle/>
          <a:p>
            <a:fld id="{F3CC5CD0-14D2-4F69-9D16-4D8D9026B57E}" type="slidenum">
              <a:rPr lang="en-US" smtClean="0"/>
              <a:pPr/>
              <a:t>22</a:t>
            </a:fld>
            <a:endParaRPr lang="en-US" dirty="0"/>
          </a:p>
        </p:txBody>
      </p:sp>
      <p:sp>
        <p:nvSpPr>
          <p:cNvPr id="4" name="Content Placeholder 4"/>
          <p:cNvSpPr txBox="1">
            <a:spLocks/>
          </p:cNvSpPr>
          <p:nvPr/>
        </p:nvSpPr>
        <p:spPr>
          <a:xfrm>
            <a:off x="3276600" y="1447800"/>
            <a:ext cx="8153400" cy="48006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400" dirty="0">
              <a:latin typeface="Arial" pitchFamily="34" charset="0"/>
              <a:cs typeface="Arial" pitchFamily="34" charset="0"/>
            </a:endParaRPr>
          </a:p>
        </p:txBody>
      </p:sp>
      <p:pic>
        <p:nvPicPr>
          <p:cNvPr id="5" name="Audio 4">
            <a:hlinkClick r:id="" action="ppaction://media"/>
            <a:extLst>
              <a:ext uri="{FF2B5EF4-FFF2-40B4-BE49-F238E27FC236}">
                <a16:creationId xmlns:a16="http://schemas.microsoft.com/office/drawing/2014/main" id="{E0B6C056-72FD-4987-A0FE-D927A0A0AB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8236320"/>
      </p:ext>
    </p:extLst>
  </p:cSld>
  <p:clrMapOvr>
    <a:masterClrMapping/>
  </p:clrMapOvr>
  <mc:AlternateContent xmlns:mc="http://schemas.openxmlformats.org/markup-compatibility/2006">
    <mc:Choice xmlns:p14="http://schemas.microsoft.com/office/powerpoint/2010/main" Requires="p14">
      <p:transition spd="slow" p14:dur="2000" advTm="30761"/>
    </mc:Choice>
    <mc:Fallback>
      <p:transition spd="slow" advTm="3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Causes of Stress: At Work</a:t>
            </a:r>
          </a:p>
        </p:txBody>
      </p:sp>
      <p:sp>
        <p:nvSpPr>
          <p:cNvPr id="8" name="Content Placeholder 1"/>
          <p:cNvSpPr txBox="1">
            <a:spLocks/>
          </p:cNvSpPr>
          <p:nvPr/>
        </p:nvSpPr>
        <p:spPr>
          <a:xfrm>
            <a:off x="2895600" y="1524000"/>
            <a:ext cx="8763000" cy="4343400"/>
          </a:xfrm>
          <a:prstGeom prst="rect">
            <a:avLst/>
          </a:prstGeom>
        </p:spPr>
        <p:txBody>
          <a:bodyPr vert="horz">
            <a:normAutofit/>
          </a:bodyPr>
          <a:lstStyle/>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To meet the demands of your job</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Relationship with your superiors, colleagues or staff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Staff training and delegation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Excessive work pressure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Ability to meet deadlines</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Produce meaningful work</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Working overtime or on holidays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Work-life balance </a:t>
            </a:r>
          </a:p>
        </p:txBody>
      </p:sp>
      <p:sp>
        <p:nvSpPr>
          <p:cNvPr id="2" name="Slide Number Placeholder 1"/>
          <p:cNvSpPr>
            <a:spLocks noGrp="1"/>
          </p:cNvSpPr>
          <p:nvPr>
            <p:ph type="sldNum" sz="quarter" idx="12"/>
          </p:nvPr>
        </p:nvSpPr>
        <p:spPr/>
        <p:txBody>
          <a:bodyPr/>
          <a:lstStyle/>
          <a:p>
            <a:fld id="{F3CC5CD0-14D2-4F69-9D16-4D8D9026B57E}" type="slidenum">
              <a:rPr lang="en-US" smtClean="0"/>
              <a:pPr/>
              <a:t>23</a:t>
            </a:fld>
            <a:endParaRPr lang="en-US" dirty="0"/>
          </a:p>
        </p:txBody>
      </p:sp>
      <p:pic>
        <p:nvPicPr>
          <p:cNvPr id="4" name="Audio 3">
            <a:hlinkClick r:id="" action="ppaction://media"/>
            <a:extLst>
              <a:ext uri="{FF2B5EF4-FFF2-40B4-BE49-F238E27FC236}">
                <a16:creationId xmlns:a16="http://schemas.microsoft.com/office/drawing/2014/main" id="{5A4D2A3B-8896-4977-8F47-ECEED05C7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8586953"/>
      </p:ext>
    </p:extLst>
  </p:cSld>
  <p:clrMapOvr>
    <a:masterClrMapping/>
  </p:clrMapOvr>
  <mc:AlternateContent xmlns:mc="http://schemas.openxmlformats.org/markup-compatibility/2006">
    <mc:Choice xmlns:p14="http://schemas.microsoft.com/office/powerpoint/2010/main" Requires="p14">
      <p:transition spd="slow" p14:dur="2000" advTm="34908"/>
    </mc:Choice>
    <mc:Fallback>
      <p:transition spd="slow" advTm="3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Causes of Stress: At Home</a:t>
            </a:r>
          </a:p>
        </p:txBody>
      </p:sp>
      <p:sp>
        <p:nvSpPr>
          <p:cNvPr id="8" name="Content Placeholder 1"/>
          <p:cNvSpPr txBox="1">
            <a:spLocks/>
          </p:cNvSpPr>
          <p:nvPr/>
        </p:nvSpPr>
        <p:spPr>
          <a:xfrm>
            <a:off x="2743200" y="1524000"/>
            <a:ext cx="9296400" cy="4343400"/>
          </a:xfrm>
          <a:prstGeom prst="rect">
            <a:avLst/>
          </a:prstGeom>
        </p:spPr>
        <p:txBody>
          <a:bodyPr vert="horz">
            <a:normAutofit/>
          </a:bodyPr>
          <a:lstStyle/>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Injury or illness to any family member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Separation or divorce from partner</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Pregnancy or birth of new baby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Children’s behavior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Financial issues</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Disagreements with family or friends</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Time management of household duties</a:t>
            </a:r>
          </a:p>
        </p:txBody>
      </p:sp>
      <p:sp>
        <p:nvSpPr>
          <p:cNvPr id="2" name="Slide Number Placeholder 1"/>
          <p:cNvSpPr>
            <a:spLocks noGrp="1"/>
          </p:cNvSpPr>
          <p:nvPr>
            <p:ph type="sldNum" sz="quarter" idx="12"/>
          </p:nvPr>
        </p:nvSpPr>
        <p:spPr/>
        <p:txBody>
          <a:bodyPr/>
          <a:lstStyle/>
          <a:p>
            <a:fld id="{F3CC5CD0-14D2-4F69-9D16-4D8D9026B57E}" type="slidenum">
              <a:rPr lang="en-US" smtClean="0"/>
              <a:pPr/>
              <a:t>24</a:t>
            </a:fld>
            <a:endParaRPr lang="en-US" dirty="0"/>
          </a:p>
        </p:txBody>
      </p:sp>
      <p:pic>
        <p:nvPicPr>
          <p:cNvPr id="4" name="Audio 3">
            <a:hlinkClick r:id="" action="ppaction://media"/>
            <a:extLst>
              <a:ext uri="{FF2B5EF4-FFF2-40B4-BE49-F238E27FC236}">
                <a16:creationId xmlns:a16="http://schemas.microsoft.com/office/drawing/2014/main" id="{16EBDEE5-E898-4679-B693-DC74908ADC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1907910"/>
      </p:ext>
    </p:extLst>
  </p:cSld>
  <p:clrMapOvr>
    <a:masterClrMapping/>
  </p:clrMapOvr>
  <mc:AlternateContent xmlns:mc="http://schemas.openxmlformats.org/markup-compatibility/2006">
    <mc:Choice xmlns:p14="http://schemas.microsoft.com/office/powerpoint/2010/main" Requires="p14">
      <p:transition spd="slow" p14:dur="2000" advTm="42995"/>
    </mc:Choice>
    <mc:Fallback>
      <p:transition spd="slow" advTm="4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Causes of Stress: Other Causes</a:t>
            </a:r>
          </a:p>
        </p:txBody>
      </p:sp>
      <p:sp>
        <p:nvSpPr>
          <p:cNvPr id="8" name="Content Placeholder 1"/>
          <p:cNvSpPr txBox="1">
            <a:spLocks/>
          </p:cNvSpPr>
          <p:nvPr/>
        </p:nvSpPr>
        <p:spPr>
          <a:xfrm>
            <a:off x="2819400" y="1524000"/>
            <a:ext cx="8839200" cy="4343400"/>
          </a:xfrm>
          <a:prstGeom prst="rect">
            <a:avLst/>
          </a:prstGeom>
        </p:spPr>
        <p:txBody>
          <a:bodyPr vert="horz">
            <a:normAutofit/>
          </a:bodyPr>
          <a:lstStyle/>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Fear of the future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Threats: physical, social, financial or bullying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Uncertainty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Lack of sleep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Being misunderstood </a:t>
            </a:r>
          </a:p>
          <a:p>
            <a:pPr marL="365760" indent="-256032" eaLnBrk="1" fontAlgn="auto" hangingPunct="1">
              <a:spcBef>
                <a:spcPts val="1200"/>
              </a:spcBef>
              <a:spcAft>
                <a:spcPts val="0"/>
              </a:spcAft>
              <a:buClr>
                <a:schemeClr val="accent1"/>
              </a:buClr>
              <a:buSzPct val="68000"/>
              <a:buFont typeface="Wingdings 3"/>
              <a:buChar char=""/>
              <a:defRPr/>
            </a:pPr>
            <a:r>
              <a:rPr lang="en-US" sz="2400" dirty="0">
                <a:latin typeface="Arial" pitchFamily="34" charset="0"/>
                <a:cs typeface="Arial" pitchFamily="34" charset="0"/>
              </a:rPr>
              <a:t>Setback to your position in society </a:t>
            </a:r>
          </a:p>
        </p:txBody>
      </p:sp>
      <p:sp>
        <p:nvSpPr>
          <p:cNvPr id="2" name="Slide Number Placeholder 1"/>
          <p:cNvSpPr>
            <a:spLocks noGrp="1"/>
          </p:cNvSpPr>
          <p:nvPr>
            <p:ph type="sldNum" sz="quarter" idx="12"/>
          </p:nvPr>
        </p:nvSpPr>
        <p:spPr/>
        <p:txBody>
          <a:bodyPr/>
          <a:lstStyle/>
          <a:p>
            <a:fld id="{F3CC5CD0-14D2-4F69-9D16-4D8D9026B57E}" type="slidenum">
              <a:rPr lang="en-US" smtClean="0"/>
              <a:pPr/>
              <a:t>25</a:t>
            </a:fld>
            <a:endParaRPr lang="en-US" dirty="0"/>
          </a:p>
        </p:txBody>
      </p:sp>
      <p:pic>
        <p:nvPicPr>
          <p:cNvPr id="5" name="Audio 4">
            <a:hlinkClick r:id="" action="ppaction://media"/>
            <a:extLst>
              <a:ext uri="{FF2B5EF4-FFF2-40B4-BE49-F238E27FC236}">
                <a16:creationId xmlns:a16="http://schemas.microsoft.com/office/drawing/2014/main" id="{C122DF59-C59F-4855-9020-2A6EE6666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3990339"/>
      </p:ext>
    </p:extLst>
  </p:cSld>
  <p:clrMapOvr>
    <a:masterClrMapping/>
  </p:clrMapOvr>
  <mc:AlternateContent xmlns:mc="http://schemas.openxmlformats.org/markup-compatibility/2006">
    <mc:Choice xmlns:p14="http://schemas.microsoft.com/office/powerpoint/2010/main" Requires="p14">
      <p:transition spd="slow" p14:dur="2000" advTm="36829"/>
    </mc:Choice>
    <mc:Fallback>
      <p:transition spd="slow" advTm="3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Coping with Stress</a:t>
            </a:r>
            <a:br>
              <a:rPr lang="en-US" dirty="0"/>
            </a:br>
            <a:r>
              <a:rPr lang="en-US" sz="3300" dirty="0"/>
              <a:t>Stress Management in the Workplace</a:t>
            </a:r>
          </a:p>
        </p:txBody>
      </p:sp>
      <p:sp>
        <p:nvSpPr>
          <p:cNvPr id="6" name="Content Placeholder 1"/>
          <p:cNvSpPr txBox="1">
            <a:spLocks/>
          </p:cNvSpPr>
          <p:nvPr/>
        </p:nvSpPr>
        <p:spPr>
          <a:xfrm>
            <a:off x="2743200" y="1524000"/>
            <a:ext cx="9067800" cy="4267200"/>
          </a:xfrm>
          <a:prstGeom prst="rect">
            <a:avLst/>
          </a:prstGeom>
        </p:spPr>
        <p:txBody>
          <a:bodyPr vert="horz">
            <a:normAutofit/>
          </a:bodyPr>
          <a:lstStyle/>
          <a:p>
            <a:pPr marL="365760" indent="-256032" eaLnBrk="1" fontAlgn="auto" hangingPunct="1">
              <a:spcBef>
                <a:spcPts val="1200"/>
              </a:spcBef>
              <a:spcAft>
                <a:spcPts val="0"/>
              </a:spcAft>
              <a:buClr>
                <a:schemeClr val="accent1"/>
              </a:buClr>
              <a:buSzPct val="68000"/>
              <a:buFont typeface="Wingdings 3"/>
              <a:buChar char=""/>
              <a:defRPr/>
            </a:pPr>
            <a:r>
              <a:rPr lang="en-US" sz="2800" dirty="0">
                <a:latin typeface="Arial" pitchFamily="34" charset="0"/>
                <a:cs typeface="Arial" pitchFamily="34" charset="0"/>
              </a:rPr>
              <a:t>Recognize warning signs of extreme workplace stress (work performance, poor decisions, etc…)</a:t>
            </a:r>
          </a:p>
          <a:p>
            <a:pPr marL="365760" indent="-256032" eaLnBrk="1" fontAlgn="auto" hangingPunct="1">
              <a:spcBef>
                <a:spcPts val="1200"/>
              </a:spcBef>
              <a:spcAft>
                <a:spcPts val="0"/>
              </a:spcAft>
              <a:buClr>
                <a:schemeClr val="accent1"/>
              </a:buClr>
              <a:buSzPct val="68000"/>
              <a:buFont typeface="Wingdings 3"/>
              <a:buChar char=""/>
              <a:defRPr/>
            </a:pPr>
            <a:r>
              <a:rPr lang="en-US" sz="2800" dirty="0">
                <a:latin typeface="Arial" pitchFamily="34" charset="0"/>
                <a:cs typeface="Arial" pitchFamily="34" charset="0"/>
              </a:rPr>
              <a:t>Reduce job stress by taking hold of your balance </a:t>
            </a:r>
          </a:p>
          <a:p>
            <a:pPr marL="365760" indent="-256032" eaLnBrk="1" fontAlgn="auto" hangingPunct="1">
              <a:spcBef>
                <a:spcPts val="1200"/>
              </a:spcBef>
              <a:spcAft>
                <a:spcPts val="0"/>
              </a:spcAft>
              <a:buClr>
                <a:schemeClr val="accent1"/>
              </a:buClr>
              <a:buSzPct val="68000"/>
              <a:buFont typeface="Wingdings 3"/>
              <a:buChar char=""/>
              <a:defRPr/>
            </a:pPr>
            <a:r>
              <a:rPr lang="en-US" sz="2800" dirty="0">
                <a:latin typeface="Arial" pitchFamily="34" charset="0"/>
                <a:cs typeface="Arial" pitchFamily="34" charset="0"/>
              </a:rPr>
              <a:t>Communicate with your superiors and colleagues about time management difficulties or work overload</a:t>
            </a:r>
          </a:p>
          <a:p>
            <a:pPr marL="365760" indent="-256032" eaLnBrk="1" fontAlgn="auto" hangingPunct="1">
              <a:spcBef>
                <a:spcPts val="1200"/>
              </a:spcBef>
              <a:spcAft>
                <a:spcPts val="0"/>
              </a:spcAft>
              <a:buClr>
                <a:schemeClr val="accent1"/>
              </a:buClr>
              <a:buSzPct val="68000"/>
              <a:buFont typeface="Wingdings 3"/>
              <a:buChar char=""/>
              <a:defRPr/>
            </a:pPr>
            <a:r>
              <a:rPr lang="en-US" sz="2800" dirty="0">
                <a:latin typeface="Arial" pitchFamily="34" charset="0"/>
                <a:cs typeface="Arial" pitchFamily="34" charset="0"/>
              </a:rPr>
              <a:t>Practice the tips learned today </a:t>
            </a:r>
          </a:p>
          <a:p>
            <a:pPr marL="365760" indent="-256032" eaLnBrk="1" fontAlgn="auto" hangingPunct="1">
              <a:spcBef>
                <a:spcPts val="1200"/>
              </a:spcBef>
              <a:spcAft>
                <a:spcPts val="0"/>
              </a:spcAft>
              <a:buClr>
                <a:schemeClr val="accent1"/>
              </a:buClr>
              <a:buSzPct val="68000"/>
              <a:defRPr/>
            </a:pPr>
            <a:endParaRPr lang="en-US" sz="28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F3CC5CD0-14D2-4F69-9D16-4D8D9026B57E}" type="slidenum">
              <a:rPr lang="en-US" smtClean="0"/>
              <a:pPr/>
              <a:t>26</a:t>
            </a:fld>
            <a:endParaRPr lang="en-US" dirty="0"/>
          </a:p>
        </p:txBody>
      </p:sp>
      <p:pic>
        <p:nvPicPr>
          <p:cNvPr id="4" name="Audio 3">
            <a:hlinkClick r:id="" action="ppaction://media"/>
            <a:extLst>
              <a:ext uri="{FF2B5EF4-FFF2-40B4-BE49-F238E27FC236}">
                <a16:creationId xmlns:a16="http://schemas.microsoft.com/office/drawing/2014/main" id="{1D43E92E-8D6F-4D39-A72A-74985AE59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180855"/>
      </p:ext>
    </p:extLst>
  </p:cSld>
  <p:clrMapOvr>
    <a:masterClrMapping/>
  </p:clrMapOvr>
  <mc:AlternateContent xmlns:mc="http://schemas.openxmlformats.org/markup-compatibility/2006">
    <mc:Choice xmlns:p14="http://schemas.microsoft.com/office/powerpoint/2010/main" Requires="p14">
      <p:transition spd="slow" p14:dur="2000" advTm="49331"/>
    </mc:Choice>
    <mc:Fallback>
      <p:transition spd="slow" advTm="4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3276600" y="1524000"/>
            <a:ext cx="4114800" cy="4419600"/>
          </a:xfrm>
          <a:prstGeom prst="rect">
            <a:avLst/>
          </a:prstGeom>
        </p:spPr>
        <p:txBody>
          <a:bodyPr vert="horz">
            <a:noAutofit/>
          </a:bodyPr>
          <a:lstStyle/>
          <a:p>
            <a:pPr marL="365760" indent="-256032" eaLnBrk="1" fontAlgn="auto" hangingPunct="1">
              <a:spcBef>
                <a:spcPts val="1200"/>
              </a:spcBef>
              <a:spcAft>
                <a:spcPts val="0"/>
              </a:spcAft>
              <a:buClr>
                <a:schemeClr val="accent1"/>
              </a:buClr>
              <a:buSzPct val="68000"/>
              <a:defRPr/>
            </a:pPr>
            <a:r>
              <a:rPr lang="en-US" sz="2200" b="1" u="sng" dirty="0">
                <a:latin typeface="Arial" pitchFamily="34" charset="0"/>
                <a:cs typeface="Arial" pitchFamily="34" charset="0"/>
              </a:rPr>
              <a:t>Do</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Be organized. Manage your day instead of it managing you</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Make lists. To do lists keep you on track to accomplish tasks</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Focus on the team approach</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Stay positive</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Work with your supervisor if you are having difficulty with a colleague </a:t>
            </a:r>
          </a:p>
        </p:txBody>
      </p:sp>
      <p:sp>
        <p:nvSpPr>
          <p:cNvPr id="9" name="Content Placeholder 1"/>
          <p:cNvSpPr txBox="1">
            <a:spLocks/>
          </p:cNvSpPr>
          <p:nvPr/>
        </p:nvSpPr>
        <p:spPr>
          <a:xfrm>
            <a:off x="7315200" y="1524000"/>
            <a:ext cx="4114800" cy="4953000"/>
          </a:xfrm>
          <a:prstGeom prst="rect">
            <a:avLst/>
          </a:prstGeom>
        </p:spPr>
        <p:txBody>
          <a:bodyPr vert="horz">
            <a:noAutofit/>
          </a:bodyPr>
          <a:lstStyle/>
          <a:p>
            <a:pPr marL="365760" indent="-256032" eaLnBrk="1" fontAlgn="auto" hangingPunct="1">
              <a:spcBef>
                <a:spcPts val="1200"/>
              </a:spcBef>
              <a:spcAft>
                <a:spcPts val="0"/>
              </a:spcAft>
              <a:buClr>
                <a:schemeClr val="accent1"/>
              </a:buClr>
              <a:buSzPct val="68000"/>
              <a:defRPr/>
            </a:pPr>
            <a:r>
              <a:rPr lang="en-US" sz="2200" b="1" u="sng" dirty="0">
                <a:latin typeface="Arial" pitchFamily="34" charset="0"/>
                <a:cs typeface="Arial" pitchFamily="34" charset="0"/>
              </a:rPr>
              <a:t>Don’t </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Procrastinate. The stress will pile up along with the work</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Complain at work or focus on negative outcomes</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Check emails constantly. One needs downtime to refresh mentally each day </a:t>
            </a:r>
          </a:p>
          <a:p>
            <a:pPr marL="365760" indent="-256032" eaLnBrk="1" fontAlgn="auto" hangingPunct="1">
              <a:spcBef>
                <a:spcPts val="1200"/>
              </a:spcBef>
              <a:spcAft>
                <a:spcPts val="0"/>
              </a:spcAft>
              <a:buClr>
                <a:schemeClr val="accent1"/>
              </a:buClr>
              <a:buSzPct val="68000"/>
              <a:buFont typeface="Wingdings 3"/>
              <a:buChar char=""/>
              <a:defRPr/>
            </a:pPr>
            <a:r>
              <a:rPr lang="en-US" sz="2000" dirty="0">
                <a:latin typeface="Arial" pitchFamily="34" charset="0"/>
                <a:cs typeface="Arial" pitchFamily="34" charset="0"/>
              </a:rPr>
              <a:t>Be afraid to say no. Special projects or a colleague's additional work may not fit into your priorities</a:t>
            </a:r>
          </a:p>
          <a:p>
            <a:pPr marL="365760" indent="-256032" eaLnBrk="1" fontAlgn="auto" hangingPunct="1">
              <a:spcBef>
                <a:spcPts val="1200"/>
              </a:spcBef>
              <a:spcAft>
                <a:spcPts val="0"/>
              </a:spcAft>
              <a:buClr>
                <a:schemeClr val="accent1"/>
              </a:buClr>
              <a:buSzPct val="68000"/>
              <a:buFont typeface="Wingdings 3"/>
              <a:buChar char=""/>
              <a:defRPr/>
            </a:pPr>
            <a:endParaRPr lang="en-US" sz="2100" dirty="0">
              <a:latin typeface="Arial" pitchFamily="34" charset="0"/>
              <a:cs typeface="Arial" pitchFamily="34" charset="0"/>
            </a:endParaRPr>
          </a:p>
        </p:txBody>
      </p:sp>
      <p:sp>
        <p:nvSpPr>
          <p:cNvPr id="6" name="Title 2"/>
          <p:cNvSpPr>
            <a:spLocks noGrp="1"/>
          </p:cNvSpPr>
          <p:nvPr>
            <p:ph type="title"/>
          </p:nvPr>
        </p:nvSpPr>
        <p:spPr>
          <a:xfrm>
            <a:off x="3510116" y="0"/>
            <a:ext cx="8686800" cy="1143000"/>
          </a:xfrm>
        </p:spPr>
        <p:txBody>
          <a:bodyPr>
            <a:noAutofit/>
          </a:bodyPr>
          <a:lstStyle/>
          <a:p>
            <a:r>
              <a:rPr lang="en-US" dirty="0"/>
              <a:t>Coping with Stress</a:t>
            </a:r>
            <a:br>
              <a:rPr lang="en-US" dirty="0"/>
            </a:br>
            <a:r>
              <a:rPr lang="en-US" sz="3000" dirty="0"/>
              <a:t>Stress Management in the Workplace</a:t>
            </a:r>
          </a:p>
        </p:txBody>
      </p:sp>
      <p:sp>
        <p:nvSpPr>
          <p:cNvPr id="2" name="Slide Number Placeholder 1"/>
          <p:cNvSpPr>
            <a:spLocks noGrp="1"/>
          </p:cNvSpPr>
          <p:nvPr>
            <p:ph type="sldNum" sz="quarter" idx="12"/>
          </p:nvPr>
        </p:nvSpPr>
        <p:spPr/>
        <p:txBody>
          <a:bodyPr/>
          <a:lstStyle/>
          <a:p>
            <a:endParaRPr lang="en-US" dirty="0"/>
          </a:p>
        </p:txBody>
      </p:sp>
      <p:pic>
        <p:nvPicPr>
          <p:cNvPr id="3" name="Audio 2">
            <a:hlinkClick r:id="" action="ppaction://media"/>
            <a:extLst>
              <a:ext uri="{FF2B5EF4-FFF2-40B4-BE49-F238E27FC236}">
                <a16:creationId xmlns:a16="http://schemas.microsoft.com/office/drawing/2014/main" id="{DF6C77EF-61AF-456F-A359-4E754D2CD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128520"/>
      </p:ext>
    </p:extLst>
  </p:cSld>
  <p:clrMapOvr>
    <a:masterClrMapping/>
  </p:clrMapOvr>
  <mc:AlternateContent xmlns:mc="http://schemas.openxmlformats.org/markup-compatibility/2006">
    <mc:Choice xmlns:p14="http://schemas.microsoft.com/office/powerpoint/2010/main" Requires="p14">
      <p:transition spd="slow" p14:dur="2000" advTm="153572"/>
    </mc:Choice>
    <mc:Fallback>
      <p:transition spd="slow" advTm="15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0" y="0"/>
            <a:ext cx="8229600" cy="1143000"/>
          </a:xfrm>
        </p:spPr>
        <p:txBody>
          <a:bodyPr>
            <a:normAutofit fontScale="90000"/>
          </a:bodyPr>
          <a:lstStyle/>
          <a:p>
            <a:pPr lvl="0"/>
            <a:r>
              <a:rPr lang="en-US" dirty="0"/>
              <a:t>Coping with Stress</a:t>
            </a:r>
            <a:br>
              <a:rPr lang="en-US" dirty="0"/>
            </a:br>
            <a:r>
              <a:rPr lang="en-US" sz="3300" dirty="0"/>
              <a:t>Does your De-Stress Model Need a Change</a:t>
            </a:r>
          </a:p>
        </p:txBody>
      </p:sp>
      <p:sp>
        <p:nvSpPr>
          <p:cNvPr id="6" name="Content Placeholder 1"/>
          <p:cNvSpPr txBox="1">
            <a:spLocks/>
          </p:cNvSpPr>
          <p:nvPr/>
        </p:nvSpPr>
        <p:spPr>
          <a:xfrm>
            <a:off x="2971800" y="1676400"/>
            <a:ext cx="8534400" cy="4267200"/>
          </a:xfrm>
          <a:prstGeom prst="rect">
            <a:avLst/>
          </a:prstGeom>
        </p:spPr>
        <p:txBody>
          <a:bodyPr vert="horz">
            <a:normAutofit/>
          </a:bodyPr>
          <a:lstStyle/>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C – Commit </a:t>
            </a:r>
            <a:r>
              <a:rPr lang="en-US" sz="2800" dirty="0">
                <a:latin typeface="Arial" pitchFamily="34" charset="0"/>
                <a:cs typeface="Arial" pitchFamily="34" charset="0"/>
              </a:rPr>
              <a:t>to a new beginning</a:t>
            </a:r>
          </a:p>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H – Habits</a:t>
            </a:r>
            <a:r>
              <a:rPr lang="en-US" sz="2800" dirty="0">
                <a:latin typeface="Arial" pitchFamily="34" charset="0"/>
                <a:cs typeface="Arial" pitchFamily="34" charset="0"/>
              </a:rPr>
              <a:t>, break old ones and start new</a:t>
            </a:r>
          </a:p>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A – Action</a:t>
            </a:r>
            <a:r>
              <a:rPr lang="en-US" sz="2800" dirty="0">
                <a:latin typeface="Arial" pitchFamily="34" charset="0"/>
                <a:cs typeface="Arial" pitchFamily="34" charset="0"/>
              </a:rPr>
              <a:t>, take one step at a time</a:t>
            </a:r>
          </a:p>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N – Never </a:t>
            </a:r>
            <a:r>
              <a:rPr lang="en-US" sz="2800" dirty="0">
                <a:latin typeface="Arial" pitchFamily="34" charset="0"/>
                <a:cs typeface="Arial" pitchFamily="34" charset="0"/>
              </a:rPr>
              <a:t>give up; be persistent </a:t>
            </a:r>
          </a:p>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G – Goals</a:t>
            </a:r>
            <a:r>
              <a:rPr lang="en-US" sz="2800" dirty="0">
                <a:latin typeface="Arial" pitchFamily="34" charset="0"/>
                <a:cs typeface="Arial" pitchFamily="34" charset="0"/>
              </a:rPr>
              <a:t>, set targets and achieve them</a:t>
            </a:r>
          </a:p>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E – Evaluate </a:t>
            </a:r>
            <a:r>
              <a:rPr lang="en-US" sz="2800" dirty="0">
                <a:latin typeface="Arial" pitchFamily="34" charset="0"/>
                <a:cs typeface="Arial" pitchFamily="34" charset="0"/>
              </a:rPr>
              <a:t>your progress and reward yourself</a:t>
            </a:r>
          </a:p>
          <a:p>
            <a:pPr marL="365760" indent="-256032" eaLnBrk="1" fontAlgn="auto" hangingPunct="1">
              <a:spcBef>
                <a:spcPts val="1200"/>
              </a:spcBef>
              <a:spcAft>
                <a:spcPts val="0"/>
              </a:spcAft>
              <a:buClr>
                <a:schemeClr val="accent1"/>
              </a:buClr>
              <a:buSzPct val="68000"/>
              <a:defRPr/>
            </a:pPr>
            <a:endParaRPr lang="en-US" sz="28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F3CC5CD0-14D2-4F69-9D16-4D8D9026B57E}" type="slidenum">
              <a:rPr lang="en-US" smtClean="0"/>
              <a:pPr/>
              <a:t>28</a:t>
            </a:fld>
            <a:endParaRPr lang="en-US" dirty="0"/>
          </a:p>
        </p:txBody>
      </p:sp>
      <p:pic>
        <p:nvPicPr>
          <p:cNvPr id="4" name="Audio 3">
            <a:hlinkClick r:id="" action="ppaction://media"/>
            <a:extLst>
              <a:ext uri="{FF2B5EF4-FFF2-40B4-BE49-F238E27FC236}">
                <a16:creationId xmlns:a16="http://schemas.microsoft.com/office/drawing/2014/main" id="{116A1E24-0E5D-47CA-9F11-EFE679E271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3339663"/>
      </p:ext>
    </p:extLst>
  </p:cSld>
  <p:clrMapOvr>
    <a:masterClrMapping/>
  </p:clrMapOvr>
  <mc:AlternateContent xmlns:mc="http://schemas.openxmlformats.org/markup-compatibility/2006">
    <mc:Choice xmlns:p14="http://schemas.microsoft.com/office/powerpoint/2010/main" Requires="p14">
      <p:transition spd="slow" p14:dur="2000" advTm="86138"/>
    </mc:Choice>
    <mc:Fallback>
      <p:transition spd="slow" advTm="8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F38F2F-B41D-439E-852C-6BD9D0A3A57D}"/>
              </a:ext>
            </a:extLst>
          </p:cNvPr>
          <p:cNvSpPr>
            <a:spLocks noGrp="1"/>
          </p:cNvSpPr>
          <p:nvPr>
            <p:ph type="body" idx="1"/>
          </p:nvPr>
        </p:nvSpPr>
        <p:spPr/>
        <p:txBody>
          <a:bodyPr/>
          <a:lstStyle/>
          <a:p>
            <a:r>
              <a:rPr lang="en-US" dirty="0"/>
              <a:t>Stress Exercise </a:t>
            </a:r>
          </a:p>
        </p:txBody>
      </p:sp>
      <p:sp>
        <p:nvSpPr>
          <p:cNvPr id="2" name="Slide Number Placeholder 1"/>
          <p:cNvSpPr>
            <a:spLocks noGrp="1"/>
          </p:cNvSpPr>
          <p:nvPr>
            <p:ph type="sldNum" sz="quarter" idx="12"/>
          </p:nvPr>
        </p:nvSpPr>
        <p:spPr/>
        <p:txBody>
          <a:bodyPr/>
          <a:lstStyle/>
          <a:p>
            <a:fld id="{F3CC5CD0-14D2-4F69-9D16-4D8D9026B57E}" type="slidenum">
              <a:rPr lang="en-US" smtClean="0"/>
              <a:pPr/>
              <a:t>29</a:t>
            </a:fld>
            <a:endParaRPr lang="en-US" dirty="0"/>
          </a:p>
        </p:txBody>
      </p:sp>
      <p:pic>
        <p:nvPicPr>
          <p:cNvPr id="4" name="Audio 3">
            <a:hlinkClick r:id="" action="ppaction://media"/>
            <a:extLst>
              <a:ext uri="{FF2B5EF4-FFF2-40B4-BE49-F238E27FC236}">
                <a16:creationId xmlns:a16="http://schemas.microsoft.com/office/drawing/2014/main" id="{2AAD7FB3-61FE-4B11-B944-666E0DCDCB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4964198"/>
      </p:ext>
    </p:extLst>
  </p:cSld>
  <p:clrMapOvr>
    <a:masterClrMapping/>
  </p:clrMapOvr>
  <mc:AlternateContent xmlns:mc="http://schemas.openxmlformats.org/markup-compatibility/2006">
    <mc:Choice xmlns:p14="http://schemas.microsoft.com/office/powerpoint/2010/main" Requires="p14">
      <p:transition spd="slow" p14:dur="2000" advTm="4770"/>
    </mc:Choice>
    <mc:Fallback>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p:txBody>
          <a:bodyPr/>
          <a:lstStyle/>
          <a:p>
            <a:r>
              <a:rPr lang="en-US" dirty="0"/>
              <a:t>Discuss employee morale and the importance of engagement in the workplace</a:t>
            </a:r>
          </a:p>
          <a:p>
            <a:r>
              <a:rPr lang="en-US" dirty="0"/>
              <a:t>Address the signs and sources of low morale </a:t>
            </a:r>
          </a:p>
          <a:p>
            <a:r>
              <a:rPr lang="en-US" dirty="0"/>
              <a:t>Discover the keys to boosting morale with your team</a:t>
            </a:r>
          </a:p>
          <a:p>
            <a:r>
              <a:rPr lang="en-US" dirty="0"/>
              <a:t>Address how to motivate unmotivated employees</a:t>
            </a:r>
          </a:p>
          <a:p>
            <a:r>
              <a:rPr lang="en-US" dirty="0"/>
              <a:t>Review State of Alabama’s EAP benefits </a:t>
            </a:r>
            <a:endParaRPr lang="en-US" dirty="0">
              <a:highlight>
                <a:srgbClr val="FFFF00"/>
              </a:highlight>
            </a:endParaRPr>
          </a:p>
        </p:txBody>
      </p:sp>
      <p:pic>
        <p:nvPicPr>
          <p:cNvPr id="4" name="Audio 3">
            <a:hlinkClick r:id="" action="ppaction://media"/>
            <a:extLst>
              <a:ext uri="{FF2B5EF4-FFF2-40B4-BE49-F238E27FC236}">
                <a16:creationId xmlns:a16="http://schemas.microsoft.com/office/drawing/2014/main" id="{B8526D83-9529-42E6-9E7E-9B3D729DA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93"/>
    </mc:Choice>
    <mc:Fallback>
      <p:transition spd="slow" advTm="2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200400" y="1524000"/>
            <a:ext cx="7772400" cy="4419600"/>
          </a:xfrm>
          <a:prstGeom prst="rect">
            <a:avLst/>
          </a:prstGeom>
        </p:spPr>
        <p:txBody>
          <a:bodyPr vert="horz">
            <a:normAutofit fontScale="92500"/>
          </a:bodyPr>
          <a:lstStyle/>
          <a:p>
            <a:pPr marL="365760" indent="-256032" eaLnBrk="1" fontAlgn="auto" hangingPunct="1">
              <a:spcBef>
                <a:spcPts val="1200"/>
              </a:spcBef>
              <a:spcAft>
                <a:spcPts val="0"/>
              </a:spcAft>
              <a:buClr>
                <a:schemeClr val="accent1"/>
              </a:buClr>
              <a:buSzPct val="68000"/>
              <a:buFont typeface="Wingdings 3"/>
              <a:buChar char=""/>
              <a:defRPr/>
            </a:pPr>
            <a:r>
              <a:rPr lang="en-US" sz="2800" b="1" dirty="0">
                <a:latin typeface="Arial" pitchFamily="34" charset="0"/>
                <a:cs typeface="Arial" pitchFamily="34" charset="0"/>
              </a:rPr>
              <a:t>What is creating stress in your life? </a:t>
            </a:r>
          </a:p>
          <a:p>
            <a:pPr marL="822960" lvl="1" indent="-256032">
              <a:spcBef>
                <a:spcPts val="1200"/>
              </a:spcBef>
              <a:buClr>
                <a:schemeClr val="accent1"/>
              </a:buClr>
              <a:buSzPct val="68000"/>
              <a:buFont typeface="Wingdings 3"/>
              <a:buChar char=""/>
              <a:defRPr/>
            </a:pPr>
            <a:r>
              <a:rPr lang="en-US" sz="2800" dirty="0">
                <a:latin typeface="Arial" pitchFamily="34" charset="0"/>
                <a:cs typeface="Arial" pitchFamily="34" charset="0"/>
              </a:rPr>
              <a:t>Write down a few items at work and at home</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What percentages make up your quadrant?</a:t>
            </a:r>
          </a:p>
          <a:p>
            <a:pPr marL="822960" lvl="1" indent="-256032">
              <a:spcBef>
                <a:spcPts val="1200"/>
              </a:spcBef>
              <a:buClr>
                <a:schemeClr val="accent1"/>
              </a:buClr>
              <a:buSzPct val="68000"/>
              <a:buFont typeface="Wingdings 3"/>
              <a:buChar char=""/>
              <a:defRPr/>
            </a:pPr>
            <a:r>
              <a:rPr lang="en-US" sz="2800" dirty="0">
                <a:latin typeface="Arial" pitchFamily="34" charset="0"/>
                <a:cs typeface="Arial" pitchFamily="34" charset="0"/>
              </a:rPr>
              <a:t>Self, family, friends, work</a:t>
            </a:r>
          </a:p>
          <a:p>
            <a:pPr marL="822325" lvl="1" indent="-822325">
              <a:spcBef>
                <a:spcPts val="1200"/>
              </a:spcBef>
              <a:buClr>
                <a:schemeClr val="accent1"/>
              </a:buClr>
              <a:buSzPct val="68000"/>
              <a:defRPr/>
            </a:pPr>
            <a:r>
              <a:rPr lang="en-US" sz="2800" b="1" u="sng" dirty="0">
                <a:latin typeface="Arial" pitchFamily="34" charset="0"/>
                <a:cs typeface="Arial" pitchFamily="34" charset="0"/>
              </a:rPr>
              <a:t>Add to the list</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Review the first two questions:</a:t>
            </a:r>
          </a:p>
          <a:p>
            <a:pPr marL="822960" lvl="1" indent="-256032">
              <a:spcBef>
                <a:spcPts val="1200"/>
              </a:spcBef>
              <a:buClr>
                <a:schemeClr val="accent1"/>
              </a:buClr>
              <a:buSzPct val="68000"/>
              <a:buFont typeface="Wingdings 3"/>
              <a:buChar char=""/>
              <a:defRPr/>
            </a:pPr>
            <a:r>
              <a:rPr lang="en-US" sz="2800" dirty="0">
                <a:latin typeface="Arial" pitchFamily="34" charset="0"/>
                <a:cs typeface="Arial" pitchFamily="34" charset="0"/>
              </a:rPr>
              <a:t>What are you prepared to do about the issues above so that CHANGE will happen?</a:t>
            </a:r>
          </a:p>
          <a:p>
            <a:pPr marL="822960" lvl="1" indent="-256032">
              <a:spcBef>
                <a:spcPts val="1200"/>
              </a:spcBef>
              <a:buClr>
                <a:schemeClr val="accent1"/>
              </a:buClr>
              <a:buSzPct val="68000"/>
              <a:defRPr/>
            </a:pPr>
            <a:endParaRPr lang="en-US" sz="2800" dirty="0">
              <a:latin typeface="Arial" pitchFamily="34" charset="0"/>
              <a:cs typeface="Arial" pitchFamily="34" charset="0"/>
            </a:endParaRPr>
          </a:p>
          <a:p>
            <a:pPr marL="822325" lvl="1" indent="-822325">
              <a:spcBef>
                <a:spcPts val="1200"/>
              </a:spcBef>
              <a:buClr>
                <a:schemeClr val="accent1"/>
              </a:buClr>
              <a:buSzPct val="68000"/>
              <a:defRPr/>
            </a:pPr>
            <a:endParaRPr lang="en-US" sz="2800" dirty="0">
              <a:latin typeface="Arial" pitchFamily="34" charset="0"/>
              <a:cs typeface="Arial" pitchFamily="34" charset="0"/>
            </a:endParaRPr>
          </a:p>
          <a:p>
            <a:pPr marL="822325" lvl="1" indent="-822325">
              <a:spcBef>
                <a:spcPts val="1200"/>
              </a:spcBef>
              <a:buClr>
                <a:schemeClr val="accent1"/>
              </a:buClr>
              <a:buSzPct val="68000"/>
              <a:defRPr/>
            </a:pPr>
            <a:endParaRPr lang="en-US" sz="2800" dirty="0">
              <a:latin typeface="Arial" pitchFamily="34" charset="0"/>
              <a:cs typeface="Arial" pitchFamily="34" charset="0"/>
            </a:endParaRPr>
          </a:p>
        </p:txBody>
      </p:sp>
      <p:sp>
        <p:nvSpPr>
          <p:cNvPr id="5" name="Title 2"/>
          <p:cNvSpPr>
            <a:spLocks noGrp="1"/>
          </p:cNvSpPr>
          <p:nvPr>
            <p:ph type="title"/>
          </p:nvPr>
        </p:nvSpPr>
        <p:spPr>
          <a:xfrm>
            <a:off x="3962400" y="9832"/>
            <a:ext cx="8229600" cy="1143000"/>
          </a:xfrm>
        </p:spPr>
        <p:txBody>
          <a:bodyPr>
            <a:normAutofit fontScale="90000"/>
          </a:bodyPr>
          <a:lstStyle/>
          <a:p>
            <a:r>
              <a:rPr lang="en-US" dirty="0"/>
              <a:t>Stress Busters: </a:t>
            </a:r>
            <a:br>
              <a:rPr lang="en-US" dirty="0"/>
            </a:br>
            <a:r>
              <a:rPr lang="en-US" sz="3300" dirty="0"/>
              <a:t>Questions Worth Answering</a:t>
            </a:r>
          </a:p>
        </p:txBody>
      </p:sp>
      <p:sp>
        <p:nvSpPr>
          <p:cNvPr id="2" name="Slide Number Placeholder 1"/>
          <p:cNvSpPr>
            <a:spLocks noGrp="1"/>
          </p:cNvSpPr>
          <p:nvPr>
            <p:ph type="sldNum" sz="quarter" idx="12"/>
          </p:nvPr>
        </p:nvSpPr>
        <p:spPr/>
        <p:txBody>
          <a:bodyPr/>
          <a:lstStyle/>
          <a:p>
            <a:fld id="{F3CC5CD0-14D2-4F69-9D16-4D8D9026B57E}" type="slidenum">
              <a:rPr lang="en-US" smtClean="0"/>
              <a:pPr/>
              <a:t>30</a:t>
            </a:fld>
            <a:endParaRPr lang="en-US" dirty="0"/>
          </a:p>
        </p:txBody>
      </p:sp>
      <p:pic>
        <p:nvPicPr>
          <p:cNvPr id="3" name="Audio 2">
            <a:hlinkClick r:id="" action="ppaction://media"/>
            <a:extLst>
              <a:ext uri="{FF2B5EF4-FFF2-40B4-BE49-F238E27FC236}">
                <a16:creationId xmlns:a16="http://schemas.microsoft.com/office/drawing/2014/main" id="{55A84CD5-CCD2-42A1-81DC-41EB935D4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8205624"/>
      </p:ext>
    </p:extLst>
  </p:cSld>
  <p:clrMapOvr>
    <a:masterClrMapping/>
  </p:clrMapOvr>
  <mc:AlternateContent xmlns:mc="http://schemas.openxmlformats.org/markup-compatibility/2006">
    <mc:Choice xmlns:p14="http://schemas.microsoft.com/office/powerpoint/2010/main" Requires="p14">
      <p:transition spd="slow" p14:dur="2000" advTm="94036"/>
    </mc:Choice>
    <mc:Fallback>
      <p:transition spd="slow" advTm="9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3048000" y="1524000"/>
            <a:ext cx="8763000" cy="5029200"/>
          </a:xfrm>
          <a:prstGeom prst="rect">
            <a:avLst/>
          </a:prstGeom>
        </p:spPr>
        <p:txBody>
          <a:bodyPr vert="horz">
            <a:normAutofit fontScale="92500" lnSpcReduction="20000"/>
          </a:bodyPr>
          <a:lstStyle/>
          <a:p>
            <a:pPr marL="365760" indent="-256032" eaLnBrk="1" fontAlgn="auto" hangingPunct="1">
              <a:spcBef>
                <a:spcPts val="1200"/>
              </a:spcBef>
              <a:spcAft>
                <a:spcPts val="0"/>
              </a:spcAft>
              <a:buClr>
                <a:schemeClr val="accent1"/>
              </a:buClr>
              <a:buSzPct val="68000"/>
              <a:defRPr/>
            </a:pPr>
            <a:r>
              <a:rPr lang="en-US" sz="2800" b="1" dirty="0">
                <a:latin typeface="Arial" pitchFamily="34" charset="0"/>
                <a:cs typeface="Arial" pitchFamily="34" charset="0"/>
              </a:rPr>
              <a:t>Group Share</a:t>
            </a:r>
            <a:endParaRPr lang="en-US" sz="2800" dirty="0">
              <a:latin typeface="Arial" pitchFamily="34" charset="0"/>
              <a:cs typeface="Arial" pitchFamily="34" charset="0"/>
            </a:endParaRPr>
          </a:p>
          <a:p>
            <a:pPr marL="120650" indent="-11113" eaLnBrk="1" fontAlgn="auto" hangingPunct="1">
              <a:spcBef>
                <a:spcPts val="1200"/>
              </a:spcBef>
              <a:spcAft>
                <a:spcPts val="0"/>
              </a:spcAft>
              <a:buClr>
                <a:schemeClr val="accent1"/>
              </a:buClr>
              <a:buSzPct val="68000"/>
              <a:defRPr/>
            </a:pPr>
            <a:r>
              <a:rPr lang="en-US" sz="2800" dirty="0">
                <a:latin typeface="Arial" pitchFamily="34" charset="0"/>
                <a:cs typeface="Arial" pitchFamily="34" charset="0"/>
              </a:rPr>
              <a:t>Does anyone in the group want to share your </a:t>
            </a:r>
            <a:r>
              <a:rPr lang="en-US" sz="2800" b="1" dirty="0">
                <a:latin typeface="Arial" pitchFamily="34" charset="0"/>
                <a:cs typeface="Arial" pitchFamily="34" charset="0"/>
              </a:rPr>
              <a:t>CHANGE</a:t>
            </a:r>
            <a:r>
              <a:rPr lang="en-US" sz="2800" dirty="0">
                <a:latin typeface="Arial" pitchFamily="34" charset="0"/>
                <a:cs typeface="Arial" pitchFamily="34" charset="0"/>
              </a:rPr>
              <a:t> actions?</a:t>
            </a:r>
          </a:p>
          <a:p>
            <a:pPr marL="120650" indent="-11113" eaLnBrk="1" fontAlgn="auto" hangingPunct="1">
              <a:spcBef>
                <a:spcPts val="1200"/>
              </a:spcBef>
              <a:spcAft>
                <a:spcPts val="0"/>
              </a:spcAft>
              <a:buClr>
                <a:schemeClr val="accent1"/>
              </a:buClr>
              <a:buSzPct val="68000"/>
              <a:defRPr/>
            </a:pPr>
            <a:endParaRPr lang="en-US" sz="900" dirty="0">
              <a:latin typeface="Arial" pitchFamily="34" charset="0"/>
              <a:cs typeface="Arial" pitchFamily="34" charset="0"/>
            </a:endParaRP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C – Commit </a:t>
            </a:r>
            <a:r>
              <a:rPr lang="en-US" sz="2800" dirty="0">
                <a:latin typeface="Arial" pitchFamily="34" charset="0"/>
                <a:cs typeface="Arial" pitchFamily="34" charset="0"/>
              </a:rPr>
              <a:t>to a new beginning</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H – Habits</a:t>
            </a:r>
            <a:r>
              <a:rPr lang="en-US" sz="2800" dirty="0">
                <a:latin typeface="Arial" pitchFamily="34" charset="0"/>
                <a:cs typeface="Arial" pitchFamily="34" charset="0"/>
              </a:rPr>
              <a:t>, break old ones and start new</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A – Action</a:t>
            </a:r>
            <a:r>
              <a:rPr lang="en-US" sz="2800" dirty="0">
                <a:latin typeface="Arial" pitchFamily="34" charset="0"/>
                <a:cs typeface="Arial" pitchFamily="34" charset="0"/>
              </a:rPr>
              <a:t>, take one step at a time</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N – Never </a:t>
            </a:r>
            <a:r>
              <a:rPr lang="en-US" sz="2800" dirty="0">
                <a:latin typeface="Arial" pitchFamily="34" charset="0"/>
                <a:cs typeface="Arial" pitchFamily="34" charset="0"/>
              </a:rPr>
              <a:t>give up; be persistent </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G – Goals</a:t>
            </a:r>
            <a:r>
              <a:rPr lang="en-US" sz="2800" dirty="0">
                <a:latin typeface="Arial" pitchFamily="34" charset="0"/>
                <a:cs typeface="Arial" pitchFamily="34" charset="0"/>
              </a:rPr>
              <a:t>, set targets and achieve them</a:t>
            </a:r>
          </a:p>
          <a:p>
            <a:pPr marL="365760" indent="-256032">
              <a:spcBef>
                <a:spcPts val="1200"/>
              </a:spcBef>
              <a:buClr>
                <a:schemeClr val="accent1"/>
              </a:buClr>
              <a:buSzPct val="68000"/>
              <a:buFont typeface="Wingdings 3"/>
              <a:buChar char=""/>
              <a:defRPr/>
            </a:pPr>
            <a:r>
              <a:rPr lang="en-US" sz="2800" b="1" dirty="0">
                <a:latin typeface="Arial" pitchFamily="34" charset="0"/>
                <a:cs typeface="Arial" pitchFamily="34" charset="0"/>
              </a:rPr>
              <a:t>E – Evaluate </a:t>
            </a:r>
            <a:r>
              <a:rPr lang="en-US" sz="2800" dirty="0">
                <a:latin typeface="Arial" pitchFamily="34" charset="0"/>
                <a:cs typeface="Arial" pitchFamily="34" charset="0"/>
              </a:rPr>
              <a:t>your progress and reward yourself</a:t>
            </a:r>
          </a:p>
          <a:p>
            <a:pPr marL="120650" indent="-11113" eaLnBrk="1" fontAlgn="auto" hangingPunct="1">
              <a:spcBef>
                <a:spcPts val="1200"/>
              </a:spcBef>
              <a:spcAft>
                <a:spcPts val="0"/>
              </a:spcAft>
              <a:buClr>
                <a:schemeClr val="accent1"/>
              </a:buClr>
              <a:buSzPct val="68000"/>
              <a:defRPr/>
            </a:pPr>
            <a:r>
              <a:rPr lang="en-US" sz="2800" dirty="0">
                <a:latin typeface="Arial" pitchFamily="34" charset="0"/>
                <a:cs typeface="Arial" pitchFamily="34" charset="0"/>
              </a:rPr>
              <a:t> </a:t>
            </a:r>
          </a:p>
          <a:p>
            <a:pPr marL="822325" lvl="1" indent="-822325">
              <a:spcBef>
                <a:spcPts val="1200"/>
              </a:spcBef>
              <a:buClr>
                <a:schemeClr val="accent1"/>
              </a:buClr>
              <a:buSzPct val="68000"/>
              <a:defRPr/>
            </a:pPr>
            <a:endParaRPr lang="en-US" sz="2800" dirty="0">
              <a:latin typeface="Arial" pitchFamily="34" charset="0"/>
              <a:cs typeface="Arial" pitchFamily="34" charset="0"/>
            </a:endParaRPr>
          </a:p>
          <a:p>
            <a:pPr marL="822325" lvl="1" indent="-822325">
              <a:spcBef>
                <a:spcPts val="1200"/>
              </a:spcBef>
              <a:buClr>
                <a:schemeClr val="accent1"/>
              </a:buClr>
              <a:buSzPct val="68000"/>
              <a:defRPr/>
            </a:pPr>
            <a:endParaRPr lang="en-US" sz="2800" dirty="0">
              <a:latin typeface="Arial" pitchFamily="34" charset="0"/>
              <a:cs typeface="Arial" pitchFamily="34" charset="0"/>
            </a:endParaRPr>
          </a:p>
        </p:txBody>
      </p:sp>
      <p:sp>
        <p:nvSpPr>
          <p:cNvPr id="5" name="Title 2"/>
          <p:cNvSpPr>
            <a:spLocks noGrp="1"/>
          </p:cNvSpPr>
          <p:nvPr>
            <p:ph type="title"/>
          </p:nvPr>
        </p:nvSpPr>
        <p:spPr>
          <a:xfrm>
            <a:off x="3962400" y="0"/>
            <a:ext cx="8229600" cy="1143000"/>
          </a:xfrm>
        </p:spPr>
        <p:txBody>
          <a:bodyPr>
            <a:normAutofit fontScale="90000"/>
          </a:bodyPr>
          <a:lstStyle/>
          <a:p>
            <a:r>
              <a:rPr lang="en-US" dirty="0"/>
              <a:t>Stress Busters: </a:t>
            </a:r>
            <a:br>
              <a:rPr lang="en-US" dirty="0"/>
            </a:br>
            <a:r>
              <a:rPr lang="en-US" sz="3300" dirty="0"/>
              <a:t>Questions Worth Answering</a:t>
            </a:r>
          </a:p>
        </p:txBody>
      </p:sp>
      <p:sp>
        <p:nvSpPr>
          <p:cNvPr id="2" name="Slide Number Placeholder 1"/>
          <p:cNvSpPr>
            <a:spLocks noGrp="1"/>
          </p:cNvSpPr>
          <p:nvPr>
            <p:ph type="sldNum" sz="quarter" idx="12"/>
          </p:nvPr>
        </p:nvSpPr>
        <p:spPr/>
        <p:txBody>
          <a:bodyPr/>
          <a:lstStyle/>
          <a:p>
            <a:fld id="{F3CC5CD0-14D2-4F69-9D16-4D8D9026B57E}" type="slidenum">
              <a:rPr lang="en-US" smtClean="0"/>
              <a:pPr/>
              <a:t>31</a:t>
            </a:fld>
            <a:endParaRPr lang="en-US" dirty="0"/>
          </a:p>
        </p:txBody>
      </p:sp>
      <p:pic>
        <p:nvPicPr>
          <p:cNvPr id="3" name="Audio 2">
            <a:hlinkClick r:id="" action="ppaction://media"/>
            <a:extLst>
              <a:ext uri="{FF2B5EF4-FFF2-40B4-BE49-F238E27FC236}">
                <a16:creationId xmlns:a16="http://schemas.microsoft.com/office/drawing/2014/main" id="{3E2309B2-5F1A-44B9-BF1F-3F9CB40B1C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5324210"/>
      </p:ext>
    </p:extLst>
  </p:cSld>
  <p:clrMapOvr>
    <a:masterClrMapping/>
  </p:clrMapOvr>
  <mc:AlternateContent xmlns:mc="http://schemas.openxmlformats.org/markup-compatibility/2006">
    <mc:Choice xmlns:p14="http://schemas.microsoft.com/office/powerpoint/2010/main" Requires="p14">
      <p:transition spd="slow" p14:dur="2000" advTm="5886"/>
    </mc:Choice>
    <mc:Fallback>
      <p:transition spd="slow" advTm="5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844333B-3798-4BAA-9463-19558D61C5FF}"/>
              </a:ext>
            </a:extLst>
          </p:cNvPr>
          <p:cNvSpPr>
            <a:spLocks noGrp="1"/>
          </p:cNvSpPr>
          <p:nvPr>
            <p:ph type="body" idx="1"/>
          </p:nvPr>
        </p:nvSpPr>
        <p:spPr>
          <a:xfrm>
            <a:off x="2032000" y="2614613"/>
            <a:ext cx="9956800" cy="1500187"/>
          </a:xfrm>
        </p:spPr>
        <p:txBody>
          <a:bodyPr/>
          <a:lstStyle/>
          <a:p>
            <a:r>
              <a:rPr lang="en-US" dirty="0"/>
              <a:t>Practical Tips: Building Morale in the Workplace</a:t>
            </a:r>
          </a:p>
        </p:txBody>
      </p:sp>
      <p:pic>
        <p:nvPicPr>
          <p:cNvPr id="2" name="Audio 1">
            <a:hlinkClick r:id="" action="ppaction://media"/>
            <a:extLst>
              <a:ext uri="{FF2B5EF4-FFF2-40B4-BE49-F238E27FC236}">
                <a16:creationId xmlns:a16="http://schemas.microsoft.com/office/drawing/2014/main" id="{83E62C1C-F85F-4CE9-B26C-7E3F419217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474956"/>
      </p:ext>
    </p:extLst>
  </p:cSld>
  <p:clrMapOvr>
    <a:masterClrMapping/>
  </p:clrMapOvr>
  <mc:AlternateContent xmlns:mc="http://schemas.openxmlformats.org/markup-compatibility/2006">
    <mc:Choice xmlns:p14="http://schemas.microsoft.com/office/powerpoint/2010/main" Requires="p14">
      <p:transition spd="slow" p14:dur="2000" advTm="8087"/>
    </mc:Choice>
    <mc:Fallback>
      <p:transition spd="slow" advTm="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Building Morale in the Workplace</a:t>
            </a:r>
          </a:p>
        </p:txBody>
      </p:sp>
      <p:sp>
        <p:nvSpPr>
          <p:cNvPr id="2" name="Content Placeholder 1"/>
          <p:cNvSpPr>
            <a:spLocks noGrp="1"/>
          </p:cNvSpPr>
          <p:nvPr>
            <p:ph idx="1"/>
          </p:nvPr>
        </p:nvSpPr>
        <p:spPr/>
        <p:txBody>
          <a:bodyPr/>
          <a:lstStyle/>
          <a:p>
            <a:r>
              <a:rPr lang="en-US" dirty="0"/>
              <a:t>Avoid micromanaging employees </a:t>
            </a:r>
          </a:p>
          <a:p>
            <a:r>
              <a:rPr lang="en-US" dirty="0"/>
              <a:t>Be flexible to support work-life balance and openly communicate about stress management </a:t>
            </a:r>
          </a:p>
          <a:p>
            <a:r>
              <a:rPr lang="en-US" dirty="0"/>
              <a:t>Offer rewards, but think outside of the box</a:t>
            </a:r>
          </a:p>
          <a:p>
            <a:r>
              <a:rPr lang="en-US" dirty="0"/>
              <a:t>Create opportunities for work to be “fun”</a:t>
            </a:r>
          </a:p>
          <a:p>
            <a:r>
              <a:rPr lang="en-US" dirty="0"/>
              <a:t>If possible, bring aboard new employees who fit the culture</a:t>
            </a:r>
          </a:p>
        </p:txBody>
      </p:sp>
      <p:pic>
        <p:nvPicPr>
          <p:cNvPr id="3" name="Audio 2">
            <a:hlinkClick r:id="" action="ppaction://media"/>
            <a:extLst>
              <a:ext uri="{FF2B5EF4-FFF2-40B4-BE49-F238E27FC236}">
                <a16:creationId xmlns:a16="http://schemas.microsoft.com/office/drawing/2014/main" id="{BF3884C0-DEB8-48A8-886A-E82F1B3F3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7134683"/>
      </p:ext>
    </p:extLst>
  </p:cSld>
  <p:clrMapOvr>
    <a:masterClrMapping/>
  </p:clrMapOvr>
  <mc:AlternateContent xmlns:mc="http://schemas.openxmlformats.org/markup-compatibility/2006">
    <mc:Choice xmlns:p14="http://schemas.microsoft.com/office/powerpoint/2010/main" Requires="p14">
      <p:transition spd="slow" p14:dur="2000" advTm="72400"/>
    </mc:Choice>
    <mc:Fallback>
      <p:transition spd="slow" advTm="7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Building Morale in the Workplace (cont.)</a:t>
            </a:r>
          </a:p>
        </p:txBody>
      </p:sp>
      <p:sp>
        <p:nvSpPr>
          <p:cNvPr id="2" name="Content Placeholder 1"/>
          <p:cNvSpPr>
            <a:spLocks noGrp="1"/>
          </p:cNvSpPr>
          <p:nvPr>
            <p:ph idx="1"/>
          </p:nvPr>
        </p:nvSpPr>
        <p:spPr/>
        <p:txBody>
          <a:bodyPr/>
          <a:lstStyle/>
          <a:p>
            <a:r>
              <a:rPr lang="en-US" dirty="0"/>
              <a:t>Offer public recognition for a job well done</a:t>
            </a:r>
          </a:p>
          <a:p>
            <a:r>
              <a:rPr lang="en-US" dirty="0"/>
              <a:t>Outline employee duties and requirements clearly</a:t>
            </a:r>
          </a:p>
          <a:p>
            <a:r>
              <a:rPr lang="en-US" dirty="0"/>
              <a:t>Surprise employees with treats and surprises </a:t>
            </a:r>
          </a:p>
          <a:p>
            <a:r>
              <a:rPr lang="en-US" dirty="0"/>
              <a:t>Appeal to employees’ human nature</a:t>
            </a:r>
          </a:p>
          <a:p>
            <a:r>
              <a:rPr lang="en-US" dirty="0"/>
              <a:t>Be open to making adjustments</a:t>
            </a:r>
          </a:p>
          <a:p>
            <a:r>
              <a:rPr lang="en-US" dirty="0"/>
              <a:t>Hold orientations for new hires</a:t>
            </a:r>
          </a:p>
        </p:txBody>
      </p:sp>
      <p:pic>
        <p:nvPicPr>
          <p:cNvPr id="3" name="Audio 2">
            <a:hlinkClick r:id="" action="ppaction://media"/>
            <a:extLst>
              <a:ext uri="{FF2B5EF4-FFF2-40B4-BE49-F238E27FC236}">
                <a16:creationId xmlns:a16="http://schemas.microsoft.com/office/drawing/2014/main" id="{D159AC88-CCFE-41F6-9BA7-E57F24696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835464"/>
      </p:ext>
    </p:extLst>
  </p:cSld>
  <p:clrMapOvr>
    <a:masterClrMapping/>
  </p:clrMapOvr>
  <mc:AlternateContent xmlns:mc="http://schemas.openxmlformats.org/markup-compatibility/2006">
    <mc:Choice xmlns:p14="http://schemas.microsoft.com/office/powerpoint/2010/main" Requires="p14">
      <p:transition spd="slow" p14:dur="2000" advTm="70354"/>
    </mc:Choice>
    <mc:Fallback>
      <p:transition spd="slow" advTm="7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Building Morale in the Workplace (cont.)</a:t>
            </a:r>
          </a:p>
        </p:txBody>
      </p:sp>
      <p:sp>
        <p:nvSpPr>
          <p:cNvPr id="2" name="Content Placeholder 1"/>
          <p:cNvSpPr>
            <a:spLocks noGrp="1"/>
          </p:cNvSpPr>
          <p:nvPr>
            <p:ph idx="1"/>
          </p:nvPr>
        </p:nvSpPr>
        <p:spPr/>
        <p:txBody>
          <a:bodyPr/>
          <a:lstStyle/>
          <a:p>
            <a:r>
              <a:rPr lang="en-US" dirty="0"/>
              <a:t>Show employees the result of their hard work</a:t>
            </a:r>
          </a:p>
          <a:p>
            <a:r>
              <a:rPr lang="en-US" dirty="0"/>
              <a:t>Treat employees as people</a:t>
            </a:r>
          </a:p>
          <a:p>
            <a:r>
              <a:rPr lang="en-US" dirty="0"/>
              <a:t>Be sure management is available, listening and engaged</a:t>
            </a:r>
          </a:p>
          <a:p>
            <a:r>
              <a:rPr lang="en-US" dirty="0"/>
              <a:t>Say “Thank You”….and mean it!</a:t>
            </a:r>
          </a:p>
          <a:p>
            <a:endParaRPr lang="en-US" dirty="0"/>
          </a:p>
        </p:txBody>
      </p:sp>
      <p:pic>
        <p:nvPicPr>
          <p:cNvPr id="3" name="Audio 2">
            <a:hlinkClick r:id="" action="ppaction://media"/>
            <a:extLst>
              <a:ext uri="{FF2B5EF4-FFF2-40B4-BE49-F238E27FC236}">
                <a16:creationId xmlns:a16="http://schemas.microsoft.com/office/drawing/2014/main" id="{0419D0C5-F666-40B6-BABA-E78DBF114D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8672457"/>
      </p:ext>
    </p:extLst>
  </p:cSld>
  <p:clrMapOvr>
    <a:masterClrMapping/>
  </p:clrMapOvr>
  <mc:AlternateContent xmlns:mc="http://schemas.openxmlformats.org/markup-compatibility/2006">
    <mc:Choice xmlns:p14="http://schemas.microsoft.com/office/powerpoint/2010/main" Requires="p14">
      <p:transition spd="slow" p14:dur="2000" advTm="26612"/>
    </mc:Choice>
    <mc:Fallback>
      <p:transition spd="slow" advTm="2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BFEB59-0411-48BF-976F-FB179BDF06C9}"/>
              </a:ext>
            </a:extLst>
          </p:cNvPr>
          <p:cNvSpPr>
            <a:spLocks noGrp="1"/>
          </p:cNvSpPr>
          <p:nvPr>
            <p:ph type="body" idx="1"/>
          </p:nvPr>
        </p:nvSpPr>
        <p:spPr>
          <a:xfrm>
            <a:off x="2032000" y="2462213"/>
            <a:ext cx="9956800" cy="1500187"/>
          </a:xfrm>
        </p:spPr>
        <p:txBody>
          <a:bodyPr/>
          <a:lstStyle/>
          <a:p>
            <a:r>
              <a:rPr lang="en-US" dirty="0"/>
              <a:t>How to Motivate Unmotivated Employees </a:t>
            </a:r>
          </a:p>
        </p:txBody>
      </p:sp>
      <p:pic>
        <p:nvPicPr>
          <p:cNvPr id="2" name="Audio 1">
            <a:hlinkClick r:id="" action="ppaction://media"/>
            <a:extLst>
              <a:ext uri="{FF2B5EF4-FFF2-40B4-BE49-F238E27FC236}">
                <a16:creationId xmlns:a16="http://schemas.microsoft.com/office/drawing/2014/main" id="{23AFDC5A-33B6-4052-90D1-6637CC689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474956"/>
      </p:ext>
    </p:extLst>
  </p:cSld>
  <p:clrMapOvr>
    <a:masterClrMapping/>
  </p:clrMapOvr>
  <mc:AlternateContent xmlns:mc="http://schemas.openxmlformats.org/markup-compatibility/2006">
    <mc:Choice xmlns:p14="http://schemas.microsoft.com/office/powerpoint/2010/main" Requires="p14">
      <p:transition spd="slow" p14:dur="2000" advTm="8493"/>
    </mc:Choice>
    <mc:Fallback>
      <p:transition spd="slow" advTm="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Motivating Unmotivated Employees</a:t>
            </a:r>
          </a:p>
        </p:txBody>
      </p:sp>
      <p:sp>
        <p:nvSpPr>
          <p:cNvPr id="2" name="Content Placeholder 1"/>
          <p:cNvSpPr>
            <a:spLocks noGrp="1"/>
          </p:cNvSpPr>
          <p:nvPr>
            <p:ph idx="1"/>
          </p:nvPr>
        </p:nvSpPr>
        <p:spPr/>
        <p:txBody>
          <a:bodyPr/>
          <a:lstStyle/>
          <a:p>
            <a:r>
              <a:rPr lang="en-US" dirty="0"/>
              <a:t>Most of us have heard the phrase “unmotivated” employee. What does that mean?</a:t>
            </a:r>
          </a:p>
          <a:p>
            <a:pPr lvl="1"/>
            <a:r>
              <a:rPr lang="en-US" dirty="0"/>
              <a:t>The employee is missing deadlines</a:t>
            </a:r>
          </a:p>
          <a:p>
            <a:pPr lvl="1"/>
            <a:r>
              <a:rPr lang="en-US" dirty="0"/>
              <a:t>The employee is not arriving at work on time or seems to be leaving early frequently</a:t>
            </a:r>
          </a:p>
          <a:p>
            <a:pPr lvl="1"/>
            <a:r>
              <a:rPr lang="en-US" dirty="0"/>
              <a:t>They are not getting along with other colleagues </a:t>
            </a:r>
          </a:p>
          <a:p>
            <a:pPr lvl="1"/>
            <a:r>
              <a:rPr lang="en-US" dirty="0"/>
              <a:t>You don’t know what to do to get them back on track</a:t>
            </a:r>
          </a:p>
        </p:txBody>
      </p:sp>
      <p:pic>
        <p:nvPicPr>
          <p:cNvPr id="3" name="Audio 2">
            <a:hlinkClick r:id="" action="ppaction://media"/>
            <a:extLst>
              <a:ext uri="{FF2B5EF4-FFF2-40B4-BE49-F238E27FC236}">
                <a16:creationId xmlns:a16="http://schemas.microsoft.com/office/drawing/2014/main" id="{40B95217-4EE0-4B7A-B81E-86B0C14F78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771348"/>
      </p:ext>
    </p:extLst>
  </p:cSld>
  <p:clrMapOvr>
    <a:masterClrMapping/>
  </p:clrMapOvr>
  <mc:AlternateContent xmlns:mc="http://schemas.openxmlformats.org/markup-compatibility/2006">
    <mc:Choice xmlns:p14="http://schemas.microsoft.com/office/powerpoint/2010/main" Requires="p14">
      <p:transition spd="slow" p14:dur="2000" advTm="26571"/>
    </mc:Choice>
    <mc:Fallback>
      <p:transition spd="slow" advTm="2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Motivating Unmotivated Employees</a:t>
            </a:r>
          </a:p>
        </p:txBody>
      </p:sp>
      <p:sp>
        <p:nvSpPr>
          <p:cNvPr id="2" name="Content Placeholder 1"/>
          <p:cNvSpPr>
            <a:spLocks noGrp="1"/>
          </p:cNvSpPr>
          <p:nvPr>
            <p:ph idx="1"/>
          </p:nvPr>
        </p:nvSpPr>
        <p:spPr/>
        <p:txBody>
          <a:bodyPr/>
          <a:lstStyle/>
          <a:p>
            <a:r>
              <a:rPr lang="en-US" dirty="0"/>
              <a:t>What can a manager or supervisor do?</a:t>
            </a:r>
          </a:p>
          <a:p>
            <a:pPr lvl="1"/>
            <a:r>
              <a:rPr lang="en-US" dirty="0"/>
              <a:t>As a first step, ask yourself if YOU are doing everything you can to inspire motivation </a:t>
            </a:r>
          </a:p>
          <a:p>
            <a:pPr lvl="2"/>
            <a:r>
              <a:rPr lang="en-US" dirty="0"/>
              <a:t>Perhaps you aren't communicating their deadlines or goals in a way that they understand</a:t>
            </a:r>
          </a:p>
          <a:p>
            <a:pPr lvl="2"/>
            <a:r>
              <a:rPr lang="en-US" dirty="0"/>
              <a:t>Maybe they don’t see the “big picture” </a:t>
            </a:r>
          </a:p>
          <a:p>
            <a:pPr lvl="2"/>
            <a:r>
              <a:rPr lang="en-US" dirty="0"/>
              <a:t>Could it be that you are not meeting regularly to establish a two-way communication between employee and manager?</a:t>
            </a:r>
          </a:p>
        </p:txBody>
      </p:sp>
      <p:pic>
        <p:nvPicPr>
          <p:cNvPr id="3" name="Audio 2">
            <a:hlinkClick r:id="" action="ppaction://media"/>
            <a:extLst>
              <a:ext uri="{FF2B5EF4-FFF2-40B4-BE49-F238E27FC236}">
                <a16:creationId xmlns:a16="http://schemas.microsoft.com/office/drawing/2014/main" id="{3247BEB4-1F84-4F4F-9AE5-D51E8FB39C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771348"/>
      </p:ext>
    </p:extLst>
  </p:cSld>
  <p:clrMapOvr>
    <a:masterClrMapping/>
  </p:clrMapOvr>
  <mc:AlternateContent xmlns:mc="http://schemas.openxmlformats.org/markup-compatibility/2006">
    <mc:Choice xmlns:p14="http://schemas.microsoft.com/office/powerpoint/2010/main" Requires="p14">
      <p:transition spd="slow" p14:dur="2000" advTm="31602"/>
    </mc:Choice>
    <mc:Fallback>
      <p:transition spd="slow" advTm="3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Motivating Unmotivated Employees</a:t>
            </a:r>
          </a:p>
        </p:txBody>
      </p:sp>
      <p:sp>
        <p:nvSpPr>
          <p:cNvPr id="2" name="Content Placeholder 1"/>
          <p:cNvSpPr>
            <a:spLocks noGrp="1"/>
          </p:cNvSpPr>
          <p:nvPr>
            <p:ph idx="1"/>
          </p:nvPr>
        </p:nvSpPr>
        <p:spPr/>
        <p:txBody>
          <a:bodyPr/>
          <a:lstStyle/>
          <a:p>
            <a:r>
              <a:rPr lang="en-US" dirty="0"/>
              <a:t>Take a moment to reflect on your motivation skills exercise. Did I: </a:t>
            </a:r>
          </a:p>
          <a:p>
            <a:pPr lvl="1"/>
            <a:r>
              <a:rPr lang="en-US" dirty="0"/>
              <a:t>Establish clear performance standards and expectations</a:t>
            </a:r>
          </a:p>
          <a:p>
            <a:pPr lvl="1"/>
            <a:r>
              <a:rPr lang="en-US" dirty="0"/>
              <a:t>Create rewards and discipline that are clearly linked to performance </a:t>
            </a:r>
          </a:p>
          <a:p>
            <a:pPr lvl="1"/>
            <a:r>
              <a:rPr lang="en-US" dirty="0"/>
              <a:t>Praise their good work immediately</a:t>
            </a:r>
          </a:p>
          <a:p>
            <a:pPr lvl="1"/>
            <a:r>
              <a:rPr lang="en-US" dirty="0"/>
              <a:t>Tried to understand what motivates the particular employee and worked with them to address concerns</a:t>
            </a:r>
            <a:br>
              <a:rPr lang="en-US" dirty="0"/>
            </a:br>
            <a:endParaRPr lang="en-US" dirty="0"/>
          </a:p>
          <a:p>
            <a:pPr lvl="1"/>
            <a:endParaRPr lang="en-US" dirty="0"/>
          </a:p>
        </p:txBody>
      </p:sp>
      <p:pic>
        <p:nvPicPr>
          <p:cNvPr id="3" name="Audio 2">
            <a:hlinkClick r:id="" action="ppaction://media"/>
            <a:extLst>
              <a:ext uri="{FF2B5EF4-FFF2-40B4-BE49-F238E27FC236}">
                <a16:creationId xmlns:a16="http://schemas.microsoft.com/office/drawing/2014/main" id="{18BF7C4B-32B9-4387-8448-BAED93D18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771348"/>
      </p:ext>
    </p:extLst>
  </p:cSld>
  <p:clrMapOvr>
    <a:masterClrMapping/>
  </p:clrMapOvr>
  <mc:AlternateContent xmlns:mc="http://schemas.openxmlformats.org/markup-compatibility/2006">
    <mc:Choice xmlns:p14="http://schemas.microsoft.com/office/powerpoint/2010/main" Requires="p14">
      <p:transition spd="slow" p14:dur="2000" advTm="34670"/>
    </mc:Choice>
    <mc:Fallback>
      <p:transition spd="slow" advTm="3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Employee Morale?</a:t>
            </a:r>
          </a:p>
        </p:txBody>
      </p:sp>
      <p:sp>
        <p:nvSpPr>
          <p:cNvPr id="2" name="Content Placeholder 1"/>
          <p:cNvSpPr>
            <a:spLocks noGrp="1"/>
          </p:cNvSpPr>
          <p:nvPr>
            <p:ph idx="1"/>
          </p:nvPr>
        </p:nvSpPr>
        <p:spPr/>
        <p:txBody>
          <a:bodyPr>
            <a:normAutofit/>
          </a:bodyPr>
          <a:lstStyle/>
          <a:p>
            <a:r>
              <a:rPr lang="en-US" dirty="0"/>
              <a:t>Employee morale is defined as the job satisfaction, outlook, and feelings of well-being an employee has within a workplace setting</a:t>
            </a:r>
          </a:p>
          <a:p>
            <a:pPr lvl="0"/>
            <a:r>
              <a:rPr lang="en-US" dirty="0"/>
              <a:t>It is proven to have a direct effect on productivity; one of the foundations of basic business.</a:t>
            </a:r>
          </a:p>
          <a:p>
            <a:endParaRPr lang="en-US" dirty="0"/>
          </a:p>
        </p:txBody>
      </p:sp>
      <p:pic>
        <p:nvPicPr>
          <p:cNvPr id="5" name="Audio 4">
            <a:hlinkClick r:id="" action="ppaction://media"/>
            <a:extLst>
              <a:ext uri="{FF2B5EF4-FFF2-40B4-BE49-F238E27FC236}">
                <a16:creationId xmlns:a16="http://schemas.microsoft.com/office/drawing/2014/main" id="{F004D8C0-157F-449F-BAEA-DCF870F29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8354226"/>
      </p:ext>
    </p:extLst>
  </p:cSld>
  <p:clrMapOvr>
    <a:masterClrMapping/>
  </p:clrMapOvr>
  <mc:AlternateContent xmlns:mc="http://schemas.openxmlformats.org/markup-compatibility/2006">
    <mc:Choice xmlns:p14="http://schemas.microsoft.com/office/powerpoint/2010/main" Requires="p14">
      <p:transition spd="slow" p14:dur="2000" advTm="30070"/>
    </mc:Choice>
    <mc:Fallback>
      <p:transition spd="slow" advTm="3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Motivating Unmotivated Employees</a:t>
            </a:r>
          </a:p>
        </p:txBody>
      </p:sp>
      <p:sp>
        <p:nvSpPr>
          <p:cNvPr id="2" name="Content Placeholder 1"/>
          <p:cNvSpPr>
            <a:spLocks noGrp="1"/>
          </p:cNvSpPr>
          <p:nvPr>
            <p:ph idx="1"/>
          </p:nvPr>
        </p:nvSpPr>
        <p:spPr/>
        <p:txBody>
          <a:bodyPr/>
          <a:lstStyle/>
          <a:p>
            <a:r>
              <a:rPr lang="en-US" dirty="0"/>
              <a:t>The reality of unmotivated employees</a:t>
            </a:r>
          </a:p>
          <a:p>
            <a:pPr lvl="1"/>
            <a:r>
              <a:rPr lang="en-US" dirty="0"/>
              <a:t>Even a manager who does everything right to support motivation and morale may find themselves with problem employees</a:t>
            </a:r>
          </a:p>
          <a:p>
            <a:pPr lvl="1"/>
            <a:r>
              <a:rPr lang="en-US" dirty="0"/>
              <a:t>That employee is ultimately responsible for their own actions </a:t>
            </a:r>
          </a:p>
          <a:p>
            <a:pPr lvl="1"/>
            <a:r>
              <a:rPr lang="en-US" dirty="0"/>
              <a:t>They may be facing personal problems that is affecting work performance </a:t>
            </a:r>
          </a:p>
        </p:txBody>
      </p:sp>
      <p:pic>
        <p:nvPicPr>
          <p:cNvPr id="3" name="Audio 2">
            <a:hlinkClick r:id="" action="ppaction://media"/>
            <a:extLst>
              <a:ext uri="{FF2B5EF4-FFF2-40B4-BE49-F238E27FC236}">
                <a16:creationId xmlns:a16="http://schemas.microsoft.com/office/drawing/2014/main" id="{84909F31-B08D-4246-A284-B0D007E3B8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771348"/>
      </p:ext>
    </p:extLst>
  </p:cSld>
  <p:clrMapOvr>
    <a:masterClrMapping/>
  </p:clrMapOvr>
  <mc:AlternateContent xmlns:mc="http://schemas.openxmlformats.org/markup-compatibility/2006">
    <mc:Choice xmlns:p14="http://schemas.microsoft.com/office/powerpoint/2010/main" Requires="p14">
      <p:transition spd="slow" p14:dur="2000" advTm="27055"/>
    </mc:Choice>
    <mc:Fallback>
      <p:transition spd="slow" advTm="2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Motivating Unmotivated Employees</a:t>
            </a:r>
          </a:p>
        </p:txBody>
      </p:sp>
      <p:sp>
        <p:nvSpPr>
          <p:cNvPr id="2" name="Content Placeholder 1"/>
          <p:cNvSpPr>
            <a:spLocks noGrp="1"/>
          </p:cNvSpPr>
          <p:nvPr>
            <p:ph idx="1"/>
          </p:nvPr>
        </p:nvSpPr>
        <p:spPr/>
        <p:txBody>
          <a:bodyPr/>
          <a:lstStyle/>
          <a:p>
            <a:r>
              <a:rPr lang="en-US" dirty="0"/>
              <a:t>The reality of unmotivated employees</a:t>
            </a:r>
          </a:p>
          <a:p>
            <a:pPr lvl="1"/>
            <a:r>
              <a:rPr lang="en-US" dirty="0"/>
              <a:t>Employee motivation and morale can be affected by personal factors including:</a:t>
            </a:r>
          </a:p>
          <a:p>
            <a:pPr lvl="2"/>
            <a:r>
              <a:rPr lang="en-US" dirty="0"/>
              <a:t>Money or financial concerns </a:t>
            </a:r>
          </a:p>
          <a:p>
            <a:pPr lvl="2"/>
            <a:r>
              <a:rPr lang="en-US" dirty="0"/>
              <a:t>Illness or loss of a family member </a:t>
            </a:r>
          </a:p>
          <a:p>
            <a:pPr lvl="2"/>
            <a:r>
              <a:rPr lang="en-US" dirty="0"/>
              <a:t>Family or marital conflict </a:t>
            </a:r>
          </a:p>
          <a:p>
            <a:pPr lvl="2"/>
            <a:r>
              <a:rPr lang="en-US" dirty="0"/>
              <a:t>Drug or alcohol addiction </a:t>
            </a:r>
          </a:p>
          <a:p>
            <a:pPr lvl="2"/>
            <a:r>
              <a:rPr lang="en-US" dirty="0"/>
              <a:t>Physical illness </a:t>
            </a:r>
          </a:p>
          <a:p>
            <a:pPr lvl="2"/>
            <a:r>
              <a:rPr lang="en-US" dirty="0"/>
              <a:t>Anxiety, stress or depression </a:t>
            </a:r>
            <a:br>
              <a:rPr lang="en-US" dirty="0"/>
            </a:br>
            <a:r>
              <a:rPr lang="en-US" dirty="0"/>
              <a:t>	</a:t>
            </a:r>
          </a:p>
          <a:p>
            <a:pPr lvl="1"/>
            <a:endParaRPr lang="en-US" dirty="0"/>
          </a:p>
        </p:txBody>
      </p:sp>
      <p:pic>
        <p:nvPicPr>
          <p:cNvPr id="3" name="Audio 2">
            <a:hlinkClick r:id="" action="ppaction://media"/>
            <a:extLst>
              <a:ext uri="{FF2B5EF4-FFF2-40B4-BE49-F238E27FC236}">
                <a16:creationId xmlns:a16="http://schemas.microsoft.com/office/drawing/2014/main" id="{E5DC0DA8-2A82-4829-93AD-01B109A7A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771348"/>
      </p:ext>
    </p:extLst>
  </p:cSld>
  <p:clrMapOvr>
    <a:masterClrMapping/>
  </p:clrMapOvr>
  <mc:AlternateContent xmlns:mc="http://schemas.openxmlformats.org/markup-compatibility/2006">
    <mc:Choice xmlns:p14="http://schemas.microsoft.com/office/powerpoint/2010/main" Requires="p14">
      <p:transition spd="slow" p14:dur="2000" advTm="31381"/>
    </mc:Choice>
    <mc:Fallback>
      <p:transition spd="slow" advTm="3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B328-1F81-4735-92EA-915C4330C839}"/>
              </a:ext>
            </a:extLst>
          </p:cNvPr>
          <p:cNvSpPr>
            <a:spLocks noGrp="1"/>
          </p:cNvSpPr>
          <p:nvPr>
            <p:ph type="title"/>
          </p:nvPr>
        </p:nvSpPr>
        <p:spPr/>
        <p:txBody>
          <a:bodyPr/>
          <a:lstStyle/>
          <a:p>
            <a:r>
              <a:rPr lang="en-US" dirty="0"/>
              <a:t>What is Employee Morale?</a:t>
            </a:r>
          </a:p>
        </p:txBody>
      </p:sp>
      <p:sp>
        <p:nvSpPr>
          <p:cNvPr id="3" name="Content Placeholder 2">
            <a:extLst>
              <a:ext uri="{FF2B5EF4-FFF2-40B4-BE49-F238E27FC236}">
                <a16:creationId xmlns:a16="http://schemas.microsoft.com/office/drawing/2014/main" id="{400E60AE-783F-4734-8BF1-1F726C64911B}"/>
              </a:ext>
            </a:extLst>
          </p:cNvPr>
          <p:cNvSpPr>
            <a:spLocks noGrp="1"/>
          </p:cNvSpPr>
          <p:nvPr>
            <p:ph idx="1"/>
          </p:nvPr>
        </p:nvSpPr>
        <p:spPr/>
        <p:txBody>
          <a:bodyPr/>
          <a:lstStyle/>
          <a:p>
            <a:pPr lvl="0"/>
            <a:r>
              <a:rPr lang="en-US" sz="3200" b="1" dirty="0"/>
              <a:t>Motivation is a mindset, not an emotion </a:t>
            </a:r>
          </a:p>
          <a:p>
            <a:pPr lvl="1">
              <a:buClr>
                <a:srgbClr val="0070C0"/>
              </a:buClr>
            </a:pPr>
            <a:r>
              <a:rPr lang="en-US" sz="3200" dirty="0"/>
              <a:t>Motivation is not born solely from an emotional response—feelings are fleeting</a:t>
            </a:r>
          </a:p>
          <a:p>
            <a:pPr lvl="1">
              <a:buClr>
                <a:srgbClr val="0070C0"/>
              </a:buClr>
            </a:pPr>
            <a:r>
              <a:rPr lang="en-US" sz="3200" dirty="0"/>
              <a:t>Motivation is born from a decision to act—choices that are acted upon come from a change of mind</a:t>
            </a:r>
          </a:p>
          <a:p>
            <a:endParaRPr lang="en-US" dirty="0"/>
          </a:p>
        </p:txBody>
      </p:sp>
      <p:pic>
        <p:nvPicPr>
          <p:cNvPr id="4" name="Audio 3">
            <a:hlinkClick r:id="" action="ppaction://media"/>
            <a:extLst>
              <a:ext uri="{FF2B5EF4-FFF2-40B4-BE49-F238E27FC236}">
                <a16:creationId xmlns:a16="http://schemas.microsoft.com/office/drawing/2014/main" id="{8A379C07-A38C-4EF7-AD0B-3DB8F464D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5405478"/>
      </p:ext>
    </p:extLst>
  </p:cSld>
  <p:clrMapOvr>
    <a:masterClrMapping/>
  </p:clrMapOvr>
  <mc:AlternateContent xmlns:mc="http://schemas.openxmlformats.org/markup-compatibility/2006">
    <mc:Choice xmlns:p14="http://schemas.microsoft.com/office/powerpoint/2010/main" Requires="p14">
      <p:transition spd="slow" p14:dur="2000" advTm="55657"/>
    </mc:Choice>
    <mc:Fallback>
      <p:transition spd="slow" advTm="5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57BFC2D2-A5EA-49E3-9CF3-9F9C8B2C6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5380377"/>
      </p:ext>
    </p:extLst>
  </p:cSld>
  <p:clrMapOvr>
    <a:masterClrMapping/>
  </p:clrMapOvr>
  <mc:AlternateContent xmlns:mc="http://schemas.openxmlformats.org/markup-compatibility/2006">
    <mc:Choice xmlns:p14="http://schemas.microsoft.com/office/powerpoint/2010/main" Requires="p14">
      <p:transition spd="slow" p14:dur="2000" advTm="5251"/>
    </mc:Choice>
    <mc:Fallback>
      <p:transition spd="slow" advTm="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4" y="4579862"/>
            <a:ext cx="3126156"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6" name="Audio 5">
            <a:hlinkClick r:id="" action="ppaction://media"/>
            <a:extLst>
              <a:ext uri="{FF2B5EF4-FFF2-40B4-BE49-F238E27FC236}">
                <a16:creationId xmlns:a16="http://schemas.microsoft.com/office/drawing/2014/main" id="{D93D3BE1-C77D-46DB-8F0A-1D5661EC8A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8095545"/>
      </p:ext>
    </p:extLst>
  </p:cSld>
  <p:clrMapOvr>
    <a:masterClrMapping/>
  </p:clrMapOvr>
  <mc:AlternateContent xmlns:mc="http://schemas.openxmlformats.org/markup-compatibility/2006">
    <mc:Choice xmlns:p14="http://schemas.microsoft.com/office/powerpoint/2010/main" Requires="p14">
      <p:transition spd="slow" p14:dur="2000" advTm="284"/>
    </mc:Choice>
    <mc:Fallback>
      <p:transition spd="slow" advTm="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7:00-5:30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4" name="Audio 3">
            <a:hlinkClick r:id="" action="ppaction://media"/>
            <a:extLst>
              <a:ext uri="{FF2B5EF4-FFF2-40B4-BE49-F238E27FC236}">
                <a16:creationId xmlns:a16="http://schemas.microsoft.com/office/drawing/2014/main" id="{E4C10045-9655-4292-AA59-CF6CB34720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2700203"/>
      </p:ext>
    </p:extLst>
  </p:cSld>
  <p:clrMapOvr>
    <a:masterClrMapping/>
  </p:clrMapOvr>
  <mc:AlternateContent xmlns:mc="http://schemas.openxmlformats.org/markup-compatibility/2006">
    <mc:Choice xmlns:p14="http://schemas.microsoft.com/office/powerpoint/2010/main" Requires="p14">
      <p:transition spd="slow" p14:dur="2000" advTm="68547"/>
    </mc:Choice>
    <mc:Fallback>
      <p:transition spd="slow" advTm="6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mwilbanks@behavioralhealthsystems.com</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4" name="Audio 3">
            <a:hlinkClick r:id="" action="ppaction://media"/>
            <a:extLst>
              <a:ext uri="{FF2B5EF4-FFF2-40B4-BE49-F238E27FC236}">
                <a16:creationId xmlns:a16="http://schemas.microsoft.com/office/drawing/2014/main" id="{D1AF51CC-7228-46EE-80D0-6B115F2292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7962378"/>
      </p:ext>
    </p:extLst>
  </p:cSld>
  <p:clrMapOvr>
    <a:masterClrMapping/>
  </p:clrMapOvr>
  <mc:AlternateContent xmlns:mc="http://schemas.openxmlformats.org/markup-compatibility/2006">
    <mc:Choice xmlns:p14="http://schemas.microsoft.com/office/powerpoint/2010/main" Requires="p14">
      <p:transition spd="slow" p14:dur="2000" advTm="9038"/>
    </mc:Choice>
    <mc:Fallback>
      <p:transition spd="slow" advTm="9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rPr>
              <a:t>www.behavioralhealthsystems.com</a:t>
            </a: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B008473B-999C-4DB2-B19A-695D4ABC89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93382"/>
    </mc:Choice>
    <mc:Fallback>
      <p:transition spd="slow" advTm="9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0D7425-4155-4D94-8271-768C20FF08CC}"/>
              </a:ext>
            </a:extLst>
          </p:cNvPr>
          <p:cNvSpPr>
            <a:spLocks noGrp="1"/>
          </p:cNvSpPr>
          <p:nvPr>
            <p:ph type="body" sz="quarter" idx="10"/>
          </p:nvPr>
        </p:nvSpPr>
        <p:spPr>
          <a:xfrm>
            <a:off x="235613" y="833719"/>
            <a:ext cx="3433562" cy="1758360"/>
          </a:xfrm>
        </p:spPr>
        <p:txBody>
          <a:bodyPr>
            <a:normAutofit fontScale="92500"/>
          </a:bodyPr>
          <a:lstStyle/>
          <a:p>
            <a:r>
              <a:rPr lang="en-US" sz="3200" dirty="0"/>
              <a:t>Improving &amp; Enhancing Morale in the Workplace</a:t>
            </a:r>
          </a:p>
        </p:txBody>
      </p:sp>
      <p:pic>
        <p:nvPicPr>
          <p:cNvPr id="2" name="Picture 1">
            <a:extLst>
              <a:ext uri="{FF2B5EF4-FFF2-40B4-BE49-F238E27FC236}">
                <a16:creationId xmlns:a16="http://schemas.microsoft.com/office/drawing/2014/main" id="{2DF457C4-0626-44CE-ABEE-AF6DCF7F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2391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AA78BD29-A6B4-4EF0-8BE9-27AB41774C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379930"/>
      </p:ext>
    </p:extLst>
  </p:cSld>
  <p:clrMapOvr>
    <a:masterClrMapping/>
  </p:clrMapOvr>
  <mc:AlternateContent xmlns:mc="http://schemas.openxmlformats.org/markup-compatibility/2006">
    <mc:Choice xmlns:p14="http://schemas.microsoft.com/office/powerpoint/2010/main" Requires="p14">
      <p:transition spd="slow" p14:dur="2000" advTm="22678"/>
    </mc:Choice>
    <mc:Fallback>
      <p:transition spd="slow" advTm="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Engaged Employees</a:t>
            </a:r>
          </a:p>
        </p:txBody>
      </p:sp>
      <p:sp>
        <p:nvSpPr>
          <p:cNvPr id="2" name="Content Placeholder 1"/>
          <p:cNvSpPr>
            <a:spLocks noGrp="1"/>
          </p:cNvSpPr>
          <p:nvPr>
            <p:ph idx="1"/>
          </p:nvPr>
        </p:nvSpPr>
        <p:spPr/>
        <p:txBody>
          <a:bodyPr/>
          <a:lstStyle/>
          <a:p>
            <a:pPr marL="0" indent="0">
              <a:buNone/>
            </a:pPr>
            <a:r>
              <a:rPr lang="en-US" dirty="0"/>
              <a:t>Three types of employees: </a:t>
            </a:r>
          </a:p>
          <a:p>
            <a:r>
              <a:rPr lang="en-US" dirty="0"/>
              <a:t>Engaged employees</a:t>
            </a:r>
          </a:p>
          <a:p>
            <a:pPr lvl="1"/>
            <a:r>
              <a:rPr lang="en-US" dirty="0"/>
              <a:t>Seek to work with passion and feel a connection to the work they provide. This is the type of employee that each of us wants to be and be surrounded by</a:t>
            </a:r>
          </a:p>
          <a:p>
            <a:pPr lvl="1"/>
            <a:r>
              <a:rPr lang="en-US" dirty="0"/>
              <a:t>Characteristics of engaged employees include: </a:t>
            </a:r>
          </a:p>
          <a:p>
            <a:pPr lvl="2"/>
            <a:r>
              <a:rPr lang="en-US" dirty="0"/>
              <a:t>Trusting of the organization </a:t>
            </a:r>
          </a:p>
          <a:p>
            <a:pPr lvl="2"/>
            <a:r>
              <a:rPr lang="en-US" dirty="0"/>
              <a:t>Exhibit positivity in their attitude and in their ability to tackle tough assignments </a:t>
            </a:r>
          </a:p>
          <a:p>
            <a:pPr lvl="2"/>
            <a:r>
              <a:rPr lang="en-US" dirty="0"/>
              <a:t>Prove to be productive</a:t>
            </a:r>
          </a:p>
          <a:p>
            <a:pPr lvl="2"/>
            <a:endParaRPr lang="en-US" dirty="0"/>
          </a:p>
        </p:txBody>
      </p:sp>
      <p:pic>
        <p:nvPicPr>
          <p:cNvPr id="3" name="Audio 2">
            <a:hlinkClick r:id="" action="ppaction://media"/>
            <a:extLst>
              <a:ext uri="{FF2B5EF4-FFF2-40B4-BE49-F238E27FC236}">
                <a16:creationId xmlns:a16="http://schemas.microsoft.com/office/drawing/2014/main" id="{05877110-C34A-4C2A-95DD-5F48B4F93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2753815"/>
      </p:ext>
    </p:extLst>
  </p:cSld>
  <p:clrMapOvr>
    <a:masterClrMapping/>
  </p:clrMapOvr>
  <mc:AlternateContent xmlns:mc="http://schemas.openxmlformats.org/markup-compatibility/2006">
    <mc:Choice xmlns:p14="http://schemas.microsoft.com/office/powerpoint/2010/main" Requires="p14">
      <p:transition spd="slow" p14:dur="2000" advTm="40037"/>
    </mc:Choice>
    <mc:Fallback>
      <p:transition spd="slow" advTm="4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Not Engaged Employees</a:t>
            </a:r>
          </a:p>
        </p:txBody>
      </p:sp>
      <p:sp>
        <p:nvSpPr>
          <p:cNvPr id="2" name="Content Placeholder 1"/>
          <p:cNvSpPr>
            <a:spLocks noGrp="1"/>
          </p:cNvSpPr>
          <p:nvPr>
            <p:ph idx="1"/>
          </p:nvPr>
        </p:nvSpPr>
        <p:spPr/>
        <p:txBody>
          <a:bodyPr>
            <a:normAutofit lnSpcReduction="10000"/>
          </a:bodyPr>
          <a:lstStyle/>
          <a:p>
            <a:pPr marL="0" indent="0">
              <a:buNone/>
            </a:pPr>
            <a:r>
              <a:rPr lang="en-US" dirty="0"/>
              <a:t>Three types of employees: </a:t>
            </a:r>
          </a:p>
          <a:p>
            <a:r>
              <a:rPr lang="en-US" dirty="0"/>
              <a:t>Not Engaged Employees</a:t>
            </a:r>
          </a:p>
          <a:p>
            <a:pPr lvl="1"/>
            <a:r>
              <a:rPr lang="en-US" dirty="0"/>
              <a:t>Sleepwalking through their job; putting in time at the workplace, but there is no energy or passion in their work</a:t>
            </a:r>
          </a:p>
          <a:p>
            <a:pPr lvl="1"/>
            <a:r>
              <a:rPr lang="en-US" dirty="0"/>
              <a:t>Characteristics of these types of employees include: </a:t>
            </a:r>
          </a:p>
          <a:p>
            <a:pPr lvl="2"/>
            <a:r>
              <a:rPr lang="en-US" dirty="0"/>
              <a:t>Lack focus to get the job done</a:t>
            </a:r>
          </a:p>
          <a:p>
            <a:pPr lvl="2"/>
            <a:r>
              <a:rPr lang="en-US" dirty="0"/>
              <a:t>Do not exhibit ownership or positivity at the workplace</a:t>
            </a:r>
          </a:p>
          <a:p>
            <a:pPr lvl="2"/>
            <a:r>
              <a:rPr lang="en-US" dirty="0"/>
              <a:t>Low on productivity </a:t>
            </a:r>
          </a:p>
          <a:p>
            <a:pPr lvl="2"/>
            <a:r>
              <a:rPr lang="en-US" dirty="0"/>
              <a:t>Other employees may not want to work with them on certain assignments </a:t>
            </a:r>
          </a:p>
          <a:p>
            <a:pPr lvl="2"/>
            <a:endParaRPr lang="en-US" dirty="0"/>
          </a:p>
        </p:txBody>
      </p:sp>
      <p:pic>
        <p:nvPicPr>
          <p:cNvPr id="3" name="Audio 2">
            <a:hlinkClick r:id="" action="ppaction://media"/>
            <a:extLst>
              <a:ext uri="{FF2B5EF4-FFF2-40B4-BE49-F238E27FC236}">
                <a16:creationId xmlns:a16="http://schemas.microsoft.com/office/drawing/2014/main" id="{CF4EBB05-40EF-4165-ACA0-A29706846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8207797"/>
      </p:ext>
    </p:extLst>
  </p:cSld>
  <p:clrMapOvr>
    <a:masterClrMapping/>
  </p:clrMapOvr>
  <mc:AlternateContent xmlns:mc="http://schemas.openxmlformats.org/markup-compatibility/2006">
    <mc:Choice xmlns:p14="http://schemas.microsoft.com/office/powerpoint/2010/main" Requires="p14">
      <p:transition spd="slow" p14:dur="2000" advTm="35298"/>
    </mc:Choice>
    <mc:Fallback>
      <p:transition spd="slow" advTm="3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Disengaged Employees</a:t>
            </a:r>
          </a:p>
        </p:txBody>
      </p:sp>
      <p:sp>
        <p:nvSpPr>
          <p:cNvPr id="2" name="Content Placeholder 1"/>
          <p:cNvSpPr>
            <a:spLocks noGrp="1"/>
          </p:cNvSpPr>
          <p:nvPr>
            <p:ph idx="1"/>
          </p:nvPr>
        </p:nvSpPr>
        <p:spPr/>
        <p:txBody>
          <a:bodyPr>
            <a:normAutofit lnSpcReduction="10000"/>
          </a:bodyPr>
          <a:lstStyle/>
          <a:p>
            <a:pPr marL="0" indent="0">
              <a:buNone/>
            </a:pPr>
            <a:r>
              <a:rPr lang="en-US" dirty="0"/>
              <a:t>Three types of employees: </a:t>
            </a:r>
          </a:p>
          <a:p>
            <a:r>
              <a:rPr lang="en-US" dirty="0"/>
              <a:t>Disengaged employees</a:t>
            </a:r>
          </a:p>
          <a:p>
            <a:pPr lvl="1"/>
            <a:r>
              <a:rPr lang="en-US" dirty="0"/>
              <a:t>Act on their discontentment with the job; these employees undermine what their engaged counterparts accomplish</a:t>
            </a:r>
          </a:p>
          <a:p>
            <a:pPr lvl="1"/>
            <a:r>
              <a:rPr lang="en-US" dirty="0"/>
              <a:t>Characteristics of these types of employees include: </a:t>
            </a:r>
          </a:p>
          <a:p>
            <a:pPr lvl="2"/>
            <a:r>
              <a:rPr lang="en-US" dirty="0"/>
              <a:t>Negativity surrounds the majority of their work</a:t>
            </a:r>
          </a:p>
          <a:p>
            <a:pPr lvl="2"/>
            <a:r>
              <a:rPr lang="en-US" dirty="0"/>
              <a:t>Openly discuss their discontentment of the job or components of the job</a:t>
            </a:r>
          </a:p>
          <a:p>
            <a:pPr lvl="2"/>
            <a:r>
              <a:rPr lang="en-US" dirty="0"/>
              <a:t>Lack productivity</a:t>
            </a:r>
          </a:p>
          <a:p>
            <a:pPr lvl="2"/>
            <a:r>
              <a:rPr lang="en-US" dirty="0"/>
              <a:t>Tend to negatively influence those around them</a:t>
            </a:r>
          </a:p>
        </p:txBody>
      </p:sp>
      <p:pic>
        <p:nvPicPr>
          <p:cNvPr id="3" name="Audio 2">
            <a:hlinkClick r:id="" action="ppaction://media"/>
            <a:extLst>
              <a:ext uri="{FF2B5EF4-FFF2-40B4-BE49-F238E27FC236}">
                <a16:creationId xmlns:a16="http://schemas.microsoft.com/office/drawing/2014/main" id="{61A346ED-1EBD-4672-A52E-98BC015EC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295225"/>
      </p:ext>
    </p:extLst>
  </p:cSld>
  <p:clrMapOvr>
    <a:masterClrMapping/>
  </p:clrMapOvr>
  <mc:AlternateContent xmlns:mc="http://schemas.openxmlformats.org/markup-compatibility/2006">
    <mc:Choice xmlns:p14="http://schemas.microsoft.com/office/powerpoint/2010/main" Requires="p14">
      <p:transition spd="slow" p14:dur="2000" advTm="36117"/>
    </mc:Choice>
    <mc:Fallback>
      <p:transition spd="slow" advTm="3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1123A7-F4F7-4F4C-B284-76EAE1E03B56}"/>
              </a:ext>
            </a:extLst>
          </p:cNvPr>
          <p:cNvSpPr>
            <a:spLocks noGrp="1"/>
          </p:cNvSpPr>
          <p:nvPr>
            <p:ph type="body" idx="1"/>
          </p:nvPr>
        </p:nvSpPr>
        <p:spPr>
          <a:xfrm>
            <a:off x="2032000" y="2538413"/>
            <a:ext cx="9956800" cy="1500187"/>
          </a:xfrm>
        </p:spPr>
        <p:txBody>
          <a:bodyPr/>
          <a:lstStyle/>
          <a:p>
            <a:r>
              <a:rPr lang="en-US" dirty="0"/>
              <a:t>Signs &amp; Sources of</a:t>
            </a:r>
            <a:br>
              <a:rPr lang="en-US" dirty="0"/>
            </a:br>
            <a:r>
              <a:rPr lang="en-US" dirty="0"/>
              <a:t>Low Morale in the Workplace</a:t>
            </a:r>
          </a:p>
        </p:txBody>
      </p:sp>
      <p:pic>
        <p:nvPicPr>
          <p:cNvPr id="2" name="Audio 1">
            <a:hlinkClick r:id="" action="ppaction://media"/>
            <a:extLst>
              <a:ext uri="{FF2B5EF4-FFF2-40B4-BE49-F238E27FC236}">
                <a16:creationId xmlns:a16="http://schemas.microsoft.com/office/drawing/2014/main" id="{693B560D-C8CB-42C0-AE64-3BCAF5C0D0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9038744"/>
      </p:ext>
    </p:extLst>
  </p:cSld>
  <p:clrMapOvr>
    <a:masterClrMapping/>
  </p:clrMapOvr>
  <mc:AlternateContent xmlns:mc="http://schemas.openxmlformats.org/markup-compatibility/2006">
    <mc:Choice xmlns:p14="http://schemas.microsoft.com/office/powerpoint/2010/main" Requires="p14">
      <p:transition spd="slow" p14:dur="2000" advTm="9581"/>
    </mc:Choice>
    <mc:Fallback>
      <p:transition spd="slow" advTm="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Signs of Low Morale</a:t>
            </a:r>
          </a:p>
        </p:txBody>
      </p:sp>
      <p:sp>
        <p:nvSpPr>
          <p:cNvPr id="2" name="Content Placeholder 1"/>
          <p:cNvSpPr>
            <a:spLocks noGrp="1"/>
          </p:cNvSpPr>
          <p:nvPr>
            <p:ph idx="1"/>
          </p:nvPr>
        </p:nvSpPr>
        <p:spPr/>
        <p:txBody>
          <a:bodyPr/>
          <a:lstStyle/>
          <a:p>
            <a:r>
              <a:rPr lang="en-US" dirty="0"/>
              <a:t>Less motivated to work or come to work</a:t>
            </a:r>
          </a:p>
          <a:p>
            <a:r>
              <a:rPr lang="en-US" dirty="0"/>
              <a:t>Decreased commitment to employer</a:t>
            </a:r>
          </a:p>
          <a:p>
            <a:r>
              <a:rPr lang="en-US" dirty="0"/>
              <a:t>Exhibits an attitude of indifference or apathy</a:t>
            </a:r>
          </a:p>
          <a:p>
            <a:r>
              <a:rPr lang="en-US" dirty="0"/>
              <a:t>Absenteeism/presenteeism</a:t>
            </a:r>
          </a:p>
          <a:p>
            <a:r>
              <a:rPr lang="en-US" dirty="0"/>
              <a:t>Increased turnover</a:t>
            </a:r>
          </a:p>
          <a:p>
            <a:r>
              <a:rPr lang="en-US" dirty="0"/>
              <a:t>Poor performance and quality of work</a:t>
            </a:r>
          </a:p>
        </p:txBody>
      </p:sp>
      <p:pic>
        <p:nvPicPr>
          <p:cNvPr id="3" name="Audio 2">
            <a:hlinkClick r:id="" action="ppaction://media"/>
            <a:extLst>
              <a:ext uri="{FF2B5EF4-FFF2-40B4-BE49-F238E27FC236}">
                <a16:creationId xmlns:a16="http://schemas.microsoft.com/office/drawing/2014/main" id="{95F3A072-E430-4B94-806E-06DB052A7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170792"/>
      </p:ext>
    </p:extLst>
  </p:cSld>
  <p:clrMapOvr>
    <a:masterClrMapping/>
  </p:clrMapOvr>
  <mc:AlternateContent xmlns:mc="http://schemas.openxmlformats.org/markup-compatibility/2006">
    <mc:Choice xmlns:p14="http://schemas.microsoft.com/office/powerpoint/2010/main" Requires="p14">
      <p:transition spd="slow" p14:dur="2000" advTm="45694"/>
    </mc:Choice>
    <mc:Fallback>
      <p:transition spd="slow" advTm="4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BB15854F-9D68-4025-999D-39CB690C6C12}" vid="{0CEB9AC1-CE60-40C6-A6E2-6416633D6E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BHS 2018 Theme</Template>
  <TotalTime>8234</TotalTime>
  <Words>4227</Words>
  <Application>Microsoft Office PowerPoint</Application>
  <PresentationFormat>Widescreen</PresentationFormat>
  <Paragraphs>408</Paragraphs>
  <Slides>48</Slides>
  <Notes>48</Notes>
  <HiddenSlides>0</HiddenSlides>
  <MMClips>48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What is Employee Morale?</vt:lpstr>
      <vt:lpstr>Engaged Employees</vt:lpstr>
      <vt:lpstr>Not Engaged Employees</vt:lpstr>
      <vt:lpstr>Disengaged Employees</vt:lpstr>
      <vt:lpstr>PowerPoint Presentation</vt:lpstr>
      <vt:lpstr>Signs of Low Morale</vt:lpstr>
      <vt:lpstr>Sources of Low Morale</vt:lpstr>
      <vt:lpstr>Sources of Low Morale (cont.)</vt:lpstr>
      <vt:lpstr>PowerPoint Presentation</vt:lpstr>
      <vt:lpstr>Three Keys to Boosting Morale</vt:lpstr>
      <vt:lpstr>PowerPoint Presentation</vt:lpstr>
      <vt:lpstr>We All Just Want to Be Heard</vt:lpstr>
      <vt:lpstr>The World’s Best Communicators</vt:lpstr>
      <vt:lpstr>Listen More Than You Speak</vt:lpstr>
      <vt:lpstr>Emotional Awareness</vt:lpstr>
      <vt:lpstr>Mutual Respect</vt:lpstr>
      <vt:lpstr>Don’t Let Your Ego Get in the Way</vt:lpstr>
      <vt:lpstr>PowerPoint Presentation</vt:lpstr>
      <vt:lpstr>The Impact of Stress on Health</vt:lpstr>
      <vt:lpstr>Causes of Stress: At Work</vt:lpstr>
      <vt:lpstr>Causes of Stress: At Home</vt:lpstr>
      <vt:lpstr>Causes of Stress: Other Causes</vt:lpstr>
      <vt:lpstr>Coping with Stress Stress Management in the Workplace</vt:lpstr>
      <vt:lpstr>Coping with Stress Stress Management in the Workplace</vt:lpstr>
      <vt:lpstr>Coping with Stress Does your De-Stress Model Need a Change</vt:lpstr>
      <vt:lpstr>PowerPoint Presentation</vt:lpstr>
      <vt:lpstr>Stress Busters:  Questions Worth Answering</vt:lpstr>
      <vt:lpstr>Stress Busters:  Questions Worth Answering</vt:lpstr>
      <vt:lpstr>PowerPoint Presentation</vt:lpstr>
      <vt:lpstr>Building Morale in the Workplace</vt:lpstr>
      <vt:lpstr>Building Morale in the Workplace (cont.)</vt:lpstr>
      <vt:lpstr>Building Morale in the Workplace (cont.)</vt:lpstr>
      <vt:lpstr>PowerPoint Presentation</vt:lpstr>
      <vt:lpstr>Motivating Unmotivated Employees</vt:lpstr>
      <vt:lpstr>Motivating Unmotivated Employees</vt:lpstr>
      <vt:lpstr>Motivating Unmotivated Employees</vt:lpstr>
      <vt:lpstr>Motivating Unmotivated Employees</vt:lpstr>
      <vt:lpstr>Motivating Unmotivated Employees</vt:lpstr>
      <vt:lpstr>What is Employee Morale?</vt:lpstr>
      <vt:lpstr>Review of Your BHS Benefits</vt:lpstr>
      <vt:lpstr>State of Alabama: EAP Benefits</vt:lpstr>
      <vt:lpstr>Accessing the EAP</vt:lpstr>
      <vt:lpstr>Accessing the EAP</vt:lpstr>
      <vt:lpstr>PowerPoint Presentation</vt:lpstr>
      <vt:lpstr>PowerPoint Presentation</vt:lpstr>
    </vt:vector>
  </TitlesOfParts>
  <Company>Behavioral Health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Depression</dc:title>
  <dc:creator>Sony Customer</dc:creator>
  <cp:lastModifiedBy>Debra Nickolson</cp:lastModifiedBy>
  <cp:revision>513</cp:revision>
  <cp:lastPrinted>2020-07-29T20:25:23Z</cp:lastPrinted>
  <dcterms:created xsi:type="dcterms:W3CDTF">2011-11-30T17:03:34Z</dcterms:created>
  <dcterms:modified xsi:type="dcterms:W3CDTF">2020-08-04T19:11:29Z</dcterms:modified>
</cp:coreProperties>
</file>