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70"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5016" autoAdjust="0"/>
  </p:normalViewPr>
  <p:slideViewPr>
    <p:cSldViewPr snapToGrid="0" snapToObjects="1">
      <p:cViewPr varScale="1">
        <p:scale>
          <a:sx n="88" d="100"/>
          <a:sy n="88" d="100"/>
        </p:scale>
        <p:origin x="92" y="2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1200"/>
            </a:lvl1pPr>
          </a:lstStyle>
          <a:p>
            <a:fld id="{4FCA39AF-911E-42A0-9A39-3E204B562475}" type="datetimeFigureOut">
              <a:rPr lang="en-US" smtClean="0"/>
              <a:t>9/29/2026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1200"/>
            </a:lvl1pPr>
          </a:lstStyle>
          <a:p>
            <a:fld id="{52C7F5FA-8E91-486B-A061-62F14F54B6DF}" type="slidenum">
              <a:rPr lang="en-US" smtClean="0"/>
              <a:t>‹#›</a:t>
            </a:fld>
            <a:endParaRPr lang="en-US"/>
          </a:p>
        </p:txBody>
      </p:sp>
    </p:spTree>
    <p:extLst>
      <p:ext uri="{BB962C8B-B14F-4D97-AF65-F5344CB8AC3E}">
        <p14:creationId xmlns:p14="http://schemas.microsoft.com/office/powerpoint/2010/main" val="585389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“We experience emotions all day long, but how often do we actually stop long enough to understand what they are telling us? Today isn't about eliminating difficult emotions. It's about learning how to recognize them, respond to them intentionally, and build healthier patterns over time.”</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1</a:t>
            </a:fld>
            <a:endParaRPr lang="en-US"/>
          </a:p>
        </p:txBody>
      </p:sp>
    </p:spTree>
    <p:extLst>
      <p:ext uri="{BB962C8B-B14F-4D97-AF65-F5344CB8AC3E}">
        <p14:creationId xmlns:p14="http://schemas.microsoft.com/office/powerpoint/2010/main" val="488786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Briefly introduce the </a:t>
            </a:r>
            <a:r>
              <a:rPr lang="en-US" sz="1200" b="0" i="0" u="none" strike="noStrike" kern="1200" dirty="0" err="1">
                <a:solidFill>
                  <a:schemeClr val="tx1"/>
                </a:solidFill>
                <a:effectLst/>
                <a:latin typeface="+mn-lt"/>
                <a:ea typeface="+mn-ea"/>
                <a:cs typeface="+mn-cs"/>
              </a:rPr>
              <a:t>Mentalocity</a:t>
            </a:r>
            <a:r>
              <a:rPr lang="en-US" sz="1200" b="0" i="0" u="none" strike="noStrike" kern="1200" dirty="0">
                <a:solidFill>
                  <a:schemeClr val="tx1"/>
                </a:solidFill>
                <a:effectLst/>
                <a:latin typeface="+mn-lt"/>
                <a:ea typeface="+mn-ea"/>
                <a:cs typeface="+mn-cs"/>
              </a:rPr>
              <a:t>™ Wellness Roadmap as the framework participants will use throughout the session.</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2</a:t>
            </a:fld>
            <a:endParaRPr lang="en-US"/>
          </a:p>
        </p:txBody>
      </p:sp>
    </p:spTree>
    <p:extLst>
      <p:ext uri="{BB962C8B-B14F-4D97-AF65-F5344CB8AC3E}">
        <p14:creationId xmlns:p14="http://schemas.microsoft.com/office/powerpoint/2010/main" val="3430104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framework describes this journey as moving from recognizing emotions toward intentionally managing them and building resilience.</a:t>
            </a:r>
            <a:endParaRPr lang="en-US" b="0" dirty="0">
              <a:effectLst/>
            </a:endParaRPr>
          </a:p>
          <a:p>
            <a:pPr rtl="0"/>
            <a:br>
              <a:rPr lang="en-US" dirty="0"/>
            </a:br>
            <a:r>
              <a:rPr lang="en-US" sz="1200" b="0" i="0" u="none" strike="noStrike" kern="1200" dirty="0">
                <a:solidFill>
                  <a:schemeClr val="tx1"/>
                </a:solidFill>
                <a:effectLst/>
                <a:latin typeface="+mn-lt"/>
                <a:ea typeface="+mn-ea"/>
                <a:cs typeface="+mn-cs"/>
              </a:rPr>
              <a:t>“Mental wellness isn't a destination. It's a journey. And just like traveling somewhere unfamiliar, it helps to have a roadmap.”</a:t>
            </a:r>
            <a:endParaRPr lang="en-US" b="0" dirty="0">
              <a:effectLst/>
            </a:endParaRPr>
          </a:p>
          <a:p>
            <a:pPr rtl="0"/>
            <a:br>
              <a:rPr lang="en-US" dirty="0"/>
            </a:br>
            <a:r>
              <a:rPr lang="en-US" sz="1200" b="0" i="0" u="none" strike="noStrike" kern="1200" dirty="0">
                <a:solidFill>
                  <a:schemeClr val="tx1"/>
                </a:solidFill>
                <a:effectLst/>
                <a:latin typeface="+mn-lt"/>
                <a:ea typeface="+mn-ea"/>
                <a:cs typeface="+mn-cs"/>
              </a:rPr>
              <a:t>Explain the connection:</a:t>
            </a:r>
            <a:endParaRPr lang="en-US" b="0" dirty="0">
              <a:effectLst/>
            </a:endParaRPr>
          </a:p>
          <a:p>
            <a:pPr rtl="0"/>
            <a:r>
              <a:rPr lang="en-US" sz="1200" b="1" i="0" u="none" strike="noStrike" kern="1200" dirty="0">
                <a:solidFill>
                  <a:schemeClr val="tx1"/>
                </a:solidFill>
                <a:effectLst/>
                <a:latin typeface="+mn-lt"/>
                <a:ea typeface="+mn-ea"/>
                <a:cs typeface="+mn-cs"/>
              </a:rPr>
              <a:t>Awareness:</a:t>
            </a:r>
            <a:r>
              <a:rPr lang="en-US" sz="1200" b="0" i="0" u="none" strike="noStrike" kern="1200" dirty="0">
                <a:solidFill>
                  <a:schemeClr val="tx1"/>
                </a:solidFill>
                <a:effectLst/>
                <a:latin typeface="+mn-lt"/>
                <a:ea typeface="+mn-ea"/>
                <a:cs typeface="+mn-cs"/>
              </a:rPr>
              <a:t> What am I feeling?</a:t>
            </a:r>
            <a:br>
              <a:rPr lang="en-US" sz="1200" b="0"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Action:</a:t>
            </a:r>
            <a:r>
              <a:rPr lang="en-US" sz="1200" b="0" i="0" u="none" strike="noStrike" kern="1200" dirty="0">
                <a:solidFill>
                  <a:schemeClr val="tx1"/>
                </a:solidFill>
                <a:effectLst/>
                <a:latin typeface="+mn-lt"/>
                <a:ea typeface="+mn-ea"/>
                <a:cs typeface="+mn-cs"/>
              </a:rPr>
              <a:t> What is this emotion telling me, and what will I do?</a:t>
            </a:r>
            <a:br>
              <a:rPr lang="en-US" sz="1200" b="0"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Resilience-Building:</a:t>
            </a:r>
            <a:r>
              <a:rPr lang="en-US" sz="1200" b="0" i="0" u="none" strike="noStrike" kern="1200" dirty="0">
                <a:solidFill>
                  <a:schemeClr val="tx1"/>
                </a:solidFill>
                <a:effectLst/>
                <a:latin typeface="+mn-lt"/>
                <a:ea typeface="+mn-ea"/>
                <a:cs typeface="+mn-cs"/>
              </a:rPr>
              <a:t> What healthy response can I practice?</a:t>
            </a:r>
            <a:br>
              <a:rPr lang="en-US" sz="1200" b="0" i="0" u="none" strike="noStrike" kern="1200" dirty="0">
                <a:solidFill>
                  <a:schemeClr val="tx1"/>
                </a:solidFill>
                <a:effectLst/>
                <a:latin typeface="+mn-lt"/>
                <a:ea typeface="+mn-ea"/>
                <a:cs typeface="+mn-cs"/>
              </a:rPr>
            </a:br>
            <a:r>
              <a:rPr lang="en-US" sz="1200" b="1" i="0" u="none" strike="noStrike" kern="1200" dirty="0">
                <a:solidFill>
                  <a:schemeClr val="tx1"/>
                </a:solidFill>
                <a:effectLst/>
                <a:latin typeface="+mn-lt"/>
                <a:ea typeface="+mn-ea"/>
                <a:cs typeface="+mn-cs"/>
              </a:rPr>
              <a:t>Maintenance &amp; Growth:</a:t>
            </a:r>
            <a:r>
              <a:rPr lang="en-US" sz="1200" b="0" i="0" u="none" strike="noStrike" kern="1200" dirty="0">
                <a:solidFill>
                  <a:schemeClr val="tx1"/>
                </a:solidFill>
                <a:effectLst/>
                <a:latin typeface="+mn-lt"/>
                <a:ea typeface="+mn-ea"/>
                <a:cs typeface="+mn-cs"/>
              </a:rPr>
              <a:t> How do I reinforce what works?</a:t>
            </a:r>
            <a:endParaRPr lang="en-US" b="0" dirty="0">
              <a:effectLst/>
            </a:endParaRPr>
          </a:p>
          <a:p>
            <a:pPr rtl="0"/>
            <a:r>
              <a:rPr lang="en-US" sz="1200" b="0" i="0" u="none" strike="noStrike" kern="1200" dirty="0">
                <a:solidFill>
                  <a:schemeClr val="tx1"/>
                </a:solidFill>
                <a:effectLst/>
                <a:latin typeface="+mn-lt"/>
                <a:ea typeface="+mn-ea"/>
                <a:cs typeface="+mn-cs"/>
              </a:rPr>
              <a:t>Then say:</a:t>
            </a:r>
            <a:endParaRPr lang="en-US" b="0" dirty="0">
              <a:effectLst/>
            </a:endParaRPr>
          </a:p>
          <a:p>
            <a:pPr rtl="0"/>
            <a:r>
              <a:rPr lang="en-US" sz="1200" b="0" i="0" u="none" strike="noStrike" kern="1200" dirty="0">
                <a:solidFill>
                  <a:schemeClr val="tx1"/>
                </a:solidFill>
                <a:effectLst/>
                <a:latin typeface="+mn-lt"/>
                <a:ea typeface="+mn-ea"/>
                <a:cs typeface="+mn-cs"/>
              </a:rPr>
              <a:t>“Those four questions will guide everything we do for the next 30 minutes.”</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3</a:t>
            </a:fld>
            <a:endParaRPr lang="en-US"/>
          </a:p>
        </p:txBody>
      </p:sp>
    </p:spTree>
    <p:extLst>
      <p:ext uri="{BB962C8B-B14F-4D97-AF65-F5344CB8AC3E}">
        <p14:creationId xmlns:p14="http://schemas.microsoft.com/office/powerpoint/2010/main" val="3380031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“Anger may tell us a boundary has been crossed. Frustration can tell us that our current approach isn't producing the desired result. Fear may signal perceived danger or uncertainty. Loneliness can alert us to our need for connection.”</a:t>
            </a:r>
            <a:endParaRPr lang="en-US" b="0" dirty="0">
              <a:effectLst/>
            </a:endParaRPr>
          </a:p>
          <a:p>
            <a:pPr rtl="0"/>
            <a:r>
              <a:rPr lang="en-US" sz="1200" b="0" i="0" u="none" strike="noStrike" kern="1200" dirty="0">
                <a:solidFill>
                  <a:schemeClr val="tx1"/>
                </a:solidFill>
                <a:effectLst/>
                <a:latin typeface="+mn-lt"/>
                <a:ea typeface="+mn-ea"/>
                <a:cs typeface="+mn-cs"/>
              </a:rPr>
              <a:t>Then make an important distinction:</a:t>
            </a:r>
            <a:endParaRPr lang="en-US" b="0" dirty="0">
              <a:effectLst/>
            </a:endParaRPr>
          </a:p>
          <a:p>
            <a:pPr rtl="0"/>
            <a:r>
              <a:rPr lang="en-US" sz="1200" b="0" i="0" u="none" strike="noStrike" kern="1200" dirty="0">
                <a:solidFill>
                  <a:schemeClr val="tx1"/>
                </a:solidFill>
                <a:effectLst/>
                <a:latin typeface="+mn-lt"/>
                <a:ea typeface="+mn-ea"/>
                <a:cs typeface="+mn-cs"/>
              </a:rPr>
              <a:t>“Understanding an emotion does not mean every reaction that follows it is healthy. The emotion gives us information; we still choose the response.”</a:t>
            </a:r>
            <a:endParaRPr lang="en-US" b="0" dirty="0">
              <a:effectLst/>
            </a:endParaRPr>
          </a:p>
          <a:p>
            <a:pPr rtl="0"/>
            <a:r>
              <a:rPr lang="en-US" sz="1200" b="0" i="0" u="none" strike="noStrike" kern="1200" dirty="0">
                <a:solidFill>
                  <a:schemeClr val="tx1"/>
                </a:solidFill>
                <a:effectLst/>
                <a:latin typeface="+mn-lt"/>
                <a:ea typeface="+mn-ea"/>
                <a:cs typeface="+mn-cs"/>
              </a:rPr>
              <a:t>Ask the audience:</a:t>
            </a:r>
            <a:endParaRPr lang="en-US" b="0" dirty="0">
              <a:effectLst/>
            </a:endParaRPr>
          </a:p>
          <a:p>
            <a:pPr rtl="0"/>
            <a:r>
              <a:rPr lang="en-US" sz="1200" b="1" i="0" u="none" strike="noStrike" kern="1200" dirty="0">
                <a:solidFill>
                  <a:schemeClr val="tx1"/>
                </a:solidFill>
                <a:effectLst/>
                <a:latin typeface="+mn-lt"/>
                <a:ea typeface="+mn-ea"/>
                <a:cs typeface="+mn-cs"/>
              </a:rPr>
              <a:t>“Which emotion is easiest for you to recognize—and which one tends to sneak up on you?”</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5</a:t>
            </a:fld>
            <a:endParaRPr lang="en-US"/>
          </a:p>
        </p:txBody>
      </p:sp>
    </p:spTree>
    <p:extLst>
      <p:ext uri="{BB962C8B-B14F-4D97-AF65-F5344CB8AC3E}">
        <p14:creationId xmlns:p14="http://schemas.microsoft.com/office/powerpoint/2010/main" val="1496653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“Monitoring isn't judging yourself. Monitoring means becoming curious enough to notice what's happening before automatically reacting.”</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6</a:t>
            </a:fld>
            <a:endParaRPr lang="en-US"/>
          </a:p>
        </p:txBody>
      </p:sp>
    </p:spTree>
    <p:extLst>
      <p:ext uri="{BB962C8B-B14F-4D97-AF65-F5344CB8AC3E}">
        <p14:creationId xmlns:p14="http://schemas.microsoft.com/office/powerpoint/2010/main" val="2558197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Give a workplace example:</a:t>
            </a:r>
            <a:endParaRPr lang="en-US" b="0" dirty="0">
              <a:effectLst/>
            </a:endParaRPr>
          </a:p>
          <a:p>
            <a:pPr rtl="0"/>
            <a:r>
              <a:rPr lang="en-US" sz="1200" b="0" i="0" u="none" strike="noStrike" kern="1200" dirty="0">
                <a:solidFill>
                  <a:schemeClr val="tx1"/>
                </a:solidFill>
                <a:effectLst/>
                <a:latin typeface="+mn-lt"/>
                <a:ea typeface="+mn-ea"/>
                <a:cs typeface="+mn-cs"/>
              </a:rPr>
              <a:t>“Imagine receiving an email that simply says, ‘Can you stop by my office?’ Your body may respond before you know why. Anxiety increases. Your thoughts start filling in the blanks: ‘What did I do?’ But what do we actually know? Only that someone asked us to stop by.”</a:t>
            </a:r>
            <a:endParaRPr lang="en-US" b="0" dirty="0">
              <a:effectLst/>
            </a:endParaRPr>
          </a:p>
          <a:p>
            <a:pPr rtl="0"/>
            <a:r>
              <a:rPr lang="en-US" sz="1200" b="0" i="0" u="none" strike="noStrike" kern="1200" dirty="0">
                <a:solidFill>
                  <a:schemeClr val="tx1"/>
                </a:solidFill>
                <a:effectLst/>
                <a:latin typeface="+mn-lt"/>
                <a:ea typeface="+mn-ea"/>
                <a:cs typeface="+mn-cs"/>
              </a:rPr>
              <a:t>Emphasize:</a:t>
            </a:r>
            <a:endParaRPr lang="en-US" b="0" dirty="0">
              <a:effectLst/>
            </a:endParaRPr>
          </a:p>
          <a:p>
            <a:pPr rtl="0"/>
            <a:r>
              <a:rPr lang="en-US" sz="1200" b="1" i="0" u="none" strike="noStrike" kern="1200" dirty="0">
                <a:solidFill>
                  <a:schemeClr val="tx1"/>
                </a:solidFill>
                <a:effectLst/>
                <a:latin typeface="+mn-lt"/>
                <a:ea typeface="+mn-ea"/>
                <a:cs typeface="+mn-cs"/>
              </a:rPr>
              <a:t>“A feeling can be valid without every thought attached to that feeling being accurate.”</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7</a:t>
            </a:fld>
            <a:endParaRPr lang="en-US"/>
          </a:p>
        </p:txBody>
      </p:sp>
    </p:spTree>
    <p:extLst>
      <p:ext uri="{BB962C8B-B14F-4D97-AF65-F5344CB8AC3E}">
        <p14:creationId xmlns:p14="http://schemas.microsoft.com/office/powerpoint/2010/main" val="140064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none" strike="noStrike" kern="1200" dirty="0">
                <a:solidFill>
                  <a:schemeClr val="tx1"/>
                </a:solidFill>
                <a:effectLst/>
                <a:latin typeface="+mn-lt"/>
                <a:ea typeface="+mn-ea"/>
                <a:cs typeface="+mn-cs"/>
              </a:rPr>
              <a:t>What else could be true?</a:t>
            </a:r>
            <a:endParaRPr lang="en-US" b="0" dirty="0">
              <a:effectLst/>
            </a:endParaRPr>
          </a:p>
          <a:p>
            <a:pPr rtl="0"/>
            <a:r>
              <a:rPr lang="en-US" sz="1200" b="0" i="0" u="none" strike="noStrike" kern="1200" dirty="0">
                <a:solidFill>
                  <a:schemeClr val="tx1"/>
                </a:solidFill>
                <a:effectLst/>
                <a:latin typeface="+mn-lt"/>
                <a:ea typeface="+mn-ea"/>
                <a:cs typeface="+mn-cs"/>
              </a:rPr>
              <a:t>Then connect this to the </a:t>
            </a:r>
            <a:r>
              <a:rPr lang="en-US" sz="1200" b="0" i="0" u="none" strike="noStrike" kern="1200" dirty="0" err="1">
                <a:solidFill>
                  <a:schemeClr val="tx1"/>
                </a:solidFill>
                <a:effectLst/>
                <a:latin typeface="+mn-lt"/>
                <a:ea typeface="+mn-ea"/>
                <a:cs typeface="+mn-cs"/>
              </a:rPr>
              <a:t>Mentalocity</a:t>
            </a:r>
            <a:r>
              <a:rPr lang="en-US" sz="1200" b="0" i="0" u="none" strike="noStrike" kern="1200" dirty="0">
                <a:solidFill>
                  <a:schemeClr val="tx1"/>
                </a:solidFill>
                <a:effectLst/>
                <a:latin typeface="+mn-lt"/>
                <a:ea typeface="+mn-ea"/>
                <a:cs typeface="+mn-cs"/>
              </a:rPr>
              <a:t>™ reframe feature.</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8</a:t>
            </a:fld>
            <a:endParaRPr lang="en-US"/>
          </a:p>
        </p:txBody>
      </p:sp>
    </p:spTree>
    <p:extLst>
      <p:ext uri="{BB962C8B-B14F-4D97-AF65-F5344CB8AC3E}">
        <p14:creationId xmlns:p14="http://schemas.microsoft.com/office/powerpoint/2010/main" val="3059552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Lead them through a brief breathing exercise.</a:t>
            </a:r>
            <a:endParaRPr lang="en-US" b="0" dirty="0">
              <a:effectLst/>
            </a:endParaRPr>
          </a:p>
          <a:p>
            <a:pPr rtl="0"/>
            <a:r>
              <a:rPr lang="en-US" sz="1200" b="0" i="0" u="none" strike="noStrike" kern="1200" dirty="0">
                <a:solidFill>
                  <a:schemeClr val="tx1"/>
                </a:solidFill>
                <a:effectLst/>
                <a:latin typeface="+mn-lt"/>
                <a:ea typeface="+mn-ea"/>
                <a:cs typeface="+mn-cs"/>
              </a:rPr>
              <a:t>“Put both feet on the floor if that's comfortable. Relax your shoulders. Take a slow breath in…and slowly breathe out.”</a:t>
            </a:r>
            <a:endParaRPr lang="en-US" b="0" dirty="0">
              <a:effectLst/>
            </a:endParaRPr>
          </a:p>
          <a:p>
            <a:pPr rtl="0"/>
            <a:r>
              <a:rPr lang="en-US" sz="1200" b="0" i="0" u="none" strike="noStrike" kern="1200" dirty="0">
                <a:solidFill>
                  <a:schemeClr val="tx1"/>
                </a:solidFill>
                <a:effectLst/>
                <a:latin typeface="+mn-lt"/>
                <a:ea typeface="+mn-ea"/>
                <a:cs typeface="+mn-cs"/>
              </a:rPr>
              <a:t>Then:</a:t>
            </a:r>
            <a:endParaRPr lang="en-US" b="0" dirty="0">
              <a:effectLst/>
            </a:endParaRPr>
          </a:p>
          <a:p>
            <a:pPr rtl="0"/>
            <a:r>
              <a:rPr lang="en-US" sz="1200" b="0" i="0" u="none" strike="noStrike" kern="1200" dirty="0">
                <a:solidFill>
                  <a:schemeClr val="tx1"/>
                </a:solidFill>
                <a:effectLst/>
                <a:latin typeface="+mn-lt"/>
                <a:ea typeface="+mn-ea"/>
                <a:cs typeface="+mn-cs"/>
              </a:rPr>
              <a:t>“The goal isn't to pretend you're no longer frustrated, angry, anxious, or overwhelmed. The goal is to create enough space between the emotion and the behavior to make a healthier choice.”</a:t>
            </a:r>
            <a:endParaRPr lang="en-US" b="0" dirty="0">
              <a:effectLst/>
            </a:endParaRPr>
          </a:p>
          <a:p>
            <a:pPr rtl="0"/>
            <a:r>
              <a:rPr lang="en-US" sz="1200" b="0" i="0" u="none" strike="noStrike" kern="1200" dirty="0">
                <a:solidFill>
                  <a:schemeClr val="tx1"/>
                </a:solidFill>
                <a:effectLst/>
                <a:latin typeface="+mn-lt"/>
                <a:ea typeface="+mn-ea"/>
                <a:cs typeface="+mn-cs"/>
              </a:rPr>
              <a:t>Connect this to </a:t>
            </a:r>
            <a:r>
              <a:rPr lang="en-US" sz="1200" b="0" i="0" u="none" strike="noStrike" kern="1200" dirty="0" err="1">
                <a:solidFill>
                  <a:schemeClr val="tx1"/>
                </a:solidFill>
                <a:effectLst/>
                <a:latin typeface="+mn-lt"/>
                <a:ea typeface="+mn-ea"/>
                <a:cs typeface="+mn-cs"/>
              </a:rPr>
              <a:t>Mentalocity</a:t>
            </a:r>
            <a:r>
              <a:rPr lang="en-US" sz="1200" b="0" i="0" u="none" strike="noStrike" kern="1200" dirty="0">
                <a:solidFill>
                  <a:schemeClr val="tx1"/>
                </a:solidFill>
                <a:effectLst/>
                <a:latin typeface="+mn-lt"/>
                <a:ea typeface="+mn-ea"/>
                <a:cs typeface="+mn-cs"/>
              </a:rPr>
              <a:t>™ tools such as the breathing coach, affirmations, reframing, boundaries, and self-care journeys.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9</a:t>
            </a:fld>
            <a:endParaRPr lang="en-US"/>
          </a:p>
        </p:txBody>
      </p:sp>
    </p:spTree>
    <p:extLst>
      <p:ext uri="{BB962C8B-B14F-4D97-AF65-F5344CB8AC3E}">
        <p14:creationId xmlns:p14="http://schemas.microsoft.com/office/powerpoint/2010/main" val="3199067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Explain that resilience isn't simply “bouncing back.” In the context of your roadmap, it involves intentionally practicing self-care, emotional regulation, and goal-directed behavior.</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10</a:t>
            </a:fld>
            <a:endParaRPr lang="en-US"/>
          </a:p>
        </p:txBody>
      </p:sp>
    </p:spTree>
    <p:extLst>
      <p:ext uri="{BB962C8B-B14F-4D97-AF65-F5344CB8AC3E}">
        <p14:creationId xmlns:p14="http://schemas.microsoft.com/office/powerpoint/2010/main" val="4282251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This becomes their takeaway commitment.</a:t>
            </a:r>
            <a:endParaRPr lang="en-US" b="0" dirty="0">
              <a:effectLst/>
            </a:endParaRPr>
          </a:p>
          <a:p>
            <a:pPr rtl="0"/>
            <a:r>
              <a:rPr lang="en-US" sz="1200" b="0" i="0" u="none" strike="noStrike" kern="1200" dirty="0">
                <a:solidFill>
                  <a:schemeClr val="tx1"/>
                </a:solidFill>
                <a:effectLst/>
                <a:latin typeface="+mn-lt"/>
                <a:ea typeface="+mn-ea"/>
                <a:cs typeface="+mn-cs"/>
              </a:rPr>
              <a:t>Your existing objective already emphasizes creating an emotional wellness action plan, tracking progress, and utilizing EAP resources, so this activity directly demonstrates that objective rather than merely talking about it.</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11</a:t>
            </a:fld>
            <a:endParaRPr lang="en-US"/>
          </a:p>
        </p:txBody>
      </p:sp>
    </p:spTree>
    <p:extLst>
      <p:ext uri="{BB962C8B-B14F-4D97-AF65-F5344CB8AC3E}">
        <p14:creationId xmlns:p14="http://schemas.microsoft.com/office/powerpoint/2010/main" val="675096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This is where you can reinforce an important EAP message:</a:t>
            </a:r>
            <a:endParaRPr lang="en-US" b="0" dirty="0">
              <a:effectLst/>
            </a:endParaRPr>
          </a:p>
          <a:p>
            <a:pPr rtl="0"/>
            <a:r>
              <a:rPr lang="en-US" sz="1200" b="0" i="0" u="none" strike="noStrike" kern="1200" dirty="0">
                <a:solidFill>
                  <a:schemeClr val="tx1"/>
                </a:solidFill>
                <a:effectLst/>
                <a:latin typeface="+mn-lt"/>
                <a:ea typeface="+mn-ea"/>
                <a:cs typeface="+mn-cs"/>
              </a:rPr>
              <a:t>“Self-management doesn't mean self-isolation. Knowing when and where to seek support is itself a healthy coping skill.”</a:t>
            </a:r>
            <a:endParaRPr lang="en-US" b="0" dirty="0">
              <a:effectLst/>
            </a:endParaRPr>
          </a:p>
          <a:p>
            <a:pPr rtl="0"/>
            <a:r>
              <a:rPr lang="en-US" sz="1200" b="0" i="0" u="none" strike="noStrike" kern="1200" dirty="0">
                <a:solidFill>
                  <a:schemeClr val="tx1"/>
                </a:solidFill>
                <a:effectLst/>
                <a:latin typeface="+mn-lt"/>
                <a:ea typeface="+mn-ea"/>
                <a:cs typeface="+mn-cs"/>
              </a:rPr>
              <a:t>Encourage attendees to know their organization's specific EAP benefits and access process.</a:t>
            </a:r>
            <a:endParaRPr lang="en-US" b="0" dirty="0">
              <a:effectLst/>
            </a:endParaRPr>
          </a:p>
          <a:p>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12</a:t>
            </a:fld>
            <a:endParaRPr lang="en-US"/>
          </a:p>
        </p:txBody>
      </p:sp>
    </p:spTree>
    <p:extLst>
      <p:ext uri="{BB962C8B-B14F-4D97-AF65-F5344CB8AC3E}">
        <p14:creationId xmlns:p14="http://schemas.microsoft.com/office/powerpoint/2010/main" val="3338031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“I'm inviting you to do more than hear about the </a:t>
            </a:r>
            <a:r>
              <a:rPr lang="en-US" sz="1200" b="0" i="0" u="none" strike="noStrike" kern="1200" dirty="0" err="1">
                <a:solidFill>
                  <a:schemeClr val="tx1"/>
                </a:solidFill>
                <a:effectLst/>
                <a:latin typeface="+mn-lt"/>
                <a:ea typeface="+mn-ea"/>
                <a:cs typeface="+mn-cs"/>
              </a:rPr>
              <a:t>Mentalocity</a:t>
            </a:r>
            <a:r>
              <a:rPr lang="en-US" sz="1200" b="0" i="0" u="none" strike="noStrike" kern="1200" dirty="0">
                <a:solidFill>
                  <a:schemeClr val="tx1"/>
                </a:solidFill>
                <a:effectLst/>
                <a:latin typeface="+mn-lt"/>
                <a:ea typeface="+mn-ea"/>
                <a:cs typeface="+mn-cs"/>
              </a:rPr>
              <a:t>™ Wellness Roadmap today. I'm offering you 30 days to experience it. You'll begin with a brief mental health literacy pre-assessment, explore the platform, use the tools that are meaningful to you, and provide feedback. Your experience will help us learn what works, what's useful, and what needs to improve as we continue developing </a:t>
            </a:r>
            <a:r>
              <a:rPr lang="en-US" sz="1200" b="0" i="0" u="none" strike="noStrike" kern="1200" dirty="0" err="1">
                <a:solidFill>
                  <a:schemeClr val="tx1"/>
                </a:solidFill>
                <a:effectLst/>
                <a:latin typeface="+mn-lt"/>
                <a:ea typeface="+mn-ea"/>
                <a:cs typeface="+mn-cs"/>
              </a:rPr>
              <a:t>Mentalocity</a:t>
            </a:r>
            <a:r>
              <a:rPr lang="en-US" sz="1200" b="0" i="0" u="none" strike="noStrike" kern="1200" dirty="0">
                <a:solidFill>
                  <a:schemeClr val="tx1"/>
                </a:solidFill>
                <a:effectLst/>
                <a:latin typeface="+mn-lt"/>
                <a:ea typeface="+mn-ea"/>
                <a:cs typeface="+mn-cs"/>
              </a:rPr>
              <a:t>™.</a:t>
            </a:r>
            <a:br>
              <a:rPr lang="en-US" dirty="0"/>
            </a:br>
            <a:endParaRPr lang="en-US" dirty="0"/>
          </a:p>
        </p:txBody>
      </p:sp>
      <p:sp>
        <p:nvSpPr>
          <p:cNvPr id="4" name="Slide Number Placeholder 3"/>
          <p:cNvSpPr>
            <a:spLocks noGrp="1"/>
          </p:cNvSpPr>
          <p:nvPr>
            <p:ph type="sldNum" sz="quarter" idx="5"/>
          </p:nvPr>
        </p:nvSpPr>
        <p:spPr/>
        <p:txBody>
          <a:bodyPr/>
          <a:lstStyle/>
          <a:p>
            <a:fld id="{52C7F5FA-8E91-486B-A061-62F14F54B6DF}" type="slidenum">
              <a:rPr lang="en-US" smtClean="0"/>
              <a:t>13</a:t>
            </a:fld>
            <a:endParaRPr lang="en-US"/>
          </a:p>
        </p:txBody>
      </p:sp>
    </p:spTree>
    <p:extLst>
      <p:ext uri="{BB962C8B-B14F-4D97-AF65-F5344CB8AC3E}">
        <p14:creationId xmlns:p14="http://schemas.microsoft.com/office/powerpoint/2010/main" val="3242617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“You don't have to master every emotion. The goal is to become more aware of what you're experiencing, more intentional about how you respond, and more consistent about reinforcing what supports your well-being.”</a:t>
            </a:r>
            <a:endParaRPr lang="en-US" b="0" dirty="0">
              <a:effectLst/>
            </a:endParaRPr>
          </a:p>
          <a:p>
            <a:pPr rtl="0"/>
            <a:r>
              <a:rPr lang="en-US" sz="1200" b="0" i="0" u="none" strike="noStrike" kern="1200" dirty="0">
                <a:solidFill>
                  <a:schemeClr val="tx1"/>
                </a:solidFill>
                <a:effectLst/>
                <a:latin typeface="+mn-lt"/>
                <a:ea typeface="+mn-ea"/>
                <a:cs typeface="+mn-cs"/>
              </a:rPr>
              <a:t>Then return to your New Mindset message:</a:t>
            </a:r>
            <a:endParaRPr lang="en-US" b="0" dirty="0">
              <a:effectLst/>
            </a:endParaRPr>
          </a:p>
          <a:p>
            <a:pPr rtl="0"/>
            <a:r>
              <a:rPr lang="en-US" sz="1200" b="1" i="0" u="none" strike="noStrike" kern="1200" dirty="0">
                <a:solidFill>
                  <a:schemeClr val="tx1"/>
                </a:solidFill>
                <a:effectLst/>
                <a:latin typeface="+mn-lt"/>
                <a:ea typeface="+mn-ea"/>
                <a:cs typeface="+mn-cs"/>
              </a:rPr>
              <a:t>“From Awareness to Action.”</a:t>
            </a:r>
            <a:endParaRPr lang="en-US" b="0" dirty="0">
              <a:effectLst/>
            </a:endParaRPr>
          </a:p>
        </p:txBody>
      </p:sp>
      <p:sp>
        <p:nvSpPr>
          <p:cNvPr id="4" name="Slide Number Placeholder 3"/>
          <p:cNvSpPr>
            <a:spLocks noGrp="1"/>
          </p:cNvSpPr>
          <p:nvPr>
            <p:ph type="sldNum" sz="quarter" idx="5"/>
          </p:nvPr>
        </p:nvSpPr>
        <p:spPr/>
        <p:txBody>
          <a:bodyPr/>
          <a:lstStyle/>
          <a:p>
            <a:fld id="{52C7F5FA-8E91-486B-A061-62F14F54B6DF}" type="slidenum">
              <a:rPr lang="en-US" smtClean="0"/>
              <a:t>14</a:t>
            </a:fld>
            <a:endParaRPr lang="en-US"/>
          </a:p>
        </p:txBody>
      </p:sp>
    </p:spTree>
    <p:extLst>
      <p:ext uri="{BB962C8B-B14F-4D97-AF65-F5344CB8AC3E}">
        <p14:creationId xmlns:p14="http://schemas.microsoft.com/office/powerpoint/2010/main" val="1857370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hyperlink" Target="https://k12.thoughtfullearning.com/minilesson/using-5-5-5-breathing-calm-down"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app.newmindsetllc.com/" TargetMode="Externa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ealthy &amp; Impactful Ways to Monitor, Evaluate, and Reinforce Your Emotions&#10;&#10;AI-generated content may be incorrect.">
            <a:extLst>
              <a:ext uri="{FF2B5EF4-FFF2-40B4-BE49-F238E27FC236}">
                <a16:creationId xmlns:a16="http://schemas.microsoft.com/office/drawing/2014/main" id="{80C2EC3C-922E-AD98-067D-A792F0B0261C}"/>
              </a:ext>
            </a:extLst>
          </p:cNvPr>
          <p:cNvPicPr>
            <a:picLocks noChangeAspect="1"/>
          </p:cNvPicPr>
          <p:nvPr/>
        </p:nvPicPr>
        <p:blipFill>
          <a:blip r:embed="rId3"/>
          <a:srcRect l="897" t="2963"/>
          <a:stretch>
            <a:fillRect/>
          </a:stretch>
        </p:blipFill>
        <p:spPr>
          <a:xfrm>
            <a:off x="724191" y="457200"/>
            <a:ext cx="10743617" cy="5943600"/>
          </a:xfrm>
          <a:prstGeom prst="rect">
            <a:avLst/>
          </a:prstGeom>
        </p:spPr>
      </p:pic>
    </p:spTree>
    <p:extLst>
      <p:ext uri="{BB962C8B-B14F-4D97-AF65-F5344CB8AC3E}">
        <p14:creationId xmlns:p14="http://schemas.microsoft.com/office/powerpoint/2010/main" val="18678676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Mentalocity￢ﾄﾢ Wellness Roadmap is a visual guide outlining a structured approach to mental wellness, featuring four stages: Awareness, Action, Resilience-Building, and Maintenance &amp; Growth, with various strategies for daily and weekly habits, progress tracking, and adapting to challenges.&#10;&#10;AI-generated content may be incorrect.">
            <a:extLst>
              <a:ext uri="{FF2B5EF4-FFF2-40B4-BE49-F238E27FC236}">
                <a16:creationId xmlns:a16="http://schemas.microsoft.com/office/drawing/2014/main" id="{7CA73D8E-C1CE-60F2-14BF-DDD3A932BD37}"/>
              </a:ext>
            </a:extLst>
          </p:cNvPr>
          <p:cNvPicPr>
            <a:picLocks noChangeAspect="1"/>
          </p:cNvPicPr>
          <p:nvPr/>
        </p:nvPicPr>
        <p:blipFill>
          <a:blip r:embed="rId3"/>
          <a:srcRect t="3760" b="2546"/>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1544819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6723D3"/>
                </a:solidFill>
              </a:defRPr>
            </a:pPr>
            <a:r>
              <a:t>ROADMAP</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Today's Mental Wellness Journey</a:t>
            </a:r>
          </a:p>
        </p:txBody>
      </p:sp>
      <p:sp>
        <p:nvSpPr>
          <p:cNvPr id="6" name="TextBox 5"/>
          <p:cNvSpPr txBox="1"/>
          <p:nvPr/>
        </p:nvSpPr>
        <p:spPr>
          <a:xfrm>
            <a:off x="621792" y="1078992"/>
            <a:ext cx="6669198" cy="338554"/>
          </a:xfrm>
          <a:prstGeom prst="rect">
            <a:avLst/>
          </a:prstGeom>
          <a:noFill/>
        </p:spPr>
        <p:txBody>
          <a:bodyPr wrap="none">
            <a:spAutoFit/>
          </a:bodyPr>
          <a:lstStyle/>
          <a:p>
            <a:pPr>
              <a:defRPr sz="1300">
                <a:solidFill>
                  <a:srgbClr val="5C6876"/>
                </a:solidFill>
              </a:defRPr>
            </a:pPr>
            <a:r>
              <a:rPr sz="1600" b="1" dirty="0"/>
              <a:t>A practical path from recognizing emotions to reinforcing healthier patterns.</a:t>
            </a:r>
          </a:p>
        </p:txBody>
      </p:sp>
      <p:sp>
        <p:nvSpPr>
          <p:cNvPr id="7" name="Oval 6"/>
          <p:cNvSpPr/>
          <p:nvPr/>
        </p:nvSpPr>
        <p:spPr>
          <a:xfrm>
            <a:off x="1508760" y="1874519"/>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508760" y="1938527"/>
            <a:ext cx="457200" cy="228600"/>
          </a:xfrm>
          <a:prstGeom prst="rect">
            <a:avLst/>
          </a:prstGeom>
          <a:noFill/>
        </p:spPr>
        <p:txBody>
          <a:bodyPr wrap="square">
            <a:spAutoFit/>
          </a:bodyPr>
          <a:lstStyle/>
          <a:p>
            <a:pPr algn="ctr">
              <a:defRPr sz="1300" b="1">
                <a:solidFill>
                  <a:srgbClr val="FFFFFF"/>
                </a:solidFill>
              </a:defRPr>
            </a:pPr>
            <a:r>
              <a:t>1</a:t>
            </a:r>
          </a:p>
        </p:txBody>
      </p:sp>
      <p:sp>
        <p:nvSpPr>
          <p:cNvPr id="9" name="Rounded Rectangle 8"/>
          <p:cNvSpPr/>
          <p:nvPr/>
        </p:nvSpPr>
        <p:spPr>
          <a:xfrm>
            <a:off x="685800" y="2331720"/>
            <a:ext cx="2331720" cy="201168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86968" y="2496312"/>
            <a:ext cx="1929384" cy="320040"/>
          </a:xfrm>
          <a:prstGeom prst="rect">
            <a:avLst/>
          </a:prstGeom>
          <a:noFill/>
        </p:spPr>
        <p:txBody>
          <a:bodyPr wrap="square">
            <a:spAutoFit/>
          </a:bodyPr>
          <a:lstStyle/>
          <a:p>
            <a:pPr algn="l">
              <a:defRPr sz="1400" b="1">
                <a:solidFill>
                  <a:srgbClr val="F8B744"/>
                </a:solidFill>
              </a:defRPr>
            </a:pPr>
            <a:r>
              <a:t>AWARENESS</a:t>
            </a:r>
          </a:p>
        </p:txBody>
      </p:sp>
      <p:sp>
        <p:nvSpPr>
          <p:cNvPr id="11" name="TextBox 10"/>
          <p:cNvSpPr txBox="1"/>
          <p:nvPr/>
        </p:nvSpPr>
        <p:spPr>
          <a:xfrm>
            <a:off x="886968" y="2907791"/>
            <a:ext cx="1929384" cy="1298448"/>
          </a:xfrm>
          <a:prstGeom prst="rect">
            <a:avLst/>
          </a:prstGeom>
          <a:noFill/>
        </p:spPr>
        <p:txBody>
          <a:bodyPr wrap="square">
            <a:spAutoFit/>
          </a:bodyPr>
          <a:lstStyle/>
          <a:p>
            <a:pPr algn="l">
              <a:defRPr sz="1300" b="0">
                <a:solidFill>
                  <a:srgbClr val="1E232D"/>
                </a:solidFill>
              </a:defRPr>
            </a:pPr>
            <a:r>
              <a:t>What am I feeling?</a:t>
            </a:r>
          </a:p>
        </p:txBody>
      </p:sp>
      <p:sp>
        <p:nvSpPr>
          <p:cNvPr id="12" name="TextBox 11"/>
          <p:cNvSpPr txBox="1"/>
          <p:nvPr/>
        </p:nvSpPr>
        <p:spPr>
          <a:xfrm>
            <a:off x="3017520" y="2926080"/>
            <a:ext cx="411480" cy="365760"/>
          </a:xfrm>
          <a:prstGeom prst="rect">
            <a:avLst/>
          </a:prstGeom>
          <a:noFill/>
        </p:spPr>
        <p:txBody>
          <a:bodyPr wrap="square">
            <a:spAutoFit/>
          </a:bodyPr>
          <a:lstStyle/>
          <a:p>
            <a:pPr algn="ctr">
              <a:defRPr sz="2500" b="1">
                <a:solidFill>
                  <a:srgbClr val="5C6876"/>
                </a:solidFill>
              </a:defRPr>
            </a:pPr>
            <a:r>
              <a:t>→</a:t>
            </a:r>
          </a:p>
        </p:txBody>
      </p:sp>
      <p:sp>
        <p:nvSpPr>
          <p:cNvPr id="13" name="Oval 12"/>
          <p:cNvSpPr/>
          <p:nvPr/>
        </p:nvSpPr>
        <p:spPr>
          <a:xfrm>
            <a:off x="4251960" y="1874519"/>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251960" y="1938527"/>
            <a:ext cx="457200" cy="228600"/>
          </a:xfrm>
          <a:prstGeom prst="rect">
            <a:avLst/>
          </a:prstGeom>
          <a:noFill/>
        </p:spPr>
        <p:txBody>
          <a:bodyPr wrap="square">
            <a:spAutoFit/>
          </a:bodyPr>
          <a:lstStyle/>
          <a:p>
            <a:pPr algn="ctr">
              <a:defRPr sz="1300" b="1">
                <a:solidFill>
                  <a:srgbClr val="FFFFFF"/>
                </a:solidFill>
              </a:defRPr>
            </a:pPr>
            <a:r>
              <a:t>2</a:t>
            </a:r>
          </a:p>
        </p:txBody>
      </p:sp>
      <p:sp>
        <p:nvSpPr>
          <p:cNvPr id="15" name="Rounded Rectangle 14"/>
          <p:cNvSpPr/>
          <p:nvPr/>
        </p:nvSpPr>
        <p:spPr>
          <a:xfrm>
            <a:off x="3429000" y="2331720"/>
            <a:ext cx="2331720" cy="2011680"/>
          </a:xfrm>
          <a:prstGeom prst="roundRect">
            <a:avLst/>
          </a:prstGeom>
          <a:solidFill>
            <a:srgbClr val="FDEDF7"/>
          </a:solidFill>
          <a:ln w="19050">
            <a:solidFill>
              <a:srgbClr val="CD26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30168" y="2496312"/>
            <a:ext cx="1929384" cy="320040"/>
          </a:xfrm>
          <a:prstGeom prst="rect">
            <a:avLst/>
          </a:prstGeom>
          <a:noFill/>
        </p:spPr>
        <p:txBody>
          <a:bodyPr wrap="square">
            <a:spAutoFit/>
          </a:bodyPr>
          <a:lstStyle/>
          <a:p>
            <a:pPr algn="l">
              <a:defRPr sz="1400" b="1">
                <a:solidFill>
                  <a:srgbClr val="CD269F"/>
                </a:solidFill>
              </a:defRPr>
            </a:pPr>
            <a:r>
              <a:t>ACTION</a:t>
            </a:r>
          </a:p>
        </p:txBody>
      </p:sp>
      <p:sp>
        <p:nvSpPr>
          <p:cNvPr id="17" name="TextBox 16"/>
          <p:cNvSpPr txBox="1"/>
          <p:nvPr/>
        </p:nvSpPr>
        <p:spPr>
          <a:xfrm>
            <a:off x="3630168" y="2907791"/>
            <a:ext cx="1929384" cy="1298448"/>
          </a:xfrm>
          <a:prstGeom prst="rect">
            <a:avLst/>
          </a:prstGeom>
          <a:noFill/>
        </p:spPr>
        <p:txBody>
          <a:bodyPr wrap="square">
            <a:spAutoFit/>
          </a:bodyPr>
          <a:lstStyle/>
          <a:p>
            <a:pPr algn="l">
              <a:defRPr sz="1300" b="0">
                <a:solidFill>
                  <a:srgbClr val="1E232D"/>
                </a:solidFill>
              </a:defRPr>
            </a:pPr>
            <a:r>
              <a:t>What is this emotion telling me?</a:t>
            </a:r>
          </a:p>
        </p:txBody>
      </p:sp>
      <p:sp>
        <p:nvSpPr>
          <p:cNvPr id="18" name="TextBox 17"/>
          <p:cNvSpPr txBox="1"/>
          <p:nvPr/>
        </p:nvSpPr>
        <p:spPr>
          <a:xfrm>
            <a:off x="5760720" y="2926080"/>
            <a:ext cx="411480" cy="365760"/>
          </a:xfrm>
          <a:prstGeom prst="rect">
            <a:avLst/>
          </a:prstGeom>
          <a:noFill/>
        </p:spPr>
        <p:txBody>
          <a:bodyPr wrap="square">
            <a:spAutoFit/>
          </a:bodyPr>
          <a:lstStyle/>
          <a:p>
            <a:pPr algn="ctr">
              <a:defRPr sz="2500" b="1">
                <a:solidFill>
                  <a:srgbClr val="5C6876"/>
                </a:solidFill>
              </a:defRPr>
            </a:pPr>
            <a:r>
              <a:t>→</a:t>
            </a:r>
          </a:p>
        </p:txBody>
      </p:sp>
      <p:sp>
        <p:nvSpPr>
          <p:cNvPr id="19" name="Oval 18"/>
          <p:cNvSpPr/>
          <p:nvPr/>
        </p:nvSpPr>
        <p:spPr>
          <a:xfrm>
            <a:off x="6995160" y="1874519"/>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995160" y="1938527"/>
            <a:ext cx="457200" cy="228600"/>
          </a:xfrm>
          <a:prstGeom prst="rect">
            <a:avLst/>
          </a:prstGeom>
          <a:noFill/>
        </p:spPr>
        <p:txBody>
          <a:bodyPr wrap="square">
            <a:spAutoFit/>
          </a:bodyPr>
          <a:lstStyle/>
          <a:p>
            <a:pPr algn="ctr">
              <a:defRPr sz="1300" b="1">
                <a:solidFill>
                  <a:srgbClr val="FFFFFF"/>
                </a:solidFill>
              </a:defRPr>
            </a:pPr>
            <a:r>
              <a:t>3</a:t>
            </a:r>
          </a:p>
        </p:txBody>
      </p:sp>
      <p:sp>
        <p:nvSpPr>
          <p:cNvPr id="21" name="Rounded Rectangle 20"/>
          <p:cNvSpPr/>
          <p:nvPr/>
        </p:nvSpPr>
        <p:spPr>
          <a:xfrm>
            <a:off x="6172200" y="2331720"/>
            <a:ext cx="2331720" cy="2011680"/>
          </a:xfrm>
          <a:prstGeom prst="roundRect">
            <a:avLst/>
          </a:prstGeom>
          <a:solidFill>
            <a:srgbClr val="F4EFFF"/>
          </a:solidFill>
          <a:ln w="19050">
            <a:solidFill>
              <a:srgbClr val="6723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373368" y="2496312"/>
            <a:ext cx="1929384" cy="320040"/>
          </a:xfrm>
          <a:prstGeom prst="rect">
            <a:avLst/>
          </a:prstGeom>
          <a:noFill/>
        </p:spPr>
        <p:txBody>
          <a:bodyPr wrap="square">
            <a:spAutoFit/>
          </a:bodyPr>
          <a:lstStyle/>
          <a:p>
            <a:pPr algn="l">
              <a:defRPr sz="1400" b="1">
                <a:solidFill>
                  <a:srgbClr val="6723D3"/>
                </a:solidFill>
              </a:defRPr>
            </a:pPr>
            <a:r>
              <a:t>RESILIENCE-BUILDING</a:t>
            </a:r>
          </a:p>
        </p:txBody>
      </p:sp>
      <p:sp>
        <p:nvSpPr>
          <p:cNvPr id="23" name="TextBox 22"/>
          <p:cNvSpPr txBox="1"/>
          <p:nvPr/>
        </p:nvSpPr>
        <p:spPr>
          <a:xfrm>
            <a:off x="6373368" y="2907791"/>
            <a:ext cx="1929384" cy="1298448"/>
          </a:xfrm>
          <a:prstGeom prst="rect">
            <a:avLst/>
          </a:prstGeom>
          <a:noFill/>
        </p:spPr>
        <p:txBody>
          <a:bodyPr wrap="square">
            <a:spAutoFit/>
          </a:bodyPr>
          <a:lstStyle/>
          <a:p>
            <a:pPr algn="l">
              <a:defRPr sz="1300" b="0">
                <a:solidFill>
                  <a:srgbClr val="1E232D"/>
                </a:solidFill>
              </a:defRPr>
            </a:pPr>
            <a:r>
              <a:t>What healthy response can I practice?</a:t>
            </a:r>
          </a:p>
        </p:txBody>
      </p:sp>
      <p:sp>
        <p:nvSpPr>
          <p:cNvPr id="24" name="TextBox 23"/>
          <p:cNvSpPr txBox="1"/>
          <p:nvPr/>
        </p:nvSpPr>
        <p:spPr>
          <a:xfrm>
            <a:off x="8503920" y="2926080"/>
            <a:ext cx="411480" cy="365760"/>
          </a:xfrm>
          <a:prstGeom prst="rect">
            <a:avLst/>
          </a:prstGeom>
          <a:noFill/>
        </p:spPr>
        <p:txBody>
          <a:bodyPr wrap="square">
            <a:spAutoFit/>
          </a:bodyPr>
          <a:lstStyle/>
          <a:p>
            <a:pPr algn="ctr">
              <a:defRPr sz="2500" b="1">
                <a:solidFill>
                  <a:srgbClr val="5C6876"/>
                </a:solidFill>
              </a:defRPr>
            </a:pPr>
            <a:r>
              <a:t>→</a:t>
            </a:r>
          </a:p>
        </p:txBody>
      </p:sp>
      <p:sp>
        <p:nvSpPr>
          <p:cNvPr id="25" name="Oval 24"/>
          <p:cNvSpPr/>
          <p:nvPr/>
        </p:nvSpPr>
        <p:spPr>
          <a:xfrm>
            <a:off x="9738360" y="1874519"/>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738360" y="1938527"/>
            <a:ext cx="457200" cy="228600"/>
          </a:xfrm>
          <a:prstGeom prst="rect">
            <a:avLst/>
          </a:prstGeom>
          <a:noFill/>
        </p:spPr>
        <p:txBody>
          <a:bodyPr wrap="square">
            <a:spAutoFit/>
          </a:bodyPr>
          <a:lstStyle/>
          <a:p>
            <a:pPr algn="ctr">
              <a:defRPr sz="1300" b="1">
                <a:solidFill>
                  <a:srgbClr val="FFFFFF"/>
                </a:solidFill>
              </a:defRPr>
            </a:pPr>
            <a:r>
              <a:t>4</a:t>
            </a:r>
          </a:p>
        </p:txBody>
      </p:sp>
      <p:sp>
        <p:nvSpPr>
          <p:cNvPr id="27" name="Rounded Rectangle 26"/>
          <p:cNvSpPr/>
          <p:nvPr/>
        </p:nvSpPr>
        <p:spPr>
          <a:xfrm>
            <a:off x="8915400" y="2331720"/>
            <a:ext cx="2331720" cy="2011680"/>
          </a:xfrm>
          <a:prstGeom prst="roundRect">
            <a:avLst/>
          </a:prstGeom>
          <a:solidFill>
            <a:srgbClr val="E8F9FB"/>
          </a:solidFill>
          <a:ln w="19050">
            <a:solidFill>
              <a:srgbClr val="18B8C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116568" y="2496312"/>
            <a:ext cx="1929384" cy="320040"/>
          </a:xfrm>
          <a:prstGeom prst="rect">
            <a:avLst/>
          </a:prstGeom>
          <a:noFill/>
        </p:spPr>
        <p:txBody>
          <a:bodyPr wrap="square">
            <a:spAutoFit/>
          </a:bodyPr>
          <a:lstStyle/>
          <a:p>
            <a:pPr algn="l">
              <a:defRPr sz="1400" b="1">
                <a:solidFill>
                  <a:srgbClr val="18B8CD"/>
                </a:solidFill>
              </a:defRPr>
            </a:pPr>
            <a:r>
              <a:t>MAINTENANCE &amp; GROWTH</a:t>
            </a:r>
          </a:p>
        </p:txBody>
      </p:sp>
      <p:sp>
        <p:nvSpPr>
          <p:cNvPr id="29" name="TextBox 28"/>
          <p:cNvSpPr txBox="1"/>
          <p:nvPr/>
        </p:nvSpPr>
        <p:spPr>
          <a:xfrm>
            <a:off x="9116568" y="2907791"/>
            <a:ext cx="1929384" cy="1298448"/>
          </a:xfrm>
          <a:prstGeom prst="rect">
            <a:avLst/>
          </a:prstGeom>
          <a:noFill/>
        </p:spPr>
        <p:txBody>
          <a:bodyPr wrap="square">
            <a:spAutoFit/>
          </a:bodyPr>
          <a:lstStyle/>
          <a:p>
            <a:pPr algn="l">
              <a:defRPr sz="1300" b="0">
                <a:solidFill>
                  <a:srgbClr val="1E232D"/>
                </a:solidFill>
              </a:defRPr>
            </a:pPr>
            <a:r>
              <a:t>How do I reinforce what works?</a:t>
            </a:r>
          </a:p>
        </p:txBody>
      </p:sp>
      <p:sp>
        <p:nvSpPr>
          <p:cNvPr id="30" name="TextBox 29"/>
          <p:cNvSpPr txBox="1"/>
          <p:nvPr/>
        </p:nvSpPr>
        <p:spPr>
          <a:xfrm>
            <a:off x="1188720" y="4983480"/>
            <a:ext cx="9875520" cy="502920"/>
          </a:xfrm>
          <a:prstGeom prst="rect">
            <a:avLst/>
          </a:prstGeom>
          <a:noFill/>
        </p:spPr>
        <p:txBody>
          <a:bodyPr wrap="square">
            <a:spAutoFit/>
          </a:bodyPr>
          <a:lstStyle/>
          <a:p>
            <a:pPr algn="ctr">
              <a:defRPr sz="2200" b="1">
                <a:solidFill>
                  <a:srgbClr val="0A2B4D"/>
                </a:solidFill>
              </a:defRPr>
            </a:pPr>
            <a:r>
              <a:t>MONITOR   →   EVALUATE   →   RESPOND   →   REINFORCE</a:t>
            </a:r>
          </a:p>
        </p:txBody>
      </p:sp>
      <p:sp>
        <p:nvSpPr>
          <p:cNvPr id="31" name="TextBox 30"/>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0A2B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0A2B4D"/>
                </a:solidFill>
              </a:defRPr>
            </a:pPr>
            <a:r>
              <a:t>OBJECTIVES</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Learning Objectives</a:t>
            </a:r>
          </a:p>
        </p:txBody>
      </p:sp>
      <p:sp>
        <p:nvSpPr>
          <p:cNvPr id="6" name="TextBox 5"/>
          <p:cNvSpPr txBox="1"/>
          <p:nvPr/>
        </p:nvSpPr>
        <p:spPr>
          <a:xfrm>
            <a:off x="621792" y="1078992"/>
            <a:ext cx="4756943" cy="338554"/>
          </a:xfrm>
          <a:prstGeom prst="rect">
            <a:avLst/>
          </a:prstGeom>
          <a:noFill/>
        </p:spPr>
        <p:txBody>
          <a:bodyPr wrap="none">
            <a:spAutoFit/>
          </a:bodyPr>
          <a:lstStyle/>
          <a:p>
            <a:pPr>
              <a:defRPr sz="1300">
                <a:solidFill>
                  <a:srgbClr val="5C6876"/>
                </a:solidFill>
              </a:defRPr>
            </a:pPr>
            <a:r>
              <a:rPr sz="1600" b="1" dirty="0"/>
              <a:t>By the end of this session, participants will be able to:</a:t>
            </a:r>
          </a:p>
        </p:txBody>
      </p:sp>
      <p:sp>
        <p:nvSpPr>
          <p:cNvPr id="7" name="Rounded Rectangle 6"/>
          <p:cNvSpPr/>
          <p:nvPr/>
        </p:nvSpPr>
        <p:spPr>
          <a:xfrm>
            <a:off x="777240" y="1691640"/>
            <a:ext cx="4756943" cy="1347584"/>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78408" y="1880236"/>
            <a:ext cx="4222242" cy="353943"/>
          </a:xfrm>
          <a:prstGeom prst="rect">
            <a:avLst/>
          </a:prstGeom>
          <a:noFill/>
        </p:spPr>
        <p:txBody>
          <a:bodyPr wrap="square">
            <a:spAutoFit/>
          </a:bodyPr>
          <a:lstStyle/>
          <a:p>
            <a:pPr algn="l">
              <a:defRPr sz="1700" b="1">
                <a:solidFill>
                  <a:srgbClr val="F8B744"/>
                </a:solidFill>
              </a:defRPr>
            </a:pPr>
            <a:r>
              <a:t>1  MONITOR — Awareness</a:t>
            </a:r>
          </a:p>
        </p:txBody>
      </p:sp>
      <p:sp>
        <p:nvSpPr>
          <p:cNvPr id="9" name="TextBox 8"/>
          <p:cNvSpPr txBox="1"/>
          <p:nvPr/>
        </p:nvSpPr>
        <p:spPr>
          <a:xfrm>
            <a:off x="877823" y="2230476"/>
            <a:ext cx="4756943" cy="692497"/>
          </a:xfrm>
          <a:prstGeom prst="rect">
            <a:avLst/>
          </a:prstGeom>
          <a:noFill/>
        </p:spPr>
        <p:txBody>
          <a:bodyPr wrap="square">
            <a:spAutoFit/>
          </a:bodyPr>
          <a:lstStyle/>
          <a:p>
            <a:pPr algn="l">
              <a:defRPr sz="1300" b="0">
                <a:solidFill>
                  <a:srgbClr val="1E232D"/>
                </a:solidFill>
              </a:defRPr>
            </a:pPr>
            <a:r>
              <a:rPr dirty="0"/>
              <a:t>Identify emotional triggers, stressors, and behavioral patterns and recognize their influence on thoughts, decisions, relationships, </a:t>
            </a:r>
            <a:endParaRPr lang="en-US" dirty="0"/>
          </a:p>
          <a:p>
            <a:pPr algn="l">
              <a:defRPr sz="1300" b="0">
                <a:solidFill>
                  <a:srgbClr val="1E232D"/>
                </a:solidFill>
              </a:defRPr>
            </a:pPr>
            <a:r>
              <a:rPr dirty="0"/>
              <a:t>and well-being.</a:t>
            </a:r>
          </a:p>
        </p:txBody>
      </p:sp>
      <p:sp>
        <p:nvSpPr>
          <p:cNvPr id="10" name="Rounded Rectangle 9"/>
          <p:cNvSpPr/>
          <p:nvPr/>
        </p:nvSpPr>
        <p:spPr>
          <a:xfrm>
            <a:off x="777240" y="3308930"/>
            <a:ext cx="4756943" cy="1347584"/>
          </a:xfrm>
          <a:prstGeom prst="roundRect">
            <a:avLst/>
          </a:prstGeom>
          <a:solidFill>
            <a:srgbClr val="F4EFFF"/>
          </a:solidFill>
          <a:ln w="19050">
            <a:solidFill>
              <a:srgbClr val="6723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78408" y="3435317"/>
            <a:ext cx="4400327" cy="353943"/>
          </a:xfrm>
          <a:prstGeom prst="rect">
            <a:avLst/>
          </a:prstGeom>
          <a:noFill/>
        </p:spPr>
        <p:txBody>
          <a:bodyPr wrap="square">
            <a:spAutoFit/>
          </a:bodyPr>
          <a:lstStyle/>
          <a:p>
            <a:pPr algn="l">
              <a:defRPr sz="1700" b="1">
                <a:solidFill>
                  <a:srgbClr val="6723D3"/>
                </a:solidFill>
              </a:defRPr>
            </a:pPr>
            <a:r>
              <a:rPr dirty="0"/>
              <a:t>2  EVALUATE &amp; RESPOND — Action + Resilience</a:t>
            </a:r>
          </a:p>
        </p:txBody>
      </p:sp>
      <p:sp>
        <p:nvSpPr>
          <p:cNvPr id="12" name="TextBox 11"/>
          <p:cNvSpPr txBox="1"/>
          <p:nvPr/>
        </p:nvSpPr>
        <p:spPr>
          <a:xfrm>
            <a:off x="978408" y="3796711"/>
            <a:ext cx="4756943" cy="692497"/>
          </a:xfrm>
          <a:prstGeom prst="rect">
            <a:avLst/>
          </a:prstGeom>
          <a:noFill/>
        </p:spPr>
        <p:txBody>
          <a:bodyPr wrap="square">
            <a:spAutoFit/>
          </a:bodyPr>
          <a:lstStyle/>
          <a:p>
            <a:pPr algn="l">
              <a:defRPr sz="1300" b="0">
                <a:solidFill>
                  <a:srgbClr val="1E232D"/>
                </a:solidFill>
              </a:defRPr>
            </a:pPr>
            <a:r>
              <a:rPr dirty="0"/>
              <a:t>Apply practical strategies to evaluate and regulate emotional responses through reflection, reframing, healthy coping, and intentional wellness practices.</a:t>
            </a:r>
          </a:p>
        </p:txBody>
      </p:sp>
      <p:sp>
        <p:nvSpPr>
          <p:cNvPr id="13" name="Rounded Rectangle 12"/>
          <p:cNvSpPr/>
          <p:nvPr/>
        </p:nvSpPr>
        <p:spPr>
          <a:xfrm>
            <a:off x="777240" y="4921918"/>
            <a:ext cx="4756943" cy="1323207"/>
          </a:xfrm>
          <a:prstGeom prst="roundRect">
            <a:avLst/>
          </a:prstGeom>
          <a:solidFill>
            <a:srgbClr val="E8F9FB"/>
          </a:solidFill>
          <a:ln w="19050">
            <a:solidFill>
              <a:srgbClr val="18B8C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78408" y="4989388"/>
            <a:ext cx="4400327" cy="353943"/>
          </a:xfrm>
          <a:prstGeom prst="rect">
            <a:avLst/>
          </a:prstGeom>
          <a:noFill/>
        </p:spPr>
        <p:txBody>
          <a:bodyPr wrap="square">
            <a:spAutoFit/>
          </a:bodyPr>
          <a:lstStyle/>
          <a:p>
            <a:pPr algn="l">
              <a:defRPr sz="1700" b="1">
                <a:solidFill>
                  <a:srgbClr val="18B8CD"/>
                </a:solidFill>
              </a:defRPr>
            </a:pPr>
            <a:r>
              <a:rPr dirty="0"/>
              <a:t>3  REINFORCE — Maintenance &amp; Growth</a:t>
            </a:r>
          </a:p>
        </p:txBody>
      </p:sp>
      <p:sp>
        <p:nvSpPr>
          <p:cNvPr id="15" name="TextBox 14"/>
          <p:cNvSpPr txBox="1"/>
          <p:nvPr/>
        </p:nvSpPr>
        <p:spPr>
          <a:xfrm>
            <a:off x="978408" y="5385703"/>
            <a:ext cx="4555775" cy="692497"/>
          </a:xfrm>
          <a:prstGeom prst="rect">
            <a:avLst/>
          </a:prstGeom>
          <a:noFill/>
        </p:spPr>
        <p:txBody>
          <a:bodyPr wrap="square">
            <a:spAutoFit/>
          </a:bodyPr>
          <a:lstStyle/>
          <a:p>
            <a:pPr algn="l">
              <a:defRPr sz="1300" b="0">
                <a:solidFill>
                  <a:srgbClr val="1E232D"/>
                </a:solidFill>
              </a:defRPr>
            </a:pPr>
            <a:r>
              <a:rPr dirty="0"/>
              <a:t>Develop a personalized strategy for reinforcing healthy emotional habits, tracking progress, and utilizing EAP and other support resources.</a:t>
            </a:r>
          </a:p>
        </p:txBody>
      </p:sp>
      <p:sp>
        <p:nvSpPr>
          <p:cNvPr id="16" name="TextBox 15"/>
          <p:cNvSpPr txBox="1"/>
          <p:nvPr/>
        </p:nvSpPr>
        <p:spPr>
          <a:xfrm>
            <a:off x="-2783811" y="6495781"/>
            <a:ext cx="5923249" cy="223138"/>
          </a:xfrm>
          <a:prstGeom prst="rect">
            <a:avLst/>
          </a:prstGeom>
          <a:noFill/>
        </p:spPr>
        <p:txBody>
          <a:bodyPr wrap="square">
            <a:spAutoFit/>
          </a:bodyPr>
          <a:lstStyle/>
          <a:p>
            <a:pPr algn="r">
              <a:defRPr sz="850" b="1">
                <a:solidFill>
                  <a:srgbClr val="5C6876"/>
                </a:solidFill>
              </a:defRPr>
            </a:pPr>
            <a:r>
              <a:rPr dirty="0"/>
              <a:t>MENTALOCITY™  |  From Awareness to Action</a:t>
            </a:r>
          </a:p>
        </p:txBody>
      </p:sp>
      <p:pic>
        <p:nvPicPr>
          <p:cNvPr id="18" name="Picture 17" descr="The image is a visual representation of the Emotional Wellness Roadmap, outlining a four-phase process for emotional well-being, including awareness, action, resilience-building, and maintenance &amp; growth.&#10;&#10;AI-generated content may be incorrect.">
            <a:extLst>
              <a:ext uri="{FF2B5EF4-FFF2-40B4-BE49-F238E27FC236}">
                <a16:creationId xmlns:a16="http://schemas.microsoft.com/office/drawing/2014/main" id="{C3031248-01B5-994D-EA06-55BD47DB4FD4}"/>
              </a:ext>
            </a:extLst>
          </p:cNvPr>
          <p:cNvPicPr>
            <a:picLocks noChangeAspect="1"/>
          </p:cNvPicPr>
          <p:nvPr/>
        </p:nvPicPr>
        <p:blipFill>
          <a:blip r:embed="rId2"/>
          <a:srcRect t="-1600" b="5211"/>
          <a:stretch>
            <a:fillRect/>
          </a:stretch>
        </p:blipFill>
        <p:spPr>
          <a:xfrm>
            <a:off x="6243558" y="135502"/>
            <a:ext cx="4572000" cy="66103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F8B744"/>
                </a:solidFill>
              </a:defRPr>
            </a:pPr>
            <a:r>
              <a:t>AWARENESS</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Name It Before You Manage It</a:t>
            </a:r>
          </a:p>
        </p:txBody>
      </p:sp>
      <p:sp>
        <p:nvSpPr>
          <p:cNvPr id="6" name="TextBox 5"/>
          <p:cNvSpPr txBox="1"/>
          <p:nvPr/>
        </p:nvSpPr>
        <p:spPr>
          <a:xfrm>
            <a:off x="621792" y="1078992"/>
            <a:ext cx="7199471" cy="338554"/>
          </a:xfrm>
          <a:prstGeom prst="rect">
            <a:avLst/>
          </a:prstGeom>
          <a:noFill/>
        </p:spPr>
        <p:txBody>
          <a:bodyPr wrap="none">
            <a:spAutoFit/>
          </a:bodyPr>
          <a:lstStyle/>
          <a:p>
            <a:pPr>
              <a:defRPr sz="1300">
                <a:solidFill>
                  <a:srgbClr val="5C6876"/>
                </a:solidFill>
              </a:defRPr>
            </a:pPr>
            <a:r>
              <a:rPr sz="1600" b="1" dirty="0"/>
              <a:t>Emotions are information. They do not automatically have to become instructions.</a:t>
            </a:r>
          </a:p>
        </p:txBody>
      </p:sp>
      <p:sp>
        <p:nvSpPr>
          <p:cNvPr id="9" name="TextBox 8"/>
          <p:cNvSpPr txBox="1"/>
          <p:nvPr/>
        </p:nvSpPr>
        <p:spPr>
          <a:xfrm>
            <a:off x="10721340" y="1563624"/>
            <a:ext cx="1143000" cy="3200400"/>
          </a:xfrm>
          <a:prstGeom prst="rect">
            <a:avLst/>
          </a:prstGeom>
          <a:noFill/>
        </p:spPr>
        <p:txBody>
          <a:bodyPr wrap="square">
            <a:spAutoFit/>
          </a:bodyPr>
          <a:lstStyle/>
          <a:p>
            <a:pPr algn="ctr">
              <a:defRPr sz="1200" b="1">
                <a:solidFill>
                  <a:srgbClr val="0A2B4D"/>
                </a:solidFill>
              </a:defRPr>
            </a:pPr>
            <a:r>
              <a:rPr dirty="0"/>
              <a:t>REFLECT</a:t>
            </a:r>
            <a:br>
              <a:rPr dirty="0"/>
            </a:br>
            <a:br>
              <a:rPr dirty="0"/>
            </a:br>
            <a:r>
              <a:rPr dirty="0"/>
              <a:t>Which emotion is easiest for you to recognize?</a:t>
            </a:r>
            <a:br>
              <a:rPr dirty="0"/>
            </a:br>
            <a:br>
              <a:rPr dirty="0"/>
            </a:br>
            <a:r>
              <a:rPr dirty="0"/>
              <a:t>Which one tends to sneak up on you?</a:t>
            </a:r>
          </a:p>
        </p:txBody>
      </p:sp>
      <p:sp>
        <p:nvSpPr>
          <p:cNvPr id="10" name="TextBox 9"/>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pic>
        <p:nvPicPr>
          <p:cNvPr id="12" name="Picture 11" descr="Understanding Emotions&#10;&#10;AI-generated content may be incorrect.">
            <a:extLst>
              <a:ext uri="{FF2B5EF4-FFF2-40B4-BE49-F238E27FC236}">
                <a16:creationId xmlns:a16="http://schemas.microsoft.com/office/drawing/2014/main" id="{BF444AFA-5EEC-CF7F-3D05-91ACD382B844}"/>
              </a:ext>
            </a:extLst>
          </p:cNvPr>
          <p:cNvPicPr>
            <a:picLocks noChangeAspect="1"/>
          </p:cNvPicPr>
          <p:nvPr/>
        </p:nvPicPr>
        <p:blipFill>
          <a:blip r:embed="rId3"/>
          <a:srcRect t="21219" b="17577"/>
          <a:stretch>
            <a:fillRect/>
          </a:stretch>
        </p:blipFill>
        <p:spPr>
          <a:xfrm>
            <a:off x="217405" y="1563624"/>
            <a:ext cx="5365878" cy="3436547"/>
          </a:xfrm>
          <a:prstGeom prst="rect">
            <a:avLst/>
          </a:prstGeom>
        </p:spPr>
      </p:pic>
      <p:pic>
        <p:nvPicPr>
          <p:cNvPr id="14" name="Picture 13" descr="The image is a visual representation of a mindfulness and emotional wellness guide, featuring a series of steps and emotions such as fear, sadness, loneliness, and grief, emphasizing the importance of understanding and processing emotions for a healthier mind and a brighter future.&#10;&#10;AI-generated content may be incorrect.">
            <a:extLst>
              <a:ext uri="{FF2B5EF4-FFF2-40B4-BE49-F238E27FC236}">
                <a16:creationId xmlns:a16="http://schemas.microsoft.com/office/drawing/2014/main" id="{6D910575-75BA-F384-8472-7F89A8D6F01F}"/>
              </a:ext>
            </a:extLst>
          </p:cNvPr>
          <p:cNvPicPr>
            <a:picLocks noChangeAspect="1"/>
          </p:cNvPicPr>
          <p:nvPr/>
        </p:nvPicPr>
        <p:blipFill>
          <a:blip r:embed="rId4"/>
          <a:srcRect t="19769" b="15390"/>
          <a:stretch>
            <a:fillRect/>
          </a:stretch>
        </p:blipFill>
        <p:spPr>
          <a:xfrm>
            <a:off x="5583283" y="1563624"/>
            <a:ext cx="5138057" cy="35188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F8B744"/>
                </a:solidFill>
              </a:defRPr>
            </a:pPr>
            <a:r>
              <a:t>AWARENESS</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The Emotional Check-In</a:t>
            </a:r>
          </a:p>
        </p:txBody>
      </p:sp>
      <p:sp>
        <p:nvSpPr>
          <p:cNvPr id="6" name="TextBox 5"/>
          <p:cNvSpPr txBox="1"/>
          <p:nvPr/>
        </p:nvSpPr>
        <p:spPr>
          <a:xfrm>
            <a:off x="621792" y="1078992"/>
            <a:ext cx="3401572" cy="338554"/>
          </a:xfrm>
          <a:prstGeom prst="rect">
            <a:avLst/>
          </a:prstGeom>
          <a:noFill/>
        </p:spPr>
        <p:txBody>
          <a:bodyPr wrap="none">
            <a:spAutoFit/>
          </a:bodyPr>
          <a:lstStyle/>
          <a:p>
            <a:pPr>
              <a:defRPr sz="1300">
                <a:solidFill>
                  <a:srgbClr val="5C6876"/>
                </a:solidFill>
              </a:defRPr>
            </a:pPr>
            <a:r>
              <a:rPr sz="1600" b="1" dirty="0"/>
              <a:t>Monitoring is curiosity, not judgment.</a:t>
            </a:r>
          </a:p>
        </p:txBody>
      </p:sp>
      <p:sp>
        <p:nvSpPr>
          <p:cNvPr id="7" name="Oval 6"/>
          <p:cNvSpPr/>
          <p:nvPr/>
        </p:nvSpPr>
        <p:spPr>
          <a:xfrm>
            <a:off x="1691640" y="1600200"/>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691640" y="1664208"/>
            <a:ext cx="457200" cy="228600"/>
          </a:xfrm>
          <a:prstGeom prst="rect">
            <a:avLst/>
          </a:prstGeom>
          <a:noFill/>
        </p:spPr>
        <p:txBody>
          <a:bodyPr wrap="square">
            <a:spAutoFit/>
          </a:bodyPr>
          <a:lstStyle/>
          <a:p>
            <a:pPr algn="ctr">
              <a:defRPr sz="1300" b="1">
                <a:solidFill>
                  <a:srgbClr val="FFFFFF"/>
                </a:solidFill>
              </a:defRPr>
            </a:pPr>
            <a:r>
              <a:t>1</a:t>
            </a:r>
          </a:p>
        </p:txBody>
      </p:sp>
      <p:sp>
        <p:nvSpPr>
          <p:cNvPr id="9" name="Rounded Rectangle 8"/>
          <p:cNvSpPr/>
          <p:nvPr/>
        </p:nvSpPr>
        <p:spPr>
          <a:xfrm>
            <a:off x="731520" y="2057400"/>
            <a:ext cx="2423160" cy="141732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32688" y="2221992"/>
            <a:ext cx="2020824" cy="320040"/>
          </a:xfrm>
          <a:prstGeom prst="rect">
            <a:avLst/>
          </a:prstGeom>
          <a:noFill/>
        </p:spPr>
        <p:txBody>
          <a:bodyPr wrap="square">
            <a:spAutoFit/>
          </a:bodyPr>
          <a:lstStyle/>
          <a:p>
            <a:pPr algn="l">
              <a:defRPr sz="1700" b="1">
                <a:solidFill>
                  <a:srgbClr val="F8B744"/>
                </a:solidFill>
              </a:defRPr>
            </a:pPr>
            <a:r>
              <a:t>PAUSE</a:t>
            </a:r>
          </a:p>
        </p:txBody>
      </p:sp>
      <p:sp>
        <p:nvSpPr>
          <p:cNvPr id="11" name="TextBox 10"/>
          <p:cNvSpPr txBox="1"/>
          <p:nvPr/>
        </p:nvSpPr>
        <p:spPr>
          <a:xfrm>
            <a:off x="932688" y="2633472"/>
            <a:ext cx="2020824" cy="704088"/>
          </a:xfrm>
          <a:prstGeom prst="rect">
            <a:avLst/>
          </a:prstGeom>
          <a:noFill/>
        </p:spPr>
        <p:txBody>
          <a:bodyPr wrap="square">
            <a:spAutoFit/>
          </a:bodyPr>
          <a:lstStyle/>
          <a:p>
            <a:pPr algn="l">
              <a:defRPr sz="1200" b="0">
                <a:solidFill>
                  <a:srgbClr val="1E232D"/>
                </a:solidFill>
              </a:defRPr>
            </a:pPr>
            <a:r>
              <a:t>Create a moment of space.</a:t>
            </a:r>
          </a:p>
        </p:txBody>
      </p:sp>
      <p:sp>
        <p:nvSpPr>
          <p:cNvPr id="12" name="Oval 11"/>
          <p:cNvSpPr/>
          <p:nvPr/>
        </p:nvSpPr>
        <p:spPr>
          <a:xfrm>
            <a:off x="4480559" y="1600200"/>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480559" y="1664208"/>
            <a:ext cx="457200" cy="228600"/>
          </a:xfrm>
          <a:prstGeom prst="rect">
            <a:avLst/>
          </a:prstGeom>
          <a:noFill/>
        </p:spPr>
        <p:txBody>
          <a:bodyPr wrap="square">
            <a:spAutoFit/>
          </a:bodyPr>
          <a:lstStyle/>
          <a:p>
            <a:pPr algn="ctr">
              <a:defRPr sz="1300" b="1">
                <a:solidFill>
                  <a:srgbClr val="FFFFFF"/>
                </a:solidFill>
              </a:defRPr>
            </a:pPr>
            <a:r>
              <a:t>2</a:t>
            </a:r>
          </a:p>
        </p:txBody>
      </p:sp>
      <p:sp>
        <p:nvSpPr>
          <p:cNvPr id="14" name="Rounded Rectangle 13"/>
          <p:cNvSpPr/>
          <p:nvPr/>
        </p:nvSpPr>
        <p:spPr>
          <a:xfrm>
            <a:off x="3520439" y="2057400"/>
            <a:ext cx="2423160" cy="141732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721607" y="2221992"/>
            <a:ext cx="2020824" cy="320040"/>
          </a:xfrm>
          <a:prstGeom prst="rect">
            <a:avLst/>
          </a:prstGeom>
          <a:noFill/>
        </p:spPr>
        <p:txBody>
          <a:bodyPr wrap="square">
            <a:spAutoFit/>
          </a:bodyPr>
          <a:lstStyle/>
          <a:p>
            <a:pPr algn="l">
              <a:defRPr sz="1700" b="1">
                <a:solidFill>
                  <a:srgbClr val="F8B744"/>
                </a:solidFill>
              </a:defRPr>
            </a:pPr>
            <a:r>
              <a:t>NOTICE</a:t>
            </a:r>
          </a:p>
        </p:txBody>
      </p:sp>
      <p:sp>
        <p:nvSpPr>
          <p:cNvPr id="16" name="TextBox 15"/>
          <p:cNvSpPr txBox="1"/>
          <p:nvPr/>
        </p:nvSpPr>
        <p:spPr>
          <a:xfrm>
            <a:off x="3721607" y="2633472"/>
            <a:ext cx="2020824" cy="704088"/>
          </a:xfrm>
          <a:prstGeom prst="rect">
            <a:avLst/>
          </a:prstGeom>
          <a:noFill/>
        </p:spPr>
        <p:txBody>
          <a:bodyPr wrap="square">
            <a:spAutoFit/>
          </a:bodyPr>
          <a:lstStyle/>
          <a:p>
            <a:pPr algn="l">
              <a:defRPr sz="1200" b="0">
                <a:solidFill>
                  <a:srgbClr val="1E232D"/>
                </a:solidFill>
              </a:defRPr>
            </a:pPr>
            <a:r>
              <a:t>What is happening in your body?</a:t>
            </a:r>
          </a:p>
        </p:txBody>
      </p:sp>
      <p:sp>
        <p:nvSpPr>
          <p:cNvPr id="17" name="Oval 16"/>
          <p:cNvSpPr/>
          <p:nvPr/>
        </p:nvSpPr>
        <p:spPr>
          <a:xfrm>
            <a:off x="7269479" y="1600200"/>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269479" y="1664208"/>
            <a:ext cx="457200" cy="228600"/>
          </a:xfrm>
          <a:prstGeom prst="rect">
            <a:avLst/>
          </a:prstGeom>
          <a:noFill/>
        </p:spPr>
        <p:txBody>
          <a:bodyPr wrap="square">
            <a:spAutoFit/>
          </a:bodyPr>
          <a:lstStyle/>
          <a:p>
            <a:pPr algn="ctr">
              <a:defRPr sz="1300" b="1">
                <a:solidFill>
                  <a:srgbClr val="FFFFFF"/>
                </a:solidFill>
              </a:defRPr>
            </a:pPr>
            <a:r>
              <a:t>3</a:t>
            </a:r>
          </a:p>
        </p:txBody>
      </p:sp>
      <p:sp>
        <p:nvSpPr>
          <p:cNvPr id="19" name="Rounded Rectangle 18"/>
          <p:cNvSpPr/>
          <p:nvPr/>
        </p:nvSpPr>
        <p:spPr>
          <a:xfrm>
            <a:off x="6309359" y="2057400"/>
            <a:ext cx="2423160" cy="141732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510527" y="2221992"/>
            <a:ext cx="2020824" cy="320040"/>
          </a:xfrm>
          <a:prstGeom prst="rect">
            <a:avLst/>
          </a:prstGeom>
          <a:noFill/>
        </p:spPr>
        <p:txBody>
          <a:bodyPr wrap="square">
            <a:spAutoFit/>
          </a:bodyPr>
          <a:lstStyle/>
          <a:p>
            <a:pPr algn="l">
              <a:defRPr sz="1700" b="1">
                <a:solidFill>
                  <a:srgbClr val="F8B744"/>
                </a:solidFill>
              </a:defRPr>
            </a:pPr>
            <a:r>
              <a:t>NAME</a:t>
            </a:r>
          </a:p>
        </p:txBody>
      </p:sp>
      <p:sp>
        <p:nvSpPr>
          <p:cNvPr id="21" name="TextBox 20"/>
          <p:cNvSpPr txBox="1"/>
          <p:nvPr/>
        </p:nvSpPr>
        <p:spPr>
          <a:xfrm>
            <a:off x="6510527" y="2633472"/>
            <a:ext cx="2020824" cy="704088"/>
          </a:xfrm>
          <a:prstGeom prst="rect">
            <a:avLst/>
          </a:prstGeom>
          <a:noFill/>
        </p:spPr>
        <p:txBody>
          <a:bodyPr wrap="square">
            <a:spAutoFit/>
          </a:bodyPr>
          <a:lstStyle/>
          <a:p>
            <a:pPr algn="l">
              <a:defRPr sz="1200" b="0">
                <a:solidFill>
                  <a:srgbClr val="1E232D"/>
                </a:solidFill>
              </a:defRPr>
            </a:pPr>
            <a:r>
              <a:t>What emotion is present?</a:t>
            </a:r>
          </a:p>
        </p:txBody>
      </p:sp>
      <p:sp>
        <p:nvSpPr>
          <p:cNvPr id="22" name="Oval 21"/>
          <p:cNvSpPr/>
          <p:nvPr/>
        </p:nvSpPr>
        <p:spPr>
          <a:xfrm>
            <a:off x="10058400" y="1600200"/>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0058400" y="1664208"/>
            <a:ext cx="457200" cy="228600"/>
          </a:xfrm>
          <a:prstGeom prst="rect">
            <a:avLst/>
          </a:prstGeom>
          <a:noFill/>
        </p:spPr>
        <p:txBody>
          <a:bodyPr wrap="square">
            <a:spAutoFit/>
          </a:bodyPr>
          <a:lstStyle/>
          <a:p>
            <a:pPr algn="ctr">
              <a:defRPr sz="1300" b="1">
                <a:solidFill>
                  <a:srgbClr val="FFFFFF"/>
                </a:solidFill>
              </a:defRPr>
            </a:pPr>
            <a:r>
              <a:t>4</a:t>
            </a:r>
          </a:p>
        </p:txBody>
      </p:sp>
      <p:sp>
        <p:nvSpPr>
          <p:cNvPr id="24" name="Rounded Rectangle 23"/>
          <p:cNvSpPr/>
          <p:nvPr/>
        </p:nvSpPr>
        <p:spPr>
          <a:xfrm>
            <a:off x="9098280" y="2057400"/>
            <a:ext cx="2423160" cy="141732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299448" y="2221992"/>
            <a:ext cx="2020824" cy="320040"/>
          </a:xfrm>
          <a:prstGeom prst="rect">
            <a:avLst/>
          </a:prstGeom>
          <a:noFill/>
        </p:spPr>
        <p:txBody>
          <a:bodyPr wrap="square">
            <a:spAutoFit/>
          </a:bodyPr>
          <a:lstStyle/>
          <a:p>
            <a:pPr algn="l">
              <a:defRPr sz="1700" b="1">
                <a:solidFill>
                  <a:srgbClr val="F8B744"/>
                </a:solidFill>
              </a:defRPr>
            </a:pPr>
            <a:r>
              <a:t>RATE</a:t>
            </a:r>
          </a:p>
        </p:txBody>
      </p:sp>
      <p:sp>
        <p:nvSpPr>
          <p:cNvPr id="26" name="TextBox 25"/>
          <p:cNvSpPr txBox="1"/>
          <p:nvPr/>
        </p:nvSpPr>
        <p:spPr>
          <a:xfrm>
            <a:off x="9299448" y="2633472"/>
            <a:ext cx="2020824" cy="704088"/>
          </a:xfrm>
          <a:prstGeom prst="rect">
            <a:avLst/>
          </a:prstGeom>
          <a:noFill/>
        </p:spPr>
        <p:txBody>
          <a:bodyPr wrap="square">
            <a:spAutoFit/>
          </a:bodyPr>
          <a:lstStyle/>
          <a:p>
            <a:pPr algn="l">
              <a:defRPr sz="1200" b="0">
                <a:solidFill>
                  <a:srgbClr val="1E232D"/>
                </a:solidFill>
              </a:defRPr>
            </a:pPr>
            <a:r>
              <a:t>How intense is it, 1–10?</a:t>
            </a:r>
          </a:p>
        </p:txBody>
      </p:sp>
      <p:sp>
        <p:nvSpPr>
          <p:cNvPr id="27" name="Rounded Rectangle 26"/>
          <p:cNvSpPr/>
          <p:nvPr/>
        </p:nvSpPr>
        <p:spPr>
          <a:xfrm>
            <a:off x="914400" y="3977639"/>
            <a:ext cx="10287000" cy="1417320"/>
          </a:xfrm>
          <a:prstGeom prst="roundRect">
            <a:avLst/>
          </a:prstGeom>
          <a:solidFill>
            <a:srgbClr val="F6F8FC"/>
          </a:solidFill>
          <a:ln w="19050">
            <a:solidFill>
              <a:srgbClr val="0A2B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115568" y="4142231"/>
            <a:ext cx="9884664" cy="320040"/>
          </a:xfrm>
          <a:prstGeom prst="rect">
            <a:avLst/>
          </a:prstGeom>
          <a:noFill/>
        </p:spPr>
        <p:txBody>
          <a:bodyPr wrap="square">
            <a:spAutoFit/>
          </a:bodyPr>
          <a:lstStyle/>
          <a:p>
            <a:pPr algn="l">
              <a:defRPr sz="1700" b="1">
                <a:solidFill>
                  <a:srgbClr val="0A2B4D"/>
                </a:solidFill>
              </a:defRPr>
            </a:pPr>
            <a:r>
              <a:t>2-Minute Mentalocity™ Check-In</a:t>
            </a:r>
          </a:p>
        </p:txBody>
      </p:sp>
      <p:sp>
        <p:nvSpPr>
          <p:cNvPr id="29" name="TextBox 28"/>
          <p:cNvSpPr txBox="1"/>
          <p:nvPr/>
        </p:nvSpPr>
        <p:spPr>
          <a:xfrm>
            <a:off x="1115568" y="4553712"/>
            <a:ext cx="9884664" cy="704088"/>
          </a:xfrm>
          <a:prstGeom prst="rect">
            <a:avLst/>
          </a:prstGeom>
          <a:noFill/>
        </p:spPr>
        <p:txBody>
          <a:bodyPr wrap="square">
            <a:spAutoFit/>
          </a:bodyPr>
          <a:lstStyle/>
          <a:p>
            <a:pPr algn="l">
              <a:defRPr sz="1500" b="0">
                <a:solidFill>
                  <a:srgbClr val="1E232D"/>
                </a:solidFill>
              </a:defRPr>
            </a:pPr>
            <a:r>
              <a:t>Emotion: __________     Trigger: __________     Intensity: ___ / 10     Where do I notice it in my body? ____________________</a:t>
            </a:r>
          </a:p>
        </p:txBody>
      </p:sp>
      <p:sp>
        <p:nvSpPr>
          <p:cNvPr id="30" name="TextBox 29"/>
          <p:cNvSpPr txBox="1"/>
          <p:nvPr/>
        </p:nvSpPr>
        <p:spPr>
          <a:xfrm>
            <a:off x="1005840" y="5669280"/>
            <a:ext cx="10058400" cy="338554"/>
          </a:xfrm>
          <a:prstGeom prst="rect">
            <a:avLst/>
          </a:prstGeom>
          <a:noFill/>
        </p:spPr>
        <p:txBody>
          <a:bodyPr wrap="square">
            <a:spAutoFit/>
          </a:bodyPr>
          <a:lstStyle/>
          <a:p>
            <a:pPr algn="ctr">
              <a:defRPr sz="1200" b="0">
                <a:solidFill>
                  <a:srgbClr val="5C6876"/>
                </a:solidFill>
              </a:defRPr>
            </a:pPr>
            <a:r>
              <a:rPr sz="1600" b="1" dirty="0"/>
              <a:t>Think of a recent everyday situation — not your most traumatic or distressing experience.</a:t>
            </a:r>
          </a:p>
        </p:txBody>
      </p:sp>
      <p:sp>
        <p:nvSpPr>
          <p:cNvPr id="31" name="TextBox 30"/>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CD269F"/>
                </a:solidFill>
              </a:defRPr>
            </a:pPr>
            <a:r>
              <a:t>ACTION</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What Is My Emotion Telling Me?</a:t>
            </a:r>
          </a:p>
        </p:txBody>
      </p:sp>
      <p:sp>
        <p:nvSpPr>
          <p:cNvPr id="6" name="TextBox 5"/>
          <p:cNvSpPr txBox="1"/>
          <p:nvPr/>
        </p:nvSpPr>
        <p:spPr>
          <a:xfrm>
            <a:off x="621792" y="1078992"/>
            <a:ext cx="4867615" cy="338554"/>
          </a:xfrm>
          <a:prstGeom prst="rect">
            <a:avLst/>
          </a:prstGeom>
          <a:noFill/>
        </p:spPr>
        <p:txBody>
          <a:bodyPr wrap="none">
            <a:spAutoFit/>
          </a:bodyPr>
          <a:lstStyle/>
          <a:p>
            <a:pPr>
              <a:defRPr sz="1300">
                <a:solidFill>
                  <a:srgbClr val="5C6876"/>
                </a:solidFill>
              </a:defRPr>
            </a:pPr>
            <a:r>
              <a:rPr sz="1600" b="1" dirty="0"/>
              <a:t>Move from automatic reaction to intentional response.</a:t>
            </a:r>
          </a:p>
        </p:txBody>
      </p:sp>
      <p:sp>
        <p:nvSpPr>
          <p:cNvPr id="7" name="Oval 6"/>
          <p:cNvSpPr/>
          <p:nvPr/>
        </p:nvSpPr>
        <p:spPr>
          <a:xfrm>
            <a:off x="868680" y="1600200"/>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1664208"/>
            <a:ext cx="457200" cy="228600"/>
          </a:xfrm>
          <a:prstGeom prst="rect">
            <a:avLst/>
          </a:prstGeom>
          <a:noFill/>
        </p:spPr>
        <p:txBody>
          <a:bodyPr wrap="square">
            <a:spAutoFit/>
          </a:bodyPr>
          <a:lstStyle/>
          <a:p>
            <a:pPr algn="ctr">
              <a:defRPr sz="1300" b="1">
                <a:solidFill>
                  <a:srgbClr val="FFFFFF"/>
                </a:solidFill>
              </a:defRPr>
            </a:pPr>
            <a:r>
              <a:t>1</a:t>
            </a:r>
          </a:p>
        </p:txBody>
      </p:sp>
      <p:sp>
        <p:nvSpPr>
          <p:cNvPr id="9" name="TextBox 8"/>
          <p:cNvSpPr txBox="1"/>
          <p:nvPr/>
        </p:nvSpPr>
        <p:spPr>
          <a:xfrm>
            <a:off x="1508760" y="1627632"/>
            <a:ext cx="9601200" cy="457200"/>
          </a:xfrm>
          <a:prstGeom prst="rect">
            <a:avLst/>
          </a:prstGeom>
          <a:noFill/>
        </p:spPr>
        <p:txBody>
          <a:bodyPr wrap="square">
            <a:spAutoFit/>
          </a:bodyPr>
          <a:lstStyle/>
          <a:p>
            <a:pPr algn="l">
              <a:defRPr sz="1700" b="1">
                <a:solidFill>
                  <a:srgbClr val="1E232D"/>
                </a:solidFill>
              </a:defRPr>
            </a:pPr>
            <a:r>
              <a:t>What happened?</a:t>
            </a:r>
          </a:p>
        </p:txBody>
      </p:sp>
      <p:sp>
        <p:nvSpPr>
          <p:cNvPr id="10" name="Oval 9"/>
          <p:cNvSpPr/>
          <p:nvPr/>
        </p:nvSpPr>
        <p:spPr>
          <a:xfrm>
            <a:off x="868680" y="2514600"/>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2578608"/>
            <a:ext cx="457200" cy="228600"/>
          </a:xfrm>
          <a:prstGeom prst="rect">
            <a:avLst/>
          </a:prstGeom>
          <a:noFill/>
        </p:spPr>
        <p:txBody>
          <a:bodyPr wrap="square">
            <a:spAutoFit/>
          </a:bodyPr>
          <a:lstStyle/>
          <a:p>
            <a:pPr algn="ctr">
              <a:defRPr sz="1300" b="1">
                <a:solidFill>
                  <a:srgbClr val="FFFFFF"/>
                </a:solidFill>
              </a:defRPr>
            </a:pPr>
            <a:r>
              <a:t>2</a:t>
            </a:r>
          </a:p>
        </p:txBody>
      </p:sp>
      <p:sp>
        <p:nvSpPr>
          <p:cNvPr id="12" name="TextBox 11"/>
          <p:cNvSpPr txBox="1"/>
          <p:nvPr/>
        </p:nvSpPr>
        <p:spPr>
          <a:xfrm>
            <a:off x="1508760" y="2542032"/>
            <a:ext cx="9601200" cy="457200"/>
          </a:xfrm>
          <a:prstGeom prst="rect">
            <a:avLst/>
          </a:prstGeom>
          <a:noFill/>
        </p:spPr>
        <p:txBody>
          <a:bodyPr wrap="square">
            <a:spAutoFit/>
          </a:bodyPr>
          <a:lstStyle/>
          <a:p>
            <a:pPr algn="l">
              <a:defRPr sz="1700" b="1">
                <a:solidFill>
                  <a:srgbClr val="1E232D"/>
                </a:solidFill>
              </a:defRPr>
            </a:pPr>
            <a:r>
              <a:t>What am I feeling?</a:t>
            </a:r>
          </a:p>
        </p:txBody>
      </p:sp>
      <p:sp>
        <p:nvSpPr>
          <p:cNvPr id="13" name="Oval 12"/>
          <p:cNvSpPr/>
          <p:nvPr/>
        </p:nvSpPr>
        <p:spPr>
          <a:xfrm>
            <a:off x="868680" y="3429000"/>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68680" y="3493008"/>
            <a:ext cx="457200" cy="228600"/>
          </a:xfrm>
          <a:prstGeom prst="rect">
            <a:avLst/>
          </a:prstGeom>
          <a:noFill/>
        </p:spPr>
        <p:txBody>
          <a:bodyPr wrap="square">
            <a:spAutoFit/>
          </a:bodyPr>
          <a:lstStyle/>
          <a:p>
            <a:pPr algn="ctr">
              <a:defRPr sz="1300" b="1">
                <a:solidFill>
                  <a:srgbClr val="FFFFFF"/>
                </a:solidFill>
              </a:defRPr>
            </a:pPr>
            <a:r>
              <a:t>3</a:t>
            </a:r>
          </a:p>
        </p:txBody>
      </p:sp>
      <p:sp>
        <p:nvSpPr>
          <p:cNvPr id="15" name="TextBox 14"/>
          <p:cNvSpPr txBox="1"/>
          <p:nvPr/>
        </p:nvSpPr>
        <p:spPr>
          <a:xfrm>
            <a:off x="1508760" y="3456432"/>
            <a:ext cx="9601200" cy="457200"/>
          </a:xfrm>
          <a:prstGeom prst="rect">
            <a:avLst/>
          </a:prstGeom>
          <a:noFill/>
        </p:spPr>
        <p:txBody>
          <a:bodyPr wrap="square">
            <a:spAutoFit/>
          </a:bodyPr>
          <a:lstStyle/>
          <a:p>
            <a:pPr algn="l">
              <a:defRPr sz="1700" b="1">
                <a:solidFill>
                  <a:srgbClr val="1E232D"/>
                </a:solidFill>
              </a:defRPr>
            </a:pPr>
            <a:r>
              <a:t>What am I telling myself about what happened?</a:t>
            </a:r>
          </a:p>
        </p:txBody>
      </p:sp>
      <p:sp>
        <p:nvSpPr>
          <p:cNvPr id="16" name="Oval 15"/>
          <p:cNvSpPr/>
          <p:nvPr/>
        </p:nvSpPr>
        <p:spPr>
          <a:xfrm>
            <a:off x="868680" y="4343400"/>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68680" y="4407408"/>
            <a:ext cx="457200" cy="228600"/>
          </a:xfrm>
          <a:prstGeom prst="rect">
            <a:avLst/>
          </a:prstGeom>
          <a:noFill/>
        </p:spPr>
        <p:txBody>
          <a:bodyPr wrap="square">
            <a:spAutoFit/>
          </a:bodyPr>
          <a:lstStyle/>
          <a:p>
            <a:pPr algn="ctr">
              <a:defRPr sz="1300" b="1">
                <a:solidFill>
                  <a:srgbClr val="FFFFFF"/>
                </a:solidFill>
              </a:defRPr>
            </a:pPr>
            <a:r>
              <a:t>4</a:t>
            </a:r>
          </a:p>
        </p:txBody>
      </p:sp>
      <p:sp>
        <p:nvSpPr>
          <p:cNvPr id="18" name="TextBox 17"/>
          <p:cNvSpPr txBox="1"/>
          <p:nvPr/>
        </p:nvSpPr>
        <p:spPr>
          <a:xfrm>
            <a:off x="1508760" y="4370832"/>
            <a:ext cx="9601200" cy="457200"/>
          </a:xfrm>
          <a:prstGeom prst="rect">
            <a:avLst/>
          </a:prstGeom>
          <a:noFill/>
        </p:spPr>
        <p:txBody>
          <a:bodyPr wrap="square">
            <a:spAutoFit/>
          </a:bodyPr>
          <a:lstStyle/>
          <a:p>
            <a:pPr algn="l">
              <a:defRPr sz="1700" b="1">
                <a:solidFill>
                  <a:srgbClr val="1E232D"/>
                </a:solidFill>
              </a:defRPr>
            </a:pPr>
            <a:r>
              <a:t>What response will move me toward — not away from — wellness?</a:t>
            </a:r>
          </a:p>
        </p:txBody>
      </p:sp>
      <p:sp>
        <p:nvSpPr>
          <p:cNvPr id="19" name="TextBox 18"/>
          <p:cNvSpPr txBox="1"/>
          <p:nvPr/>
        </p:nvSpPr>
        <p:spPr>
          <a:xfrm>
            <a:off x="914400" y="5349240"/>
            <a:ext cx="4800600" cy="502920"/>
          </a:xfrm>
          <a:prstGeom prst="rect">
            <a:avLst/>
          </a:prstGeom>
          <a:noFill/>
        </p:spPr>
        <p:txBody>
          <a:bodyPr wrap="square">
            <a:spAutoFit/>
          </a:bodyPr>
          <a:lstStyle/>
          <a:p>
            <a:pPr algn="ctr">
              <a:defRPr sz="1800" b="1">
                <a:solidFill>
                  <a:srgbClr val="5C6876"/>
                </a:solidFill>
              </a:defRPr>
            </a:pPr>
            <a:r>
              <a:t>Emotion  →  Thought  →  Reaction</a:t>
            </a:r>
          </a:p>
        </p:txBody>
      </p:sp>
      <p:sp>
        <p:nvSpPr>
          <p:cNvPr id="20" name="TextBox 19"/>
          <p:cNvSpPr txBox="1"/>
          <p:nvPr/>
        </p:nvSpPr>
        <p:spPr>
          <a:xfrm>
            <a:off x="5852160" y="5349240"/>
            <a:ext cx="5349240" cy="502920"/>
          </a:xfrm>
          <a:prstGeom prst="rect">
            <a:avLst/>
          </a:prstGeom>
          <a:noFill/>
        </p:spPr>
        <p:txBody>
          <a:bodyPr wrap="square">
            <a:spAutoFit/>
          </a:bodyPr>
          <a:lstStyle/>
          <a:p>
            <a:pPr algn="ctr">
              <a:defRPr sz="1800" b="1">
                <a:solidFill>
                  <a:srgbClr val="0A2B4D"/>
                </a:solidFill>
              </a:defRPr>
            </a:pPr>
            <a:r>
              <a:t>Emotion  →  Pause  →  Evaluate  →  Intentional Response</a:t>
            </a:r>
          </a:p>
        </p:txBody>
      </p:sp>
      <p:sp>
        <p:nvSpPr>
          <p:cNvPr id="21" name="TextBox 20"/>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pic>
        <p:nvPicPr>
          <p:cNvPr id="23" name="Picture 22" descr="Dice with facial expressions">
            <a:extLst>
              <a:ext uri="{FF2B5EF4-FFF2-40B4-BE49-F238E27FC236}">
                <a16:creationId xmlns:a16="http://schemas.microsoft.com/office/drawing/2014/main" id="{65B92664-4104-549F-18AC-FE20576AA232}"/>
              </a:ext>
            </a:extLst>
          </p:cNvPr>
          <p:cNvPicPr>
            <a:picLocks noChangeAspect="1"/>
          </p:cNvPicPr>
          <p:nvPr/>
        </p:nvPicPr>
        <p:blipFill>
          <a:blip r:embed="rId3"/>
          <a:stretch>
            <a:fillRect/>
          </a:stretch>
        </p:blipFill>
        <p:spPr>
          <a:xfrm>
            <a:off x="6458494" y="887403"/>
            <a:ext cx="4963886" cy="330925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CD269F"/>
                </a:solidFill>
              </a:defRPr>
            </a:pPr>
            <a:r>
              <a:t>ACTION</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Mentalocity™ Reframe Tool</a:t>
            </a:r>
          </a:p>
        </p:txBody>
      </p:sp>
      <p:sp>
        <p:nvSpPr>
          <p:cNvPr id="6" name="TextBox 5"/>
          <p:cNvSpPr txBox="1"/>
          <p:nvPr/>
        </p:nvSpPr>
        <p:spPr>
          <a:xfrm>
            <a:off x="621792" y="1078992"/>
            <a:ext cx="6481070" cy="338554"/>
          </a:xfrm>
          <a:prstGeom prst="rect">
            <a:avLst/>
          </a:prstGeom>
          <a:noFill/>
        </p:spPr>
        <p:txBody>
          <a:bodyPr wrap="none">
            <a:spAutoFit/>
          </a:bodyPr>
          <a:lstStyle/>
          <a:p>
            <a:pPr>
              <a:defRPr sz="1300">
                <a:solidFill>
                  <a:srgbClr val="5C6876"/>
                </a:solidFill>
              </a:defRPr>
            </a:pPr>
            <a:r>
              <a:rPr sz="1600" b="1" dirty="0"/>
              <a:t>A feeling can be valid without every thought attached to it being accurate.</a:t>
            </a:r>
          </a:p>
        </p:txBody>
      </p:sp>
      <p:sp>
        <p:nvSpPr>
          <p:cNvPr id="7" name="Rounded Rectangle 6"/>
          <p:cNvSpPr/>
          <p:nvPr/>
        </p:nvSpPr>
        <p:spPr>
          <a:xfrm>
            <a:off x="685800" y="1645920"/>
            <a:ext cx="2423160" cy="1965960"/>
          </a:xfrm>
          <a:prstGeom prst="roundRect">
            <a:avLst/>
          </a:prstGeom>
          <a:solidFill>
            <a:srgbClr val="FDEDF7"/>
          </a:solidFill>
          <a:ln w="19050">
            <a:solidFill>
              <a:srgbClr val="CD26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86968" y="1810512"/>
            <a:ext cx="2020824" cy="320040"/>
          </a:xfrm>
          <a:prstGeom prst="rect">
            <a:avLst/>
          </a:prstGeom>
          <a:noFill/>
        </p:spPr>
        <p:txBody>
          <a:bodyPr wrap="square">
            <a:spAutoFit/>
          </a:bodyPr>
          <a:lstStyle/>
          <a:p>
            <a:pPr algn="l">
              <a:defRPr sz="1800" b="1">
                <a:solidFill>
                  <a:srgbClr val="CD269F"/>
                </a:solidFill>
              </a:defRPr>
            </a:pPr>
            <a:r>
              <a:t>CATCH</a:t>
            </a:r>
          </a:p>
        </p:txBody>
      </p:sp>
      <p:sp>
        <p:nvSpPr>
          <p:cNvPr id="9" name="TextBox 8"/>
          <p:cNvSpPr txBox="1"/>
          <p:nvPr/>
        </p:nvSpPr>
        <p:spPr>
          <a:xfrm>
            <a:off x="886968" y="2221992"/>
            <a:ext cx="2020824" cy="1252728"/>
          </a:xfrm>
          <a:prstGeom prst="rect">
            <a:avLst/>
          </a:prstGeom>
          <a:noFill/>
        </p:spPr>
        <p:txBody>
          <a:bodyPr wrap="square">
            <a:spAutoFit/>
          </a:bodyPr>
          <a:lstStyle/>
          <a:p>
            <a:pPr algn="l">
              <a:defRPr sz="1200" b="0">
                <a:solidFill>
                  <a:srgbClr val="1E232D"/>
                </a:solidFill>
              </a:defRPr>
            </a:pPr>
            <a:r>
              <a:t>What thought am I having?</a:t>
            </a:r>
          </a:p>
        </p:txBody>
      </p:sp>
      <p:sp>
        <p:nvSpPr>
          <p:cNvPr id="10" name="Rounded Rectangle 9"/>
          <p:cNvSpPr/>
          <p:nvPr/>
        </p:nvSpPr>
        <p:spPr>
          <a:xfrm>
            <a:off x="3474720" y="1645920"/>
            <a:ext cx="2423160" cy="1965960"/>
          </a:xfrm>
          <a:prstGeom prst="roundRect">
            <a:avLst/>
          </a:prstGeom>
          <a:solidFill>
            <a:srgbClr val="FDEDF7"/>
          </a:solidFill>
          <a:ln w="19050">
            <a:solidFill>
              <a:srgbClr val="CD26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75887" y="1810512"/>
            <a:ext cx="2020824" cy="320040"/>
          </a:xfrm>
          <a:prstGeom prst="rect">
            <a:avLst/>
          </a:prstGeom>
          <a:noFill/>
        </p:spPr>
        <p:txBody>
          <a:bodyPr wrap="square">
            <a:spAutoFit/>
          </a:bodyPr>
          <a:lstStyle/>
          <a:p>
            <a:pPr algn="l">
              <a:defRPr sz="1800" b="1">
                <a:solidFill>
                  <a:srgbClr val="CD269F"/>
                </a:solidFill>
              </a:defRPr>
            </a:pPr>
            <a:r>
              <a:t>CHECK</a:t>
            </a:r>
          </a:p>
        </p:txBody>
      </p:sp>
      <p:sp>
        <p:nvSpPr>
          <p:cNvPr id="12" name="TextBox 11"/>
          <p:cNvSpPr txBox="1"/>
          <p:nvPr/>
        </p:nvSpPr>
        <p:spPr>
          <a:xfrm>
            <a:off x="3675887" y="2221992"/>
            <a:ext cx="2020824" cy="1252728"/>
          </a:xfrm>
          <a:prstGeom prst="rect">
            <a:avLst/>
          </a:prstGeom>
          <a:noFill/>
        </p:spPr>
        <p:txBody>
          <a:bodyPr wrap="square">
            <a:spAutoFit/>
          </a:bodyPr>
          <a:lstStyle/>
          <a:p>
            <a:pPr algn="l">
              <a:defRPr sz="1200" b="0">
                <a:solidFill>
                  <a:srgbClr val="1E232D"/>
                </a:solidFill>
              </a:defRPr>
            </a:pPr>
            <a:r>
              <a:t>Is it a fact, assumption, interpretation, or fear?</a:t>
            </a:r>
          </a:p>
        </p:txBody>
      </p:sp>
      <p:sp>
        <p:nvSpPr>
          <p:cNvPr id="13" name="Rounded Rectangle 12"/>
          <p:cNvSpPr/>
          <p:nvPr/>
        </p:nvSpPr>
        <p:spPr>
          <a:xfrm>
            <a:off x="6263640" y="1645920"/>
            <a:ext cx="2423160" cy="1965960"/>
          </a:xfrm>
          <a:prstGeom prst="roundRect">
            <a:avLst/>
          </a:prstGeom>
          <a:solidFill>
            <a:srgbClr val="FDEDF7"/>
          </a:solidFill>
          <a:ln w="19050">
            <a:solidFill>
              <a:srgbClr val="CD26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64807" y="1810512"/>
            <a:ext cx="2020824" cy="320040"/>
          </a:xfrm>
          <a:prstGeom prst="rect">
            <a:avLst/>
          </a:prstGeom>
          <a:noFill/>
        </p:spPr>
        <p:txBody>
          <a:bodyPr wrap="square">
            <a:spAutoFit/>
          </a:bodyPr>
          <a:lstStyle/>
          <a:p>
            <a:pPr algn="l">
              <a:defRPr sz="1800" b="1">
                <a:solidFill>
                  <a:srgbClr val="CD269F"/>
                </a:solidFill>
              </a:defRPr>
            </a:pPr>
            <a:r>
              <a:t>CHANGE</a:t>
            </a:r>
          </a:p>
        </p:txBody>
      </p:sp>
      <p:sp>
        <p:nvSpPr>
          <p:cNvPr id="15" name="TextBox 14"/>
          <p:cNvSpPr txBox="1"/>
          <p:nvPr/>
        </p:nvSpPr>
        <p:spPr>
          <a:xfrm>
            <a:off x="6464807" y="2221992"/>
            <a:ext cx="2020824" cy="1252728"/>
          </a:xfrm>
          <a:prstGeom prst="rect">
            <a:avLst/>
          </a:prstGeom>
          <a:noFill/>
        </p:spPr>
        <p:txBody>
          <a:bodyPr wrap="square">
            <a:spAutoFit/>
          </a:bodyPr>
          <a:lstStyle/>
          <a:p>
            <a:pPr algn="l">
              <a:defRPr sz="1200" b="0">
                <a:solidFill>
                  <a:srgbClr val="1E232D"/>
                </a:solidFill>
              </a:defRPr>
            </a:pPr>
            <a:r>
              <a:t>Is there a healthier or more balanced way to view this?</a:t>
            </a:r>
          </a:p>
        </p:txBody>
      </p:sp>
      <p:sp>
        <p:nvSpPr>
          <p:cNvPr id="16" name="Rounded Rectangle 15"/>
          <p:cNvSpPr/>
          <p:nvPr/>
        </p:nvSpPr>
        <p:spPr>
          <a:xfrm>
            <a:off x="9052559" y="1645920"/>
            <a:ext cx="2423160" cy="1965960"/>
          </a:xfrm>
          <a:prstGeom prst="roundRect">
            <a:avLst/>
          </a:prstGeom>
          <a:solidFill>
            <a:srgbClr val="FDEDF7"/>
          </a:solidFill>
          <a:ln w="19050">
            <a:solidFill>
              <a:srgbClr val="CD26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253728" y="1810512"/>
            <a:ext cx="2020824" cy="320040"/>
          </a:xfrm>
          <a:prstGeom prst="rect">
            <a:avLst/>
          </a:prstGeom>
          <a:noFill/>
        </p:spPr>
        <p:txBody>
          <a:bodyPr wrap="square">
            <a:spAutoFit/>
          </a:bodyPr>
          <a:lstStyle/>
          <a:p>
            <a:pPr algn="l">
              <a:defRPr sz="1800" b="1">
                <a:solidFill>
                  <a:srgbClr val="CD269F"/>
                </a:solidFill>
              </a:defRPr>
            </a:pPr>
            <a:r>
              <a:t>CHOOSE</a:t>
            </a:r>
          </a:p>
        </p:txBody>
      </p:sp>
      <p:sp>
        <p:nvSpPr>
          <p:cNvPr id="18" name="TextBox 17"/>
          <p:cNvSpPr txBox="1"/>
          <p:nvPr/>
        </p:nvSpPr>
        <p:spPr>
          <a:xfrm>
            <a:off x="9253728" y="2221992"/>
            <a:ext cx="2020824" cy="1252728"/>
          </a:xfrm>
          <a:prstGeom prst="rect">
            <a:avLst/>
          </a:prstGeom>
          <a:noFill/>
        </p:spPr>
        <p:txBody>
          <a:bodyPr wrap="square">
            <a:spAutoFit/>
          </a:bodyPr>
          <a:lstStyle/>
          <a:p>
            <a:pPr algn="l">
              <a:defRPr sz="1200" b="0">
                <a:solidFill>
                  <a:srgbClr val="1E232D"/>
                </a:solidFill>
              </a:defRPr>
            </a:pPr>
            <a:r>
              <a:t>What response aligns with my values and well-being?</a:t>
            </a:r>
          </a:p>
        </p:txBody>
      </p:sp>
      <p:sp>
        <p:nvSpPr>
          <p:cNvPr id="19" name="Rounded Rectangle 18"/>
          <p:cNvSpPr/>
          <p:nvPr/>
        </p:nvSpPr>
        <p:spPr>
          <a:xfrm>
            <a:off x="868680" y="4160520"/>
            <a:ext cx="10469880" cy="1371600"/>
          </a:xfrm>
          <a:prstGeom prst="roundRect">
            <a:avLst/>
          </a:prstGeom>
          <a:solidFill>
            <a:srgbClr val="F6F8FC"/>
          </a:solidFill>
          <a:ln w="19050">
            <a:solidFill>
              <a:srgbClr val="0A2B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069848" y="4325112"/>
            <a:ext cx="10067544" cy="320040"/>
          </a:xfrm>
          <a:prstGeom prst="rect">
            <a:avLst/>
          </a:prstGeom>
          <a:noFill/>
        </p:spPr>
        <p:txBody>
          <a:bodyPr wrap="square">
            <a:spAutoFit/>
          </a:bodyPr>
          <a:lstStyle/>
          <a:p>
            <a:pPr algn="l">
              <a:defRPr sz="1600" b="1">
                <a:solidFill>
                  <a:srgbClr val="0A2B4D"/>
                </a:solidFill>
              </a:defRPr>
            </a:pPr>
            <a:r>
              <a:t>Mini Scenario</a:t>
            </a:r>
          </a:p>
        </p:txBody>
      </p:sp>
      <p:sp>
        <p:nvSpPr>
          <p:cNvPr id="21" name="TextBox 20"/>
          <p:cNvSpPr txBox="1"/>
          <p:nvPr/>
        </p:nvSpPr>
        <p:spPr>
          <a:xfrm>
            <a:off x="1069848" y="4736592"/>
            <a:ext cx="10067544" cy="658368"/>
          </a:xfrm>
          <a:prstGeom prst="rect">
            <a:avLst/>
          </a:prstGeom>
          <a:noFill/>
        </p:spPr>
        <p:txBody>
          <a:bodyPr wrap="square">
            <a:spAutoFit/>
          </a:bodyPr>
          <a:lstStyle/>
          <a:p>
            <a:pPr algn="l">
              <a:defRPr sz="1500" b="0">
                <a:solidFill>
                  <a:srgbClr val="1E232D"/>
                </a:solidFill>
              </a:defRPr>
            </a:pPr>
            <a:r>
              <a:t>“My supervisor hasn’t responded to my email.”  Automatic thought: “They’re upset with me.”</a:t>
            </a:r>
            <a:br/>
            <a:r>
              <a:t>What else could be true?</a:t>
            </a:r>
          </a:p>
        </p:txBody>
      </p:sp>
      <p:sp>
        <p:nvSpPr>
          <p:cNvPr id="22" name="TextBox 21"/>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6723D3"/>
                </a:solidFill>
              </a:defRPr>
            </a:pPr>
            <a:r>
              <a:t>RESILIENCE-BUILDING</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Create Space Between Feeling &amp; Response</a:t>
            </a:r>
          </a:p>
        </p:txBody>
      </p:sp>
      <p:sp>
        <p:nvSpPr>
          <p:cNvPr id="6" name="TextBox 5"/>
          <p:cNvSpPr txBox="1"/>
          <p:nvPr/>
        </p:nvSpPr>
        <p:spPr>
          <a:xfrm>
            <a:off x="621792" y="1078992"/>
            <a:ext cx="7356245" cy="338554"/>
          </a:xfrm>
          <a:prstGeom prst="rect">
            <a:avLst/>
          </a:prstGeom>
          <a:noFill/>
        </p:spPr>
        <p:txBody>
          <a:bodyPr wrap="none">
            <a:spAutoFit/>
          </a:bodyPr>
          <a:lstStyle/>
          <a:p>
            <a:pPr>
              <a:defRPr sz="1300">
                <a:solidFill>
                  <a:srgbClr val="5C6876"/>
                </a:solidFill>
              </a:defRPr>
            </a:pPr>
            <a:r>
              <a:rPr sz="1600" b="1" dirty="0"/>
              <a:t>You may not control the first emotion — but you can strengthen what happens next.</a:t>
            </a:r>
          </a:p>
        </p:txBody>
      </p:sp>
      <p:sp>
        <p:nvSpPr>
          <p:cNvPr id="7" name="Oval 6"/>
          <p:cNvSpPr/>
          <p:nvPr/>
        </p:nvSpPr>
        <p:spPr>
          <a:xfrm>
            <a:off x="868680" y="1417320"/>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 y="1481328"/>
            <a:ext cx="457200" cy="228600"/>
          </a:xfrm>
          <a:prstGeom prst="rect">
            <a:avLst/>
          </a:prstGeom>
          <a:noFill/>
        </p:spPr>
        <p:txBody>
          <a:bodyPr wrap="square">
            <a:spAutoFit/>
          </a:bodyPr>
          <a:lstStyle/>
          <a:p>
            <a:pPr algn="ctr">
              <a:defRPr sz="1300" b="1">
                <a:solidFill>
                  <a:srgbClr val="FFFFFF"/>
                </a:solidFill>
              </a:defRPr>
            </a:pPr>
            <a:r>
              <a:t>1</a:t>
            </a:r>
          </a:p>
        </p:txBody>
      </p:sp>
      <p:sp>
        <p:nvSpPr>
          <p:cNvPr id="9" name="TextBox 8"/>
          <p:cNvSpPr txBox="1"/>
          <p:nvPr/>
        </p:nvSpPr>
        <p:spPr>
          <a:xfrm>
            <a:off x="1508760" y="1444752"/>
            <a:ext cx="1920240" cy="320040"/>
          </a:xfrm>
          <a:prstGeom prst="rect">
            <a:avLst/>
          </a:prstGeom>
          <a:noFill/>
        </p:spPr>
        <p:txBody>
          <a:bodyPr wrap="square">
            <a:spAutoFit/>
          </a:bodyPr>
          <a:lstStyle/>
          <a:p>
            <a:pPr algn="l">
              <a:defRPr sz="1600" b="1">
                <a:solidFill>
                  <a:srgbClr val="6723D3"/>
                </a:solidFill>
              </a:defRPr>
            </a:pPr>
            <a:r>
              <a:t>STOP</a:t>
            </a:r>
          </a:p>
        </p:txBody>
      </p:sp>
      <p:sp>
        <p:nvSpPr>
          <p:cNvPr id="10" name="TextBox 9"/>
          <p:cNvSpPr txBox="1"/>
          <p:nvPr/>
        </p:nvSpPr>
        <p:spPr>
          <a:xfrm>
            <a:off x="3246120" y="1444752"/>
            <a:ext cx="7223760" cy="365760"/>
          </a:xfrm>
          <a:prstGeom prst="rect">
            <a:avLst/>
          </a:prstGeom>
          <a:noFill/>
        </p:spPr>
        <p:txBody>
          <a:bodyPr wrap="square">
            <a:spAutoFit/>
          </a:bodyPr>
          <a:lstStyle/>
          <a:p>
            <a:pPr algn="l">
              <a:defRPr sz="1500" b="0">
                <a:solidFill>
                  <a:srgbClr val="1E232D"/>
                </a:solidFill>
              </a:defRPr>
            </a:pPr>
            <a:r>
              <a:t>Pause. Don't immediately react.</a:t>
            </a:r>
          </a:p>
        </p:txBody>
      </p:sp>
      <p:sp>
        <p:nvSpPr>
          <p:cNvPr id="11" name="Oval 10"/>
          <p:cNvSpPr/>
          <p:nvPr/>
        </p:nvSpPr>
        <p:spPr>
          <a:xfrm>
            <a:off x="868680" y="2267712"/>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 y="2331720"/>
            <a:ext cx="457200" cy="228600"/>
          </a:xfrm>
          <a:prstGeom prst="rect">
            <a:avLst/>
          </a:prstGeom>
          <a:noFill/>
        </p:spPr>
        <p:txBody>
          <a:bodyPr wrap="square">
            <a:spAutoFit/>
          </a:bodyPr>
          <a:lstStyle/>
          <a:p>
            <a:pPr algn="ctr">
              <a:defRPr sz="1300" b="1">
                <a:solidFill>
                  <a:srgbClr val="FFFFFF"/>
                </a:solidFill>
              </a:defRPr>
            </a:pPr>
            <a:r>
              <a:t>2</a:t>
            </a:r>
          </a:p>
        </p:txBody>
      </p:sp>
      <p:sp>
        <p:nvSpPr>
          <p:cNvPr id="13" name="TextBox 12"/>
          <p:cNvSpPr txBox="1"/>
          <p:nvPr/>
        </p:nvSpPr>
        <p:spPr>
          <a:xfrm>
            <a:off x="1508760" y="2295144"/>
            <a:ext cx="1920240" cy="320040"/>
          </a:xfrm>
          <a:prstGeom prst="rect">
            <a:avLst/>
          </a:prstGeom>
          <a:noFill/>
        </p:spPr>
        <p:txBody>
          <a:bodyPr wrap="square">
            <a:spAutoFit/>
          </a:bodyPr>
          <a:lstStyle/>
          <a:p>
            <a:pPr algn="l">
              <a:defRPr sz="1600" b="1">
                <a:solidFill>
                  <a:srgbClr val="6723D3"/>
                </a:solidFill>
              </a:defRPr>
            </a:pPr>
            <a:r>
              <a:t>BREATHE</a:t>
            </a:r>
          </a:p>
        </p:txBody>
      </p:sp>
      <p:sp>
        <p:nvSpPr>
          <p:cNvPr id="14" name="TextBox 13"/>
          <p:cNvSpPr txBox="1"/>
          <p:nvPr/>
        </p:nvSpPr>
        <p:spPr>
          <a:xfrm>
            <a:off x="3246120" y="2295144"/>
            <a:ext cx="7223760" cy="365760"/>
          </a:xfrm>
          <a:prstGeom prst="rect">
            <a:avLst/>
          </a:prstGeom>
          <a:noFill/>
        </p:spPr>
        <p:txBody>
          <a:bodyPr wrap="square">
            <a:spAutoFit/>
          </a:bodyPr>
          <a:lstStyle/>
          <a:p>
            <a:pPr algn="l">
              <a:defRPr sz="1500" b="0">
                <a:solidFill>
                  <a:srgbClr val="1E232D"/>
                </a:solidFill>
              </a:defRPr>
            </a:pPr>
            <a:r>
              <a:t>Slow the physiological response.</a:t>
            </a:r>
          </a:p>
        </p:txBody>
      </p:sp>
      <p:sp>
        <p:nvSpPr>
          <p:cNvPr id="15" name="Oval 14"/>
          <p:cNvSpPr/>
          <p:nvPr/>
        </p:nvSpPr>
        <p:spPr>
          <a:xfrm>
            <a:off x="868680" y="3118104"/>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68680" y="3182112"/>
            <a:ext cx="457200" cy="228600"/>
          </a:xfrm>
          <a:prstGeom prst="rect">
            <a:avLst/>
          </a:prstGeom>
          <a:noFill/>
        </p:spPr>
        <p:txBody>
          <a:bodyPr wrap="square">
            <a:spAutoFit/>
          </a:bodyPr>
          <a:lstStyle/>
          <a:p>
            <a:pPr algn="ctr">
              <a:defRPr sz="1300" b="1">
                <a:solidFill>
                  <a:srgbClr val="FFFFFF"/>
                </a:solidFill>
              </a:defRPr>
            </a:pPr>
            <a:r>
              <a:t>3</a:t>
            </a:r>
          </a:p>
        </p:txBody>
      </p:sp>
      <p:sp>
        <p:nvSpPr>
          <p:cNvPr id="17" name="TextBox 16"/>
          <p:cNvSpPr txBox="1"/>
          <p:nvPr/>
        </p:nvSpPr>
        <p:spPr>
          <a:xfrm>
            <a:off x="1508760" y="3145536"/>
            <a:ext cx="1920240" cy="320040"/>
          </a:xfrm>
          <a:prstGeom prst="rect">
            <a:avLst/>
          </a:prstGeom>
          <a:noFill/>
        </p:spPr>
        <p:txBody>
          <a:bodyPr wrap="square">
            <a:spAutoFit/>
          </a:bodyPr>
          <a:lstStyle/>
          <a:p>
            <a:pPr algn="l">
              <a:defRPr sz="1600" b="1">
                <a:solidFill>
                  <a:srgbClr val="6723D3"/>
                </a:solidFill>
              </a:defRPr>
            </a:pPr>
            <a:r>
              <a:t>GROUND</a:t>
            </a:r>
          </a:p>
        </p:txBody>
      </p:sp>
      <p:sp>
        <p:nvSpPr>
          <p:cNvPr id="18" name="TextBox 17"/>
          <p:cNvSpPr txBox="1"/>
          <p:nvPr/>
        </p:nvSpPr>
        <p:spPr>
          <a:xfrm>
            <a:off x="3246120" y="3145536"/>
            <a:ext cx="7223760" cy="365760"/>
          </a:xfrm>
          <a:prstGeom prst="rect">
            <a:avLst/>
          </a:prstGeom>
          <a:noFill/>
        </p:spPr>
        <p:txBody>
          <a:bodyPr wrap="square">
            <a:spAutoFit/>
          </a:bodyPr>
          <a:lstStyle/>
          <a:p>
            <a:pPr algn="l">
              <a:defRPr sz="1500" b="0">
                <a:solidFill>
                  <a:srgbClr val="1E232D"/>
                </a:solidFill>
              </a:defRPr>
            </a:pPr>
            <a:r>
              <a:t>Notice what is happening now.</a:t>
            </a:r>
          </a:p>
        </p:txBody>
      </p:sp>
      <p:sp>
        <p:nvSpPr>
          <p:cNvPr id="19" name="Oval 18"/>
          <p:cNvSpPr/>
          <p:nvPr/>
        </p:nvSpPr>
        <p:spPr>
          <a:xfrm>
            <a:off x="868680" y="3968496"/>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68680" y="4032504"/>
            <a:ext cx="457200" cy="228600"/>
          </a:xfrm>
          <a:prstGeom prst="rect">
            <a:avLst/>
          </a:prstGeom>
          <a:noFill/>
        </p:spPr>
        <p:txBody>
          <a:bodyPr wrap="square">
            <a:spAutoFit/>
          </a:bodyPr>
          <a:lstStyle/>
          <a:p>
            <a:pPr algn="ctr">
              <a:defRPr sz="1300" b="1">
                <a:solidFill>
                  <a:srgbClr val="FFFFFF"/>
                </a:solidFill>
              </a:defRPr>
            </a:pPr>
            <a:r>
              <a:t>4</a:t>
            </a:r>
          </a:p>
        </p:txBody>
      </p:sp>
      <p:sp>
        <p:nvSpPr>
          <p:cNvPr id="21" name="TextBox 20"/>
          <p:cNvSpPr txBox="1"/>
          <p:nvPr/>
        </p:nvSpPr>
        <p:spPr>
          <a:xfrm>
            <a:off x="1508760" y="3995928"/>
            <a:ext cx="1920240" cy="320040"/>
          </a:xfrm>
          <a:prstGeom prst="rect">
            <a:avLst/>
          </a:prstGeom>
          <a:noFill/>
        </p:spPr>
        <p:txBody>
          <a:bodyPr wrap="square">
            <a:spAutoFit/>
          </a:bodyPr>
          <a:lstStyle/>
          <a:p>
            <a:pPr algn="l">
              <a:defRPr sz="1600" b="1">
                <a:solidFill>
                  <a:srgbClr val="6723D3"/>
                </a:solidFill>
              </a:defRPr>
            </a:pPr>
            <a:r>
              <a:t>REFRAME</a:t>
            </a:r>
          </a:p>
        </p:txBody>
      </p:sp>
      <p:sp>
        <p:nvSpPr>
          <p:cNvPr id="22" name="TextBox 21"/>
          <p:cNvSpPr txBox="1"/>
          <p:nvPr/>
        </p:nvSpPr>
        <p:spPr>
          <a:xfrm>
            <a:off x="3246120" y="3995928"/>
            <a:ext cx="7223760" cy="365760"/>
          </a:xfrm>
          <a:prstGeom prst="rect">
            <a:avLst/>
          </a:prstGeom>
          <a:noFill/>
        </p:spPr>
        <p:txBody>
          <a:bodyPr wrap="square">
            <a:spAutoFit/>
          </a:bodyPr>
          <a:lstStyle/>
          <a:p>
            <a:pPr algn="l">
              <a:defRPr sz="1500" b="0">
                <a:solidFill>
                  <a:srgbClr val="1E232D"/>
                </a:solidFill>
              </a:defRPr>
            </a:pPr>
            <a:r>
              <a:t>Challenge the automatic thought.</a:t>
            </a:r>
          </a:p>
        </p:txBody>
      </p:sp>
      <p:sp>
        <p:nvSpPr>
          <p:cNvPr id="23" name="Oval 22"/>
          <p:cNvSpPr/>
          <p:nvPr/>
        </p:nvSpPr>
        <p:spPr>
          <a:xfrm>
            <a:off x="868680" y="4818888"/>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68680" y="4882896"/>
            <a:ext cx="457200" cy="228600"/>
          </a:xfrm>
          <a:prstGeom prst="rect">
            <a:avLst/>
          </a:prstGeom>
          <a:noFill/>
        </p:spPr>
        <p:txBody>
          <a:bodyPr wrap="square">
            <a:spAutoFit/>
          </a:bodyPr>
          <a:lstStyle/>
          <a:p>
            <a:pPr algn="ctr">
              <a:defRPr sz="1300" b="1">
                <a:solidFill>
                  <a:srgbClr val="FFFFFF"/>
                </a:solidFill>
              </a:defRPr>
            </a:pPr>
            <a:r>
              <a:t>5</a:t>
            </a:r>
          </a:p>
        </p:txBody>
      </p:sp>
      <p:sp>
        <p:nvSpPr>
          <p:cNvPr id="25" name="TextBox 24"/>
          <p:cNvSpPr txBox="1"/>
          <p:nvPr/>
        </p:nvSpPr>
        <p:spPr>
          <a:xfrm>
            <a:off x="1508760" y="4846320"/>
            <a:ext cx="1920240" cy="320040"/>
          </a:xfrm>
          <a:prstGeom prst="rect">
            <a:avLst/>
          </a:prstGeom>
          <a:noFill/>
        </p:spPr>
        <p:txBody>
          <a:bodyPr wrap="square">
            <a:spAutoFit/>
          </a:bodyPr>
          <a:lstStyle/>
          <a:p>
            <a:pPr algn="l">
              <a:defRPr sz="1600" b="1">
                <a:solidFill>
                  <a:srgbClr val="6723D3"/>
                </a:solidFill>
              </a:defRPr>
            </a:pPr>
            <a:r>
              <a:t>CHOOSE</a:t>
            </a:r>
          </a:p>
        </p:txBody>
      </p:sp>
      <p:sp>
        <p:nvSpPr>
          <p:cNvPr id="26" name="TextBox 25"/>
          <p:cNvSpPr txBox="1"/>
          <p:nvPr/>
        </p:nvSpPr>
        <p:spPr>
          <a:xfrm>
            <a:off x="3246120" y="4846320"/>
            <a:ext cx="7223760" cy="365760"/>
          </a:xfrm>
          <a:prstGeom prst="rect">
            <a:avLst/>
          </a:prstGeom>
          <a:noFill/>
        </p:spPr>
        <p:txBody>
          <a:bodyPr wrap="square">
            <a:spAutoFit/>
          </a:bodyPr>
          <a:lstStyle/>
          <a:p>
            <a:pPr algn="l">
              <a:defRPr sz="1500" b="0">
                <a:solidFill>
                  <a:srgbClr val="1E232D"/>
                </a:solidFill>
              </a:defRPr>
            </a:pPr>
            <a:r>
              <a:t>Make an intentional response.</a:t>
            </a:r>
          </a:p>
        </p:txBody>
      </p:sp>
      <p:sp>
        <p:nvSpPr>
          <p:cNvPr id="27" name="Rounded Rectangle 26"/>
          <p:cNvSpPr/>
          <p:nvPr/>
        </p:nvSpPr>
        <p:spPr>
          <a:xfrm>
            <a:off x="973907" y="5532120"/>
            <a:ext cx="3246120" cy="658368"/>
          </a:xfrm>
          <a:prstGeom prst="roundRect">
            <a:avLst/>
          </a:prstGeom>
          <a:solidFill>
            <a:srgbClr val="F4EFFF"/>
          </a:solidFill>
          <a:ln w="19050">
            <a:solidFill>
              <a:srgbClr val="6723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508760" y="5742432"/>
            <a:ext cx="2843784" cy="320040"/>
          </a:xfrm>
          <a:prstGeom prst="rect">
            <a:avLst/>
          </a:prstGeom>
          <a:noFill/>
        </p:spPr>
        <p:txBody>
          <a:bodyPr wrap="square">
            <a:spAutoFit/>
          </a:bodyPr>
          <a:lstStyle/>
          <a:p>
            <a:pPr algn="l">
              <a:defRPr sz="1400" b="1">
                <a:solidFill>
                  <a:srgbClr val="6723D3"/>
                </a:solidFill>
              </a:defRPr>
            </a:pPr>
            <a:r>
              <a:rPr dirty="0"/>
              <a:t>60-SECOND RESET</a:t>
            </a:r>
          </a:p>
        </p:txBody>
      </p:sp>
      <p:sp>
        <p:nvSpPr>
          <p:cNvPr id="30" name="TextBox 29"/>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pic>
        <p:nvPicPr>
          <p:cNvPr id="32" name="Picture 31" descr="just breathe&#10;&#10;AI-generated content may be incorrect.">
            <a:extLst>
              <a:ext uri="{FF2B5EF4-FFF2-40B4-BE49-F238E27FC236}">
                <a16:creationId xmlns:a16="http://schemas.microsoft.com/office/drawing/2014/main" id="{049264A9-E247-B480-AAAB-643DDC0EFF1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50807" y="1666053"/>
            <a:ext cx="2621755" cy="1744659"/>
          </a:xfrm>
          <a:prstGeom prst="rect">
            <a:avLst/>
          </a:prstGeom>
        </p:spPr>
      </p:pic>
      <p:pic>
        <p:nvPicPr>
          <p:cNvPr id="36" name="Picture 35" descr="Breathe&#10;&#10;AI-generated content may be incorrect.">
            <a:extLst>
              <a:ext uri="{FF2B5EF4-FFF2-40B4-BE49-F238E27FC236}">
                <a16:creationId xmlns:a16="http://schemas.microsoft.com/office/drawing/2014/main" id="{FE0DF3B7-BC51-0629-E3A0-150D8B2CBBF1}"/>
              </a:ext>
            </a:extLst>
          </p:cNvPr>
          <p:cNvPicPr>
            <a:picLocks noChangeAspect="1"/>
          </p:cNvPicPr>
          <p:nvPr/>
        </p:nvPicPr>
        <p:blipFill>
          <a:blip r:embed="rId5"/>
          <a:stretch>
            <a:fillRect/>
          </a:stretch>
        </p:blipFill>
        <p:spPr>
          <a:xfrm>
            <a:off x="8294846" y="3451788"/>
            <a:ext cx="2733675" cy="29622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6723D3"/>
                </a:solidFill>
              </a:defRPr>
            </a:pPr>
            <a:r>
              <a:t>RESILIENCE-BUILDING</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From Reaction to Resilience</a:t>
            </a:r>
          </a:p>
        </p:txBody>
      </p:sp>
      <p:sp>
        <p:nvSpPr>
          <p:cNvPr id="6" name="TextBox 5"/>
          <p:cNvSpPr txBox="1"/>
          <p:nvPr/>
        </p:nvSpPr>
        <p:spPr>
          <a:xfrm>
            <a:off x="621792" y="1078992"/>
            <a:ext cx="4822154" cy="338554"/>
          </a:xfrm>
          <a:prstGeom prst="rect">
            <a:avLst/>
          </a:prstGeom>
          <a:noFill/>
        </p:spPr>
        <p:txBody>
          <a:bodyPr wrap="none">
            <a:spAutoFit/>
          </a:bodyPr>
          <a:lstStyle/>
          <a:p>
            <a:pPr>
              <a:defRPr sz="1300">
                <a:solidFill>
                  <a:srgbClr val="5C6876"/>
                </a:solidFill>
              </a:defRPr>
            </a:pPr>
            <a:r>
              <a:rPr sz="1600" b="1" dirty="0"/>
              <a:t>Resilience is built through repetition — not perfection.</a:t>
            </a:r>
          </a:p>
        </p:txBody>
      </p:sp>
      <p:sp>
        <p:nvSpPr>
          <p:cNvPr id="7" name="Rounded Rectangle 6"/>
          <p:cNvSpPr/>
          <p:nvPr/>
        </p:nvSpPr>
        <p:spPr>
          <a:xfrm>
            <a:off x="411480" y="2286000"/>
            <a:ext cx="1508760" cy="1005840"/>
          </a:xfrm>
          <a:prstGeom prst="roundRect">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11480" y="2560320"/>
            <a:ext cx="1508760" cy="411480"/>
          </a:xfrm>
          <a:prstGeom prst="rect">
            <a:avLst/>
          </a:prstGeom>
          <a:noFill/>
        </p:spPr>
        <p:txBody>
          <a:bodyPr wrap="square">
            <a:spAutoFit/>
          </a:bodyPr>
          <a:lstStyle/>
          <a:p>
            <a:pPr algn="ctr">
              <a:defRPr sz="1400" b="1">
                <a:solidFill>
                  <a:srgbClr val="FFFFFF"/>
                </a:solidFill>
              </a:defRPr>
            </a:pPr>
            <a:r>
              <a:t>TRIGGER</a:t>
            </a:r>
          </a:p>
        </p:txBody>
      </p:sp>
      <p:sp>
        <p:nvSpPr>
          <p:cNvPr id="9" name="TextBox 8"/>
          <p:cNvSpPr txBox="1"/>
          <p:nvPr/>
        </p:nvSpPr>
        <p:spPr>
          <a:xfrm>
            <a:off x="1920240" y="2578608"/>
            <a:ext cx="411480" cy="320040"/>
          </a:xfrm>
          <a:prstGeom prst="rect">
            <a:avLst/>
          </a:prstGeom>
          <a:noFill/>
        </p:spPr>
        <p:txBody>
          <a:bodyPr wrap="square">
            <a:spAutoFit/>
          </a:bodyPr>
          <a:lstStyle/>
          <a:p>
            <a:pPr algn="ctr">
              <a:defRPr sz="2300" b="1">
                <a:solidFill>
                  <a:srgbClr val="5C6876"/>
                </a:solidFill>
              </a:defRPr>
            </a:pPr>
            <a:r>
              <a:t>→</a:t>
            </a:r>
          </a:p>
        </p:txBody>
      </p:sp>
      <p:sp>
        <p:nvSpPr>
          <p:cNvPr id="10" name="Rounded Rectangle 9"/>
          <p:cNvSpPr/>
          <p:nvPr/>
        </p:nvSpPr>
        <p:spPr>
          <a:xfrm>
            <a:off x="2331720" y="2286000"/>
            <a:ext cx="1508760" cy="1005840"/>
          </a:xfrm>
          <a:prstGeom prst="roundRect">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331720" y="2560320"/>
            <a:ext cx="1508760" cy="411480"/>
          </a:xfrm>
          <a:prstGeom prst="rect">
            <a:avLst/>
          </a:prstGeom>
          <a:noFill/>
        </p:spPr>
        <p:txBody>
          <a:bodyPr wrap="square">
            <a:spAutoFit/>
          </a:bodyPr>
          <a:lstStyle/>
          <a:p>
            <a:pPr algn="ctr">
              <a:defRPr sz="1400" b="1">
                <a:solidFill>
                  <a:srgbClr val="FFFFFF"/>
                </a:solidFill>
              </a:defRPr>
            </a:pPr>
            <a:r>
              <a:t>EMOTION</a:t>
            </a:r>
          </a:p>
        </p:txBody>
      </p:sp>
      <p:sp>
        <p:nvSpPr>
          <p:cNvPr id="12" name="TextBox 11"/>
          <p:cNvSpPr txBox="1"/>
          <p:nvPr/>
        </p:nvSpPr>
        <p:spPr>
          <a:xfrm>
            <a:off x="3840480" y="2578608"/>
            <a:ext cx="411480" cy="320040"/>
          </a:xfrm>
          <a:prstGeom prst="rect">
            <a:avLst/>
          </a:prstGeom>
          <a:noFill/>
        </p:spPr>
        <p:txBody>
          <a:bodyPr wrap="square">
            <a:spAutoFit/>
          </a:bodyPr>
          <a:lstStyle/>
          <a:p>
            <a:pPr algn="ctr">
              <a:defRPr sz="2300" b="1">
                <a:solidFill>
                  <a:srgbClr val="5C6876"/>
                </a:solidFill>
              </a:defRPr>
            </a:pPr>
            <a:r>
              <a:t>→</a:t>
            </a:r>
          </a:p>
        </p:txBody>
      </p:sp>
      <p:sp>
        <p:nvSpPr>
          <p:cNvPr id="13" name="Rounded Rectangle 12"/>
          <p:cNvSpPr/>
          <p:nvPr/>
        </p:nvSpPr>
        <p:spPr>
          <a:xfrm>
            <a:off x="4251960" y="2286000"/>
            <a:ext cx="1508760" cy="1005840"/>
          </a:xfrm>
          <a:prstGeom prst="round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251960" y="2560320"/>
            <a:ext cx="1508760" cy="411480"/>
          </a:xfrm>
          <a:prstGeom prst="rect">
            <a:avLst/>
          </a:prstGeom>
          <a:noFill/>
        </p:spPr>
        <p:txBody>
          <a:bodyPr wrap="square">
            <a:spAutoFit/>
          </a:bodyPr>
          <a:lstStyle/>
          <a:p>
            <a:pPr algn="ctr">
              <a:defRPr sz="1400" b="1">
                <a:solidFill>
                  <a:srgbClr val="FFFFFF"/>
                </a:solidFill>
              </a:defRPr>
            </a:pPr>
            <a:r>
              <a:t>PAUSE</a:t>
            </a:r>
          </a:p>
        </p:txBody>
      </p:sp>
      <p:sp>
        <p:nvSpPr>
          <p:cNvPr id="15" name="TextBox 14"/>
          <p:cNvSpPr txBox="1"/>
          <p:nvPr/>
        </p:nvSpPr>
        <p:spPr>
          <a:xfrm>
            <a:off x="5760720" y="2578608"/>
            <a:ext cx="411480" cy="320040"/>
          </a:xfrm>
          <a:prstGeom prst="rect">
            <a:avLst/>
          </a:prstGeom>
          <a:noFill/>
        </p:spPr>
        <p:txBody>
          <a:bodyPr wrap="square">
            <a:spAutoFit/>
          </a:bodyPr>
          <a:lstStyle/>
          <a:p>
            <a:pPr algn="ctr">
              <a:defRPr sz="2300" b="1">
                <a:solidFill>
                  <a:srgbClr val="5C6876"/>
                </a:solidFill>
              </a:defRPr>
            </a:pPr>
            <a:r>
              <a:t>→</a:t>
            </a:r>
          </a:p>
        </p:txBody>
      </p:sp>
      <p:sp>
        <p:nvSpPr>
          <p:cNvPr id="16" name="Rounded Rectangle 15"/>
          <p:cNvSpPr/>
          <p:nvPr/>
        </p:nvSpPr>
        <p:spPr>
          <a:xfrm>
            <a:off x="6172200" y="2286000"/>
            <a:ext cx="1508760" cy="1005840"/>
          </a:xfrm>
          <a:prstGeom prst="roundRect">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172200" y="2560320"/>
            <a:ext cx="1508760" cy="411480"/>
          </a:xfrm>
          <a:prstGeom prst="rect">
            <a:avLst/>
          </a:prstGeom>
          <a:noFill/>
        </p:spPr>
        <p:txBody>
          <a:bodyPr wrap="square">
            <a:spAutoFit/>
          </a:bodyPr>
          <a:lstStyle/>
          <a:p>
            <a:pPr algn="ctr">
              <a:defRPr sz="1400" b="1">
                <a:solidFill>
                  <a:srgbClr val="FFFFFF"/>
                </a:solidFill>
              </a:defRPr>
            </a:pPr>
            <a:r>
              <a:t>HEALTHY</a:t>
            </a:r>
            <a:br/>
            <a:r>
              <a:t>RESPONSE</a:t>
            </a:r>
          </a:p>
        </p:txBody>
      </p:sp>
      <p:sp>
        <p:nvSpPr>
          <p:cNvPr id="18" name="TextBox 17"/>
          <p:cNvSpPr txBox="1"/>
          <p:nvPr/>
        </p:nvSpPr>
        <p:spPr>
          <a:xfrm>
            <a:off x="7680960" y="2578608"/>
            <a:ext cx="411480" cy="320040"/>
          </a:xfrm>
          <a:prstGeom prst="rect">
            <a:avLst/>
          </a:prstGeom>
          <a:noFill/>
        </p:spPr>
        <p:txBody>
          <a:bodyPr wrap="square">
            <a:spAutoFit/>
          </a:bodyPr>
          <a:lstStyle/>
          <a:p>
            <a:pPr algn="ctr">
              <a:defRPr sz="2300" b="1">
                <a:solidFill>
                  <a:srgbClr val="5C6876"/>
                </a:solidFill>
              </a:defRPr>
            </a:pPr>
            <a:r>
              <a:t>→</a:t>
            </a:r>
          </a:p>
        </p:txBody>
      </p:sp>
      <p:sp>
        <p:nvSpPr>
          <p:cNvPr id="19" name="Rounded Rectangle 18"/>
          <p:cNvSpPr/>
          <p:nvPr/>
        </p:nvSpPr>
        <p:spPr>
          <a:xfrm>
            <a:off x="8092440" y="2286000"/>
            <a:ext cx="1508760" cy="1005840"/>
          </a:xfrm>
          <a:prstGeom prst="roundRect">
            <a:avLst/>
          </a:prstGeom>
          <a:solidFill>
            <a:srgbClr val="0A2B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092440" y="2560320"/>
            <a:ext cx="1508760" cy="411480"/>
          </a:xfrm>
          <a:prstGeom prst="rect">
            <a:avLst/>
          </a:prstGeom>
          <a:noFill/>
        </p:spPr>
        <p:txBody>
          <a:bodyPr wrap="square">
            <a:spAutoFit/>
          </a:bodyPr>
          <a:lstStyle/>
          <a:p>
            <a:pPr algn="ctr">
              <a:defRPr sz="1400" b="1">
                <a:solidFill>
                  <a:srgbClr val="FFFFFF"/>
                </a:solidFill>
              </a:defRPr>
            </a:pPr>
            <a:r>
              <a:t>REFLECTION</a:t>
            </a:r>
          </a:p>
        </p:txBody>
      </p:sp>
      <p:sp>
        <p:nvSpPr>
          <p:cNvPr id="21" name="TextBox 20"/>
          <p:cNvSpPr txBox="1"/>
          <p:nvPr/>
        </p:nvSpPr>
        <p:spPr>
          <a:xfrm>
            <a:off x="9601200" y="2578608"/>
            <a:ext cx="411480" cy="320040"/>
          </a:xfrm>
          <a:prstGeom prst="rect">
            <a:avLst/>
          </a:prstGeom>
          <a:noFill/>
        </p:spPr>
        <p:txBody>
          <a:bodyPr wrap="square">
            <a:spAutoFit/>
          </a:bodyPr>
          <a:lstStyle/>
          <a:p>
            <a:pPr algn="ctr">
              <a:defRPr sz="2300" b="1">
                <a:solidFill>
                  <a:srgbClr val="5C6876"/>
                </a:solidFill>
              </a:defRPr>
            </a:pPr>
            <a:r>
              <a:t>→</a:t>
            </a:r>
          </a:p>
        </p:txBody>
      </p:sp>
      <p:sp>
        <p:nvSpPr>
          <p:cNvPr id="22" name="Rounded Rectangle 21"/>
          <p:cNvSpPr/>
          <p:nvPr/>
        </p:nvSpPr>
        <p:spPr>
          <a:xfrm>
            <a:off x="10012680" y="2286000"/>
            <a:ext cx="1508760" cy="1005840"/>
          </a:xfrm>
          <a:prstGeom prst="round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0012680" y="2560320"/>
            <a:ext cx="1508760" cy="411480"/>
          </a:xfrm>
          <a:prstGeom prst="rect">
            <a:avLst/>
          </a:prstGeom>
          <a:noFill/>
        </p:spPr>
        <p:txBody>
          <a:bodyPr wrap="square">
            <a:spAutoFit/>
          </a:bodyPr>
          <a:lstStyle/>
          <a:p>
            <a:pPr algn="ctr">
              <a:defRPr sz="1400" b="1">
                <a:solidFill>
                  <a:srgbClr val="FFFFFF"/>
                </a:solidFill>
              </a:defRPr>
            </a:pPr>
            <a:r>
              <a:t>GROWTH</a:t>
            </a:r>
          </a:p>
        </p:txBody>
      </p:sp>
      <p:sp>
        <p:nvSpPr>
          <p:cNvPr id="24" name="TextBox 23"/>
          <p:cNvSpPr txBox="1"/>
          <p:nvPr/>
        </p:nvSpPr>
        <p:spPr>
          <a:xfrm>
            <a:off x="914400" y="4251960"/>
            <a:ext cx="10332720" cy="594360"/>
          </a:xfrm>
          <a:prstGeom prst="rect">
            <a:avLst/>
          </a:prstGeom>
          <a:noFill/>
        </p:spPr>
        <p:txBody>
          <a:bodyPr wrap="square">
            <a:spAutoFit/>
          </a:bodyPr>
          <a:lstStyle/>
          <a:p>
            <a:pPr algn="ctr">
              <a:defRPr sz="2200" b="1">
                <a:solidFill>
                  <a:srgbClr val="0A2B4D"/>
                </a:solidFill>
              </a:defRPr>
            </a:pPr>
            <a:r>
              <a:t>Practice self-care. Regulate. Reflect. Adjust. Repeat.</a:t>
            </a:r>
          </a:p>
        </p:txBody>
      </p:sp>
      <p:sp>
        <p:nvSpPr>
          <p:cNvPr id="25" name="TextBox 24"/>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18B8CD"/>
                </a:solidFill>
              </a:defRPr>
            </a:pPr>
            <a:r>
              <a:t>MAINTENANCE &amp; GROWTH</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The 3R Emotional Wellness Plan</a:t>
            </a:r>
          </a:p>
        </p:txBody>
      </p:sp>
      <p:sp>
        <p:nvSpPr>
          <p:cNvPr id="6" name="TextBox 5"/>
          <p:cNvSpPr txBox="1"/>
          <p:nvPr/>
        </p:nvSpPr>
        <p:spPr>
          <a:xfrm>
            <a:off x="621792" y="1078992"/>
            <a:ext cx="2174441" cy="338554"/>
          </a:xfrm>
          <a:prstGeom prst="rect">
            <a:avLst/>
          </a:prstGeom>
          <a:noFill/>
        </p:spPr>
        <p:txBody>
          <a:bodyPr wrap="none">
            <a:spAutoFit/>
          </a:bodyPr>
          <a:lstStyle/>
          <a:p>
            <a:pPr>
              <a:defRPr sz="1300">
                <a:solidFill>
                  <a:srgbClr val="5C6876"/>
                </a:solidFill>
              </a:defRPr>
            </a:pPr>
            <a:r>
              <a:rPr sz="1600" b="1" dirty="0"/>
              <a:t>What will I keep doing?</a:t>
            </a:r>
          </a:p>
        </p:txBody>
      </p:sp>
      <p:sp>
        <p:nvSpPr>
          <p:cNvPr id="7" name="Rounded Rectangle 6"/>
          <p:cNvSpPr/>
          <p:nvPr/>
        </p:nvSpPr>
        <p:spPr>
          <a:xfrm>
            <a:off x="731520" y="1600200"/>
            <a:ext cx="3429000" cy="2057400"/>
          </a:xfrm>
          <a:prstGeom prst="roundRect">
            <a:avLst/>
          </a:prstGeom>
          <a:solidFill>
            <a:srgbClr val="FFF7E1"/>
          </a:solidFill>
          <a:ln w="19050">
            <a:solidFill>
              <a:srgbClr val="F8B74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764792"/>
            <a:ext cx="3026664" cy="320040"/>
          </a:xfrm>
          <a:prstGeom prst="rect">
            <a:avLst/>
          </a:prstGeom>
          <a:noFill/>
        </p:spPr>
        <p:txBody>
          <a:bodyPr wrap="square">
            <a:spAutoFit/>
          </a:bodyPr>
          <a:lstStyle/>
          <a:p>
            <a:pPr algn="l">
              <a:defRPr sz="1800" b="1">
                <a:solidFill>
                  <a:srgbClr val="F8B744"/>
                </a:solidFill>
              </a:defRPr>
            </a:pPr>
            <a:r>
              <a:t>RECOGNIZE</a:t>
            </a:r>
          </a:p>
        </p:txBody>
      </p:sp>
      <p:sp>
        <p:nvSpPr>
          <p:cNvPr id="9" name="TextBox 8"/>
          <p:cNvSpPr txBox="1"/>
          <p:nvPr/>
        </p:nvSpPr>
        <p:spPr>
          <a:xfrm>
            <a:off x="932688" y="2176272"/>
            <a:ext cx="3026664" cy="1344168"/>
          </a:xfrm>
          <a:prstGeom prst="rect">
            <a:avLst/>
          </a:prstGeom>
          <a:noFill/>
        </p:spPr>
        <p:txBody>
          <a:bodyPr wrap="square">
            <a:spAutoFit/>
          </a:bodyPr>
          <a:lstStyle/>
          <a:p>
            <a:pPr algn="l">
              <a:defRPr sz="1400" b="0">
                <a:solidFill>
                  <a:srgbClr val="1E232D"/>
                </a:solidFill>
              </a:defRPr>
            </a:pPr>
            <a:r>
              <a:t>What emotion or trigger do I need to become more aware of?</a:t>
            </a:r>
          </a:p>
        </p:txBody>
      </p:sp>
      <p:sp>
        <p:nvSpPr>
          <p:cNvPr id="10" name="Rounded Rectangle 9"/>
          <p:cNvSpPr/>
          <p:nvPr/>
        </p:nvSpPr>
        <p:spPr>
          <a:xfrm>
            <a:off x="4480559" y="1600200"/>
            <a:ext cx="3429000" cy="2057400"/>
          </a:xfrm>
          <a:prstGeom prst="roundRect">
            <a:avLst/>
          </a:prstGeom>
          <a:solidFill>
            <a:srgbClr val="F4EFFF"/>
          </a:solidFill>
          <a:ln w="19050">
            <a:solidFill>
              <a:srgbClr val="6723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681727" y="1764792"/>
            <a:ext cx="3026664" cy="320040"/>
          </a:xfrm>
          <a:prstGeom prst="rect">
            <a:avLst/>
          </a:prstGeom>
          <a:noFill/>
        </p:spPr>
        <p:txBody>
          <a:bodyPr wrap="square">
            <a:spAutoFit/>
          </a:bodyPr>
          <a:lstStyle/>
          <a:p>
            <a:pPr algn="l">
              <a:defRPr sz="1800" b="1">
                <a:solidFill>
                  <a:srgbClr val="6723D3"/>
                </a:solidFill>
              </a:defRPr>
            </a:pPr>
            <a:r>
              <a:t>RESPOND</a:t>
            </a:r>
          </a:p>
        </p:txBody>
      </p:sp>
      <p:sp>
        <p:nvSpPr>
          <p:cNvPr id="12" name="TextBox 11"/>
          <p:cNvSpPr txBox="1"/>
          <p:nvPr/>
        </p:nvSpPr>
        <p:spPr>
          <a:xfrm>
            <a:off x="4681727" y="2176272"/>
            <a:ext cx="3026664" cy="1344168"/>
          </a:xfrm>
          <a:prstGeom prst="rect">
            <a:avLst/>
          </a:prstGeom>
          <a:noFill/>
        </p:spPr>
        <p:txBody>
          <a:bodyPr wrap="square">
            <a:spAutoFit/>
          </a:bodyPr>
          <a:lstStyle/>
          <a:p>
            <a:pPr algn="l">
              <a:defRPr sz="1400" b="0">
                <a:solidFill>
                  <a:srgbClr val="1E232D"/>
                </a:solidFill>
              </a:defRPr>
            </a:pPr>
            <a:r>
              <a:t>What healthy strategy will I practice when it appears?</a:t>
            </a:r>
          </a:p>
        </p:txBody>
      </p:sp>
      <p:sp>
        <p:nvSpPr>
          <p:cNvPr id="13" name="Rounded Rectangle 12"/>
          <p:cNvSpPr/>
          <p:nvPr/>
        </p:nvSpPr>
        <p:spPr>
          <a:xfrm>
            <a:off x="8229600" y="1600200"/>
            <a:ext cx="3429000" cy="2057400"/>
          </a:xfrm>
          <a:prstGeom prst="roundRect">
            <a:avLst/>
          </a:prstGeom>
          <a:solidFill>
            <a:srgbClr val="E8F9FB"/>
          </a:solidFill>
          <a:ln w="19050">
            <a:solidFill>
              <a:srgbClr val="18B8C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30768" y="1764792"/>
            <a:ext cx="3026664" cy="320040"/>
          </a:xfrm>
          <a:prstGeom prst="rect">
            <a:avLst/>
          </a:prstGeom>
          <a:noFill/>
        </p:spPr>
        <p:txBody>
          <a:bodyPr wrap="square">
            <a:spAutoFit/>
          </a:bodyPr>
          <a:lstStyle/>
          <a:p>
            <a:pPr algn="l">
              <a:defRPr sz="1800" b="1">
                <a:solidFill>
                  <a:srgbClr val="18B8CD"/>
                </a:solidFill>
              </a:defRPr>
            </a:pPr>
            <a:r>
              <a:t>REINFORCE</a:t>
            </a:r>
          </a:p>
        </p:txBody>
      </p:sp>
      <p:sp>
        <p:nvSpPr>
          <p:cNvPr id="15" name="TextBox 14"/>
          <p:cNvSpPr txBox="1"/>
          <p:nvPr/>
        </p:nvSpPr>
        <p:spPr>
          <a:xfrm>
            <a:off x="8430768" y="2176272"/>
            <a:ext cx="3026664" cy="1344168"/>
          </a:xfrm>
          <a:prstGeom prst="rect">
            <a:avLst/>
          </a:prstGeom>
          <a:noFill/>
        </p:spPr>
        <p:txBody>
          <a:bodyPr wrap="square">
            <a:spAutoFit/>
          </a:bodyPr>
          <a:lstStyle/>
          <a:p>
            <a:pPr algn="l">
              <a:defRPr sz="1400" b="0">
                <a:solidFill>
                  <a:srgbClr val="1E232D"/>
                </a:solidFill>
              </a:defRPr>
            </a:pPr>
            <a:r>
              <a:t>What habit, person, resource, or support will help me maintain it?</a:t>
            </a:r>
          </a:p>
        </p:txBody>
      </p:sp>
      <p:sp>
        <p:nvSpPr>
          <p:cNvPr id="16" name="Rounded Rectangle 15"/>
          <p:cNvSpPr/>
          <p:nvPr/>
        </p:nvSpPr>
        <p:spPr>
          <a:xfrm>
            <a:off x="914400" y="4251960"/>
            <a:ext cx="10287000" cy="1143000"/>
          </a:xfrm>
          <a:prstGeom prst="roundRect">
            <a:avLst/>
          </a:prstGeom>
          <a:solidFill>
            <a:srgbClr val="F6F8FC"/>
          </a:solidFill>
          <a:ln w="19050">
            <a:solidFill>
              <a:srgbClr val="0A2B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115568" y="4416552"/>
            <a:ext cx="9884664" cy="320040"/>
          </a:xfrm>
          <a:prstGeom prst="rect">
            <a:avLst/>
          </a:prstGeom>
          <a:noFill/>
        </p:spPr>
        <p:txBody>
          <a:bodyPr wrap="square">
            <a:spAutoFit/>
          </a:bodyPr>
          <a:lstStyle/>
          <a:p>
            <a:pPr algn="l">
              <a:defRPr sz="1600" b="1">
                <a:solidFill>
                  <a:srgbClr val="0A2B4D"/>
                </a:solidFill>
              </a:defRPr>
            </a:pPr>
            <a:r>
              <a:t>My Commitment</a:t>
            </a:r>
          </a:p>
        </p:txBody>
      </p:sp>
      <p:sp>
        <p:nvSpPr>
          <p:cNvPr id="18" name="TextBox 17"/>
          <p:cNvSpPr txBox="1"/>
          <p:nvPr/>
        </p:nvSpPr>
        <p:spPr>
          <a:xfrm>
            <a:off x="1115568" y="4828032"/>
            <a:ext cx="9884664" cy="429768"/>
          </a:xfrm>
          <a:prstGeom prst="rect">
            <a:avLst/>
          </a:prstGeom>
          <a:noFill/>
        </p:spPr>
        <p:txBody>
          <a:bodyPr wrap="square">
            <a:spAutoFit/>
          </a:bodyPr>
          <a:lstStyle/>
          <a:p>
            <a:pPr algn="l">
              <a:defRPr sz="1400" b="0">
                <a:solidFill>
                  <a:srgbClr val="1E232D"/>
                </a:solidFill>
              </a:defRPr>
            </a:pPr>
            <a:r>
              <a:t>When I notice __________, instead of automatically __________, I will practice __________.</a:t>
            </a:r>
            <a:br/>
            <a:r>
              <a:t>One resource/person I can reach out to is ______________________________.</a:t>
            </a:r>
          </a:p>
        </p:txBody>
      </p:sp>
      <p:sp>
        <p:nvSpPr>
          <p:cNvPr id="19" name="TextBox 18"/>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18B8CD"/>
                </a:solidFill>
              </a:defRPr>
            </a:pPr>
            <a:r>
              <a:t>SUPPORT</a:t>
            </a:r>
          </a:p>
        </p:txBody>
      </p:sp>
      <p:sp>
        <p:nvSpPr>
          <p:cNvPr id="5" name="TextBox 4"/>
          <p:cNvSpPr txBox="1"/>
          <p:nvPr/>
        </p:nvSpPr>
        <p:spPr>
          <a:xfrm>
            <a:off x="594360" y="438912"/>
            <a:ext cx="10972800" cy="713232"/>
          </a:xfrm>
          <a:prstGeom prst="rect">
            <a:avLst/>
          </a:prstGeom>
          <a:noFill/>
        </p:spPr>
        <p:txBody>
          <a:bodyPr wrap="none">
            <a:spAutoFit/>
          </a:bodyPr>
          <a:lstStyle/>
          <a:p>
            <a:pPr>
              <a:defRPr sz="2700" b="1">
                <a:solidFill>
                  <a:srgbClr val="0A2B4D"/>
                </a:solidFill>
              </a:defRPr>
            </a:pPr>
            <a:r>
              <a:t>Your Support System Is Part of the Roadmap</a:t>
            </a:r>
          </a:p>
        </p:txBody>
      </p:sp>
      <p:sp>
        <p:nvSpPr>
          <p:cNvPr id="6" name="TextBox 5"/>
          <p:cNvSpPr txBox="1"/>
          <p:nvPr/>
        </p:nvSpPr>
        <p:spPr>
          <a:xfrm>
            <a:off x="621792" y="1078992"/>
            <a:ext cx="4202176" cy="338554"/>
          </a:xfrm>
          <a:prstGeom prst="rect">
            <a:avLst/>
          </a:prstGeom>
          <a:noFill/>
        </p:spPr>
        <p:txBody>
          <a:bodyPr wrap="none">
            <a:spAutoFit/>
          </a:bodyPr>
          <a:lstStyle/>
          <a:p>
            <a:pPr>
              <a:defRPr sz="1300">
                <a:solidFill>
                  <a:srgbClr val="5C6876"/>
                </a:solidFill>
              </a:defRPr>
            </a:pPr>
            <a:r>
              <a:rPr sz="1600" b="1" dirty="0"/>
              <a:t>Self-management does not mean self-isolation.</a:t>
            </a:r>
          </a:p>
        </p:txBody>
      </p:sp>
      <p:sp>
        <p:nvSpPr>
          <p:cNvPr id="7" name="Oval 6"/>
          <p:cNvSpPr/>
          <p:nvPr/>
        </p:nvSpPr>
        <p:spPr>
          <a:xfrm>
            <a:off x="822960" y="1417320"/>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481328"/>
            <a:ext cx="457200" cy="228600"/>
          </a:xfrm>
          <a:prstGeom prst="rect">
            <a:avLst/>
          </a:prstGeom>
          <a:noFill/>
        </p:spPr>
        <p:txBody>
          <a:bodyPr wrap="square">
            <a:spAutoFit/>
          </a:bodyPr>
          <a:lstStyle/>
          <a:p>
            <a:pPr algn="ctr">
              <a:defRPr sz="1300" b="1">
                <a:solidFill>
                  <a:srgbClr val="FFFFFF"/>
                </a:solidFill>
              </a:defRPr>
            </a:pPr>
            <a:r>
              <a:t>1</a:t>
            </a:r>
          </a:p>
        </p:txBody>
      </p:sp>
      <p:sp>
        <p:nvSpPr>
          <p:cNvPr id="9" name="TextBox 8"/>
          <p:cNvSpPr txBox="1"/>
          <p:nvPr/>
        </p:nvSpPr>
        <p:spPr>
          <a:xfrm>
            <a:off x="1417320" y="1435608"/>
            <a:ext cx="2971800" cy="320040"/>
          </a:xfrm>
          <a:prstGeom prst="rect">
            <a:avLst/>
          </a:prstGeom>
          <a:noFill/>
        </p:spPr>
        <p:txBody>
          <a:bodyPr wrap="square">
            <a:spAutoFit/>
          </a:bodyPr>
          <a:lstStyle/>
          <a:p>
            <a:pPr algn="l">
              <a:defRPr sz="1500" b="1">
                <a:solidFill>
                  <a:srgbClr val="0A2B4D"/>
                </a:solidFill>
              </a:defRPr>
            </a:pPr>
            <a:r>
              <a:t>Employee Assistance Program</a:t>
            </a:r>
          </a:p>
        </p:txBody>
      </p:sp>
      <p:sp>
        <p:nvSpPr>
          <p:cNvPr id="10" name="TextBox 9"/>
          <p:cNvSpPr txBox="1"/>
          <p:nvPr/>
        </p:nvSpPr>
        <p:spPr>
          <a:xfrm>
            <a:off x="4343400" y="1435608"/>
            <a:ext cx="6675120" cy="384048"/>
          </a:xfrm>
          <a:prstGeom prst="rect">
            <a:avLst/>
          </a:prstGeom>
          <a:noFill/>
        </p:spPr>
        <p:txBody>
          <a:bodyPr wrap="square">
            <a:spAutoFit/>
          </a:bodyPr>
          <a:lstStyle/>
          <a:p>
            <a:pPr algn="l">
              <a:defRPr sz="1400" b="0">
                <a:solidFill>
                  <a:srgbClr val="1E232D"/>
                </a:solidFill>
              </a:defRPr>
            </a:pPr>
            <a:r>
              <a:t>Know your organization's benefits and access process.</a:t>
            </a:r>
          </a:p>
        </p:txBody>
      </p:sp>
      <p:sp>
        <p:nvSpPr>
          <p:cNvPr id="11" name="Oval 10"/>
          <p:cNvSpPr/>
          <p:nvPr/>
        </p:nvSpPr>
        <p:spPr>
          <a:xfrm>
            <a:off x="822960" y="2313432"/>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 y="2377440"/>
            <a:ext cx="457200" cy="228600"/>
          </a:xfrm>
          <a:prstGeom prst="rect">
            <a:avLst/>
          </a:prstGeom>
          <a:noFill/>
        </p:spPr>
        <p:txBody>
          <a:bodyPr wrap="square">
            <a:spAutoFit/>
          </a:bodyPr>
          <a:lstStyle/>
          <a:p>
            <a:pPr algn="ctr">
              <a:defRPr sz="1300" b="1">
                <a:solidFill>
                  <a:srgbClr val="FFFFFF"/>
                </a:solidFill>
              </a:defRPr>
            </a:pPr>
            <a:r>
              <a:t>2</a:t>
            </a:r>
          </a:p>
        </p:txBody>
      </p:sp>
      <p:sp>
        <p:nvSpPr>
          <p:cNvPr id="13" name="TextBox 12"/>
          <p:cNvSpPr txBox="1"/>
          <p:nvPr/>
        </p:nvSpPr>
        <p:spPr>
          <a:xfrm>
            <a:off x="1417320" y="2331720"/>
            <a:ext cx="2971800" cy="320040"/>
          </a:xfrm>
          <a:prstGeom prst="rect">
            <a:avLst/>
          </a:prstGeom>
          <a:noFill/>
        </p:spPr>
        <p:txBody>
          <a:bodyPr wrap="square">
            <a:spAutoFit/>
          </a:bodyPr>
          <a:lstStyle/>
          <a:p>
            <a:pPr algn="l">
              <a:defRPr sz="1500" b="1">
                <a:solidFill>
                  <a:srgbClr val="0A2B4D"/>
                </a:solidFill>
              </a:defRPr>
            </a:pPr>
            <a:r>
              <a:t>Mental Health Professionals</a:t>
            </a:r>
          </a:p>
        </p:txBody>
      </p:sp>
      <p:sp>
        <p:nvSpPr>
          <p:cNvPr id="14" name="TextBox 13"/>
          <p:cNvSpPr txBox="1"/>
          <p:nvPr/>
        </p:nvSpPr>
        <p:spPr>
          <a:xfrm>
            <a:off x="4343400" y="2331720"/>
            <a:ext cx="6675120" cy="384048"/>
          </a:xfrm>
          <a:prstGeom prst="rect">
            <a:avLst/>
          </a:prstGeom>
          <a:noFill/>
        </p:spPr>
        <p:txBody>
          <a:bodyPr wrap="square">
            <a:spAutoFit/>
          </a:bodyPr>
          <a:lstStyle/>
          <a:p>
            <a:pPr algn="l">
              <a:defRPr sz="1400" b="0">
                <a:solidFill>
                  <a:srgbClr val="1E232D"/>
                </a:solidFill>
              </a:defRPr>
            </a:pPr>
            <a:r>
              <a:t>Therapy, counseling, and behavioral health support.</a:t>
            </a:r>
          </a:p>
        </p:txBody>
      </p:sp>
      <p:sp>
        <p:nvSpPr>
          <p:cNvPr id="15" name="Oval 14"/>
          <p:cNvSpPr/>
          <p:nvPr/>
        </p:nvSpPr>
        <p:spPr>
          <a:xfrm>
            <a:off x="822960" y="3209544"/>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2960" y="3273551"/>
            <a:ext cx="457200" cy="228600"/>
          </a:xfrm>
          <a:prstGeom prst="rect">
            <a:avLst/>
          </a:prstGeom>
          <a:noFill/>
        </p:spPr>
        <p:txBody>
          <a:bodyPr wrap="square">
            <a:spAutoFit/>
          </a:bodyPr>
          <a:lstStyle/>
          <a:p>
            <a:pPr algn="ctr">
              <a:defRPr sz="1300" b="1">
                <a:solidFill>
                  <a:srgbClr val="FFFFFF"/>
                </a:solidFill>
              </a:defRPr>
            </a:pPr>
            <a:r>
              <a:t>3</a:t>
            </a:r>
          </a:p>
        </p:txBody>
      </p:sp>
      <p:sp>
        <p:nvSpPr>
          <p:cNvPr id="17" name="TextBox 16"/>
          <p:cNvSpPr txBox="1"/>
          <p:nvPr/>
        </p:nvSpPr>
        <p:spPr>
          <a:xfrm>
            <a:off x="1417320" y="3227832"/>
            <a:ext cx="2971800" cy="320040"/>
          </a:xfrm>
          <a:prstGeom prst="rect">
            <a:avLst/>
          </a:prstGeom>
          <a:noFill/>
        </p:spPr>
        <p:txBody>
          <a:bodyPr wrap="square">
            <a:spAutoFit/>
          </a:bodyPr>
          <a:lstStyle/>
          <a:p>
            <a:pPr algn="l">
              <a:defRPr sz="1500" b="1">
                <a:solidFill>
                  <a:srgbClr val="0A2B4D"/>
                </a:solidFill>
              </a:defRPr>
            </a:pPr>
            <a:r>
              <a:t>Primary Care Providers</a:t>
            </a:r>
          </a:p>
        </p:txBody>
      </p:sp>
      <p:sp>
        <p:nvSpPr>
          <p:cNvPr id="18" name="TextBox 17"/>
          <p:cNvSpPr txBox="1"/>
          <p:nvPr/>
        </p:nvSpPr>
        <p:spPr>
          <a:xfrm>
            <a:off x="4343400" y="3227832"/>
            <a:ext cx="6675120" cy="384048"/>
          </a:xfrm>
          <a:prstGeom prst="rect">
            <a:avLst/>
          </a:prstGeom>
          <a:noFill/>
        </p:spPr>
        <p:txBody>
          <a:bodyPr wrap="square">
            <a:spAutoFit/>
          </a:bodyPr>
          <a:lstStyle/>
          <a:p>
            <a:pPr algn="l">
              <a:defRPr sz="1400" b="0">
                <a:solidFill>
                  <a:srgbClr val="1E232D"/>
                </a:solidFill>
              </a:defRPr>
            </a:pPr>
            <a:r>
              <a:t>Whole-person health and appropriate referrals.</a:t>
            </a:r>
          </a:p>
        </p:txBody>
      </p:sp>
      <p:sp>
        <p:nvSpPr>
          <p:cNvPr id="19" name="Oval 18"/>
          <p:cNvSpPr/>
          <p:nvPr/>
        </p:nvSpPr>
        <p:spPr>
          <a:xfrm>
            <a:off x="822960" y="4105656"/>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60" y="4169664"/>
            <a:ext cx="457200" cy="228600"/>
          </a:xfrm>
          <a:prstGeom prst="rect">
            <a:avLst/>
          </a:prstGeom>
          <a:noFill/>
        </p:spPr>
        <p:txBody>
          <a:bodyPr wrap="square">
            <a:spAutoFit/>
          </a:bodyPr>
          <a:lstStyle/>
          <a:p>
            <a:pPr algn="ctr">
              <a:defRPr sz="1300" b="1">
                <a:solidFill>
                  <a:srgbClr val="FFFFFF"/>
                </a:solidFill>
              </a:defRPr>
            </a:pPr>
            <a:r>
              <a:t>4</a:t>
            </a:r>
          </a:p>
        </p:txBody>
      </p:sp>
      <p:sp>
        <p:nvSpPr>
          <p:cNvPr id="21" name="TextBox 20"/>
          <p:cNvSpPr txBox="1"/>
          <p:nvPr/>
        </p:nvSpPr>
        <p:spPr>
          <a:xfrm>
            <a:off x="1417320" y="4123944"/>
            <a:ext cx="2971800" cy="320040"/>
          </a:xfrm>
          <a:prstGeom prst="rect">
            <a:avLst/>
          </a:prstGeom>
          <a:noFill/>
        </p:spPr>
        <p:txBody>
          <a:bodyPr wrap="square">
            <a:spAutoFit/>
          </a:bodyPr>
          <a:lstStyle/>
          <a:p>
            <a:pPr algn="l">
              <a:defRPr sz="1500" b="1">
                <a:solidFill>
                  <a:srgbClr val="0A2B4D"/>
                </a:solidFill>
              </a:defRPr>
            </a:pPr>
            <a:r>
              <a:t>Trusted People &amp; Community</a:t>
            </a:r>
          </a:p>
        </p:txBody>
      </p:sp>
      <p:sp>
        <p:nvSpPr>
          <p:cNvPr id="22" name="TextBox 21"/>
          <p:cNvSpPr txBox="1"/>
          <p:nvPr/>
        </p:nvSpPr>
        <p:spPr>
          <a:xfrm>
            <a:off x="4343400" y="4123944"/>
            <a:ext cx="6675120" cy="384048"/>
          </a:xfrm>
          <a:prstGeom prst="rect">
            <a:avLst/>
          </a:prstGeom>
          <a:noFill/>
        </p:spPr>
        <p:txBody>
          <a:bodyPr wrap="square">
            <a:spAutoFit/>
          </a:bodyPr>
          <a:lstStyle/>
          <a:p>
            <a:pPr algn="l">
              <a:defRPr sz="1400" b="0">
                <a:solidFill>
                  <a:srgbClr val="1E232D"/>
                </a:solidFill>
              </a:defRPr>
            </a:pPr>
            <a:r>
              <a:t>Family, friends, peers, faith/community supports.</a:t>
            </a:r>
          </a:p>
        </p:txBody>
      </p:sp>
      <p:sp>
        <p:nvSpPr>
          <p:cNvPr id="23" name="Oval 22"/>
          <p:cNvSpPr/>
          <p:nvPr/>
        </p:nvSpPr>
        <p:spPr>
          <a:xfrm>
            <a:off x="822960" y="5001768"/>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22960" y="5065776"/>
            <a:ext cx="457200" cy="228600"/>
          </a:xfrm>
          <a:prstGeom prst="rect">
            <a:avLst/>
          </a:prstGeom>
          <a:noFill/>
        </p:spPr>
        <p:txBody>
          <a:bodyPr wrap="square">
            <a:spAutoFit/>
          </a:bodyPr>
          <a:lstStyle/>
          <a:p>
            <a:pPr algn="ctr">
              <a:defRPr sz="1300" b="1">
                <a:solidFill>
                  <a:srgbClr val="FFFFFF"/>
                </a:solidFill>
              </a:defRPr>
            </a:pPr>
            <a:r>
              <a:t>5</a:t>
            </a:r>
          </a:p>
        </p:txBody>
      </p:sp>
      <p:sp>
        <p:nvSpPr>
          <p:cNvPr id="25" name="TextBox 24"/>
          <p:cNvSpPr txBox="1"/>
          <p:nvPr/>
        </p:nvSpPr>
        <p:spPr>
          <a:xfrm>
            <a:off x="1417320" y="5020055"/>
            <a:ext cx="2971800" cy="320040"/>
          </a:xfrm>
          <a:prstGeom prst="rect">
            <a:avLst/>
          </a:prstGeom>
          <a:noFill/>
        </p:spPr>
        <p:txBody>
          <a:bodyPr wrap="square">
            <a:spAutoFit/>
          </a:bodyPr>
          <a:lstStyle/>
          <a:p>
            <a:pPr algn="l">
              <a:defRPr sz="1500" b="1">
                <a:solidFill>
                  <a:srgbClr val="0A2B4D"/>
                </a:solidFill>
              </a:defRPr>
            </a:pPr>
            <a:r>
              <a:t>988 Suicide &amp; Crisis Lifeline</a:t>
            </a:r>
          </a:p>
        </p:txBody>
      </p:sp>
      <p:sp>
        <p:nvSpPr>
          <p:cNvPr id="26" name="TextBox 25"/>
          <p:cNvSpPr txBox="1"/>
          <p:nvPr/>
        </p:nvSpPr>
        <p:spPr>
          <a:xfrm>
            <a:off x="4343400" y="5020055"/>
            <a:ext cx="6675120" cy="384048"/>
          </a:xfrm>
          <a:prstGeom prst="rect">
            <a:avLst/>
          </a:prstGeom>
          <a:noFill/>
        </p:spPr>
        <p:txBody>
          <a:bodyPr wrap="square">
            <a:spAutoFit/>
          </a:bodyPr>
          <a:lstStyle/>
          <a:p>
            <a:pPr algn="l">
              <a:defRPr sz="1400" b="0">
                <a:solidFill>
                  <a:srgbClr val="1E232D"/>
                </a:solidFill>
              </a:defRPr>
            </a:pPr>
            <a:r>
              <a:t>Call, text, or chat 988 when crisis support is needed.</a:t>
            </a:r>
          </a:p>
        </p:txBody>
      </p:sp>
      <p:sp>
        <p:nvSpPr>
          <p:cNvPr id="27" name="TextBox 26"/>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pic>
        <p:nvPicPr>
          <p:cNvPr id="29" name="Picture 28" descr="White puzzle with one red piece">
            <a:extLst>
              <a:ext uri="{FF2B5EF4-FFF2-40B4-BE49-F238E27FC236}">
                <a16:creationId xmlns:a16="http://schemas.microsoft.com/office/drawing/2014/main" id="{E80B166D-0CD4-49BB-4E1C-B24A4DD61D2A}"/>
              </a:ext>
            </a:extLst>
          </p:cNvPr>
          <p:cNvPicPr>
            <a:picLocks noChangeAspect="1"/>
          </p:cNvPicPr>
          <p:nvPr/>
        </p:nvPicPr>
        <p:blipFill>
          <a:blip r:embed="rId3"/>
          <a:stretch>
            <a:fillRect/>
          </a:stretch>
        </p:blipFill>
        <p:spPr>
          <a:xfrm>
            <a:off x="8343656" y="2606040"/>
            <a:ext cx="3586642" cy="201748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999" cy="109728"/>
          </a:xfrm>
          <a:prstGeom prst="rect">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601200" y="164592"/>
            <a:ext cx="2240280" cy="320040"/>
          </a:xfrm>
          <a:prstGeom prst="rect">
            <a:avLst/>
          </a:prstGeom>
          <a:noFill/>
        </p:spPr>
        <p:txBody>
          <a:bodyPr wrap="none">
            <a:spAutoFit/>
          </a:bodyPr>
          <a:lstStyle/>
          <a:p>
            <a:pPr algn="r">
              <a:defRPr sz="1100" b="1">
                <a:solidFill>
                  <a:srgbClr val="6723D3"/>
                </a:solidFill>
              </a:defRPr>
            </a:pPr>
            <a:r>
              <a:t>EXPERIENCE MENTALOCITY™</a:t>
            </a:r>
          </a:p>
        </p:txBody>
      </p:sp>
      <p:sp>
        <p:nvSpPr>
          <p:cNvPr id="5" name="TextBox 4"/>
          <p:cNvSpPr txBox="1"/>
          <p:nvPr/>
        </p:nvSpPr>
        <p:spPr>
          <a:xfrm>
            <a:off x="571500" y="199862"/>
            <a:ext cx="10972800" cy="713232"/>
          </a:xfrm>
          <a:prstGeom prst="rect">
            <a:avLst/>
          </a:prstGeom>
          <a:noFill/>
        </p:spPr>
        <p:txBody>
          <a:bodyPr wrap="none">
            <a:spAutoFit/>
          </a:bodyPr>
          <a:lstStyle/>
          <a:p>
            <a:pPr>
              <a:defRPr sz="2700" b="1">
                <a:solidFill>
                  <a:srgbClr val="0A2B4D"/>
                </a:solidFill>
              </a:defRPr>
            </a:pPr>
            <a:r>
              <a:rPr dirty="0"/>
              <a:t>Take the Journey With Us</a:t>
            </a:r>
          </a:p>
        </p:txBody>
      </p:sp>
      <p:sp>
        <p:nvSpPr>
          <p:cNvPr id="6" name="TextBox 5"/>
          <p:cNvSpPr txBox="1"/>
          <p:nvPr/>
        </p:nvSpPr>
        <p:spPr>
          <a:xfrm>
            <a:off x="4905103" y="591168"/>
            <a:ext cx="6613221" cy="338554"/>
          </a:xfrm>
          <a:prstGeom prst="rect">
            <a:avLst/>
          </a:prstGeom>
          <a:noFill/>
        </p:spPr>
        <p:txBody>
          <a:bodyPr wrap="none">
            <a:spAutoFit/>
          </a:bodyPr>
          <a:lstStyle/>
          <a:p>
            <a:pPr>
              <a:defRPr sz="1300">
                <a:solidFill>
                  <a:srgbClr val="5C6876"/>
                </a:solidFill>
              </a:defRPr>
            </a:pPr>
            <a:r>
              <a:rPr sz="1600" b="1" dirty="0"/>
              <a:t>30-Day Complimentary Access — explore, practice, and help shape the tool.</a:t>
            </a:r>
          </a:p>
        </p:txBody>
      </p:sp>
      <p:sp>
        <p:nvSpPr>
          <p:cNvPr id="8" name="Oval 7"/>
          <p:cNvSpPr/>
          <p:nvPr/>
        </p:nvSpPr>
        <p:spPr>
          <a:xfrm>
            <a:off x="4800600" y="1417320"/>
            <a:ext cx="457200" cy="457200"/>
          </a:xfrm>
          <a:prstGeom prst="ellipse">
            <a:avLst/>
          </a:prstGeom>
          <a:solidFill>
            <a:srgbClr val="CD269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800600" y="1481328"/>
            <a:ext cx="457200" cy="228600"/>
          </a:xfrm>
          <a:prstGeom prst="rect">
            <a:avLst/>
          </a:prstGeom>
          <a:noFill/>
        </p:spPr>
        <p:txBody>
          <a:bodyPr wrap="square">
            <a:spAutoFit/>
          </a:bodyPr>
          <a:lstStyle/>
          <a:p>
            <a:pPr algn="ctr">
              <a:defRPr sz="1300" b="1">
                <a:solidFill>
                  <a:srgbClr val="FFFFFF"/>
                </a:solidFill>
              </a:defRPr>
            </a:pPr>
            <a:r>
              <a:t>1</a:t>
            </a:r>
          </a:p>
        </p:txBody>
      </p:sp>
      <p:sp>
        <p:nvSpPr>
          <p:cNvPr id="10" name="TextBox 9"/>
          <p:cNvSpPr txBox="1"/>
          <p:nvPr/>
        </p:nvSpPr>
        <p:spPr>
          <a:xfrm>
            <a:off x="5440680" y="1426464"/>
            <a:ext cx="1234440" cy="274320"/>
          </a:xfrm>
          <a:prstGeom prst="rect">
            <a:avLst/>
          </a:prstGeom>
          <a:noFill/>
        </p:spPr>
        <p:txBody>
          <a:bodyPr wrap="square">
            <a:spAutoFit/>
          </a:bodyPr>
          <a:lstStyle/>
          <a:p>
            <a:pPr algn="l">
              <a:defRPr sz="1400" b="1">
                <a:solidFill>
                  <a:srgbClr val="CD269F"/>
                </a:solidFill>
              </a:defRPr>
            </a:pPr>
            <a:r>
              <a:t>SCAN</a:t>
            </a:r>
          </a:p>
        </p:txBody>
      </p:sp>
      <p:sp>
        <p:nvSpPr>
          <p:cNvPr id="11" name="TextBox 10"/>
          <p:cNvSpPr txBox="1"/>
          <p:nvPr/>
        </p:nvSpPr>
        <p:spPr>
          <a:xfrm>
            <a:off x="6629400" y="1426464"/>
            <a:ext cx="4709160" cy="384048"/>
          </a:xfrm>
          <a:prstGeom prst="rect">
            <a:avLst/>
          </a:prstGeom>
          <a:noFill/>
        </p:spPr>
        <p:txBody>
          <a:bodyPr wrap="square">
            <a:spAutoFit/>
          </a:bodyPr>
          <a:lstStyle/>
          <a:p>
            <a:pPr algn="l">
              <a:defRPr sz="1300" b="0">
                <a:solidFill>
                  <a:srgbClr val="1E232D"/>
                </a:solidFill>
              </a:defRPr>
            </a:pPr>
            <a:r>
              <a:t>Access Mentalocity™</a:t>
            </a:r>
          </a:p>
        </p:txBody>
      </p:sp>
      <p:sp>
        <p:nvSpPr>
          <p:cNvPr id="12" name="Oval 11"/>
          <p:cNvSpPr/>
          <p:nvPr/>
        </p:nvSpPr>
        <p:spPr>
          <a:xfrm>
            <a:off x="4800600" y="2258568"/>
            <a:ext cx="457200" cy="457200"/>
          </a:xfrm>
          <a:prstGeom prst="ellipse">
            <a:avLst/>
          </a:prstGeom>
          <a:solidFill>
            <a:srgbClr val="6723D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800600" y="2322576"/>
            <a:ext cx="457200" cy="228600"/>
          </a:xfrm>
          <a:prstGeom prst="rect">
            <a:avLst/>
          </a:prstGeom>
          <a:noFill/>
        </p:spPr>
        <p:txBody>
          <a:bodyPr wrap="square">
            <a:spAutoFit/>
          </a:bodyPr>
          <a:lstStyle/>
          <a:p>
            <a:pPr algn="ctr">
              <a:defRPr sz="1300" b="1">
                <a:solidFill>
                  <a:srgbClr val="FFFFFF"/>
                </a:solidFill>
              </a:defRPr>
            </a:pPr>
            <a:r>
              <a:t>2</a:t>
            </a:r>
          </a:p>
        </p:txBody>
      </p:sp>
      <p:sp>
        <p:nvSpPr>
          <p:cNvPr id="14" name="TextBox 13"/>
          <p:cNvSpPr txBox="1"/>
          <p:nvPr/>
        </p:nvSpPr>
        <p:spPr>
          <a:xfrm>
            <a:off x="5440680" y="2267712"/>
            <a:ext cx="1234440" cy="274320"/>
          </a:xfrm>
          <a:prstGeom prst="rect">
            <a:avLst/>
          </a:prstGeom>
          <a:noFill/>
        </p:spPr>
        <p:txBody>
          <a:bodyPr wrap="square">
            <a:spAutoFit/>
          </a:bodyPr>
          <a:lstStyle/>
          <a:p>
            <a:pPr algn="l">
              <a:defRPr sz="1400" b="1">
                <a:solidFill>
                  <a:srgbClr val="6723D3"/>
                </a:solidFill>
              </a:defRPr>
            </a:pPr>
            <a:r>
              <a:t>ASSESS</a:t>
            </a:r>
          </a:p>
        </p:txBody>
      </p:sp>
      <p:sp>
        <p:nvSpPr>
          <p:cNvPr id="15" name="TextBox 14"/>
          <p:cNvSpPr txBox="1"/>
          <p:nvPr/>
        </p:nvSpPr>
        <p:spPr>
          <a:xfrm>
            <a:off x="6629400" y="2267712"/>
            <a:ext cx="4709160" cy="384048"/>
          </a:xfrm>
          <a:prstGeom prst="rect">
            <a:avLst/>
          </a:prstGeom>
          <a:noFill/>
        </p:spPr>
        <p:txBody>
          <a:bodyPr wrap="square">
            <a:spAutoFit/>
          </a:bodyPr>
          <a:lstStyle/>
          <a:p>
            <a:pPr algn="l">
              <a:defRPr sz="1300" b="0">
                <a:solidFill>
                  <a:srgbClr val="1E232D"/>
                </a:solidFill>
              </a:defRPr>
            </a:pPr>
            <a:r>
              <a:t>Complete the Mental Health Literacy Pre-Assessment</a:t>
            </a:r>
          </a:p>
        </p:txBody>
      </p:sp>
      <p:sp>
        <p:nvSpPr>
          <p:cNvPr id="16" name="Oval 15"/>
          <p:cNvSpPr/>
          <p:nvPr/>
        </p:nvSpPr>
        <p:spPr>
          <a:xfrm>
            <a:off x="4800600" y="3099816"/>
            <a:ext cx="457200" cy="457200"/>
          </a:xfrm>
          <a:prstGeom prst="ellipse">
            <a:avLst/>
          </a:prstGeom>
          <a:solidFill>
            <a:srgbClr val="18B8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800600" y="3163824"/>
            <a:ext cx="457200" cy="228600"/>
          </a:xfrm>
          <a:prstGeom prst="rect">
            <a:avLst/>
          </a:prstGeom>
          <a:noFill/>
        </p:spPr>
        <p:txBody>
          <a:bodyPr wrap="square">
            <a:spAutoFit/>
          </a:bodyPr>
          <a:lstStyle/>
          <a:p>
            <a:pPr algn="ctr">
              <a:defRPr sz="1300" b="1">
                <a:solidFill>
                  <a:srgbClr val="FFFFFF"/>
                </a:solidFill>
              </a:defRPr>
            </a:pPr>
            <a:r>
              <a:t>3</a:t>
            </a:r>
          </a:p>
        </p:txBody>
      </p:sp>
      <p:sp>
        <p:nvSpPr>
          <p:cNvPr id="18" name="TextBox 17"/>
          <p:cNvSpPr txBox="1"/>
          <p:nvPr/>
        </p:nvSpPr>
        <p:spPr>
          <a:xfrm>
            <a:off x="5440680" y="3108960"/>
            <a:ext cx="1234440" cy="274320"/>
          </a:xfrm>
          <a:prstGeom prst="rect">
            <a:avLst/>
          </a:prstGeom>
          <a:noFill/>
        </p:spPr>
        <p:txBody>
          <a:bodyPr wrap="square">
            <a:spAutoFit/>
          </a:bodyPr>
          <a:lstStyle/>
          <a:p>
            <a:pPr algn="l">
              <a:defRPr sz="1400" b="1">
                <a:solidFill>
                  <a:srgbClr val="18B8CD"/>
                </a:solidFill>
              </a:defRPr>
            </a:pPr>
            <a:r>
              <a:t>EXPLORE</a:t>
            </a:r>
          </a:p>
        </p:txBody>
      </p:sp>
      <p:sp>
        <p:nvSpPr>
          <p:cNvPr id="19" name="TextBox 18"/>
          <p:cNvSpPr txBox="1"/>
          <p:nvPr/>
        </p:nvSpPr>
        <p:spPr>
          <a:xfrm>
            <a:off x="6629400" y="3108960"/>
            <a:ext cx="4709160" cy="384048"/>
          </a:xfrm>
          <a:prstGeom prst="rect">
            <a:avLst/>
          </a:prstGeom>
          <a:noFill/>
        </p:spPr>
        <p:txBody>
          <a:bodyPr wrap="square">
            <a:spAutoFit/>
          </a:bodyPr>
          <a:lstStyle/>
          <a:p>
            <a:pPr algn="l">
              <a:defRPr sz="1300" b="0">
                <a:solidFill>
                  <a:srgbClr val="1E232D"/>
                </a:solidFill>
              </a:defRPr>
            </a:pPr>
            <a:r>
              <a:t>Use check-ins, literacy content, breathing and reframing tools</a:t>
            </a:r>
          </a:p>
        </p:txBody>
      </p:sp>
      <p:sp>
        <p:nvSpPr>
          <p:cNvPr id="20" name="Oval 19"/>
          <p:cNvSpPr/>
          <p:nvPr/>
        </p:nvSpPr>
        <p:spPr>
          <a:xfrm>
            <a:off x="4800600" y="3941064"/>
            <a:ext cx="457200" cy="457200"/>
          </a:xfrm>
          <a:prstGeom prst="ellipse">
            <a:avLst/>
          </a:prstGeom>
          <a:solidFill>
            <a:srgbClr val="F8B7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800600" y="4005072"/>
            <a:ext cx="457200" cy="228600"/>
          </a:xfrm>
          <a:prstGeom prst="rect">
            <a:avLst/>
          </a:prstGeom>
          <a:noFill/>
        </p:spPr>
        <p:txBody>
          <a:bodyPr wrap="square">
            <a:spAutoFit/>
          </a:bodyPr>
          <a:lstStyle/>
          <a:p>
            <a:pPr algn="ctr">
              <a:defRPr sz="1300" b="1">
                <a:solidFill>
                  <a:srgbClr val="FFFFFF"/>
                </a:solidFill>
              </a:defRPr>
            </a:pPr>
            <a:r>
              <a:t>4</a:t>
            </a:r>
          </a:p>
        </p:txBody>
      </p:sp>
      <p:sp>
        <p:nvSpPr>
          <p:cNvPr id="22" name="TextBox 21"/>
          <p:cNvSpPr txBox="1"/>
          <p:nvPr/>
        </p:nvSpPr>
        <p:spPr>
          <a:xfrm>
            <a:off x="5440680" y="3950208"/>
            <a:ext cx="1234440" cy="274320"/>
          </a:xfrm>
          <a:prstGeom prst="rect">
            <a:avLst/>
          </a:prstGeom>
          <a:noFill/>
        </p:spPr>
        <p:txBody>
          <a:bodyPr wrap="square">
            <a:spAutoFit/>
          </a:bodyPr>
          <a:lstStyle/>
          <a:p>
            <a:pPr algn="l">
              <a:defRPr sz="1400" b="1">
                <a:solidFill>
                  <a:srgbClr val="F8B744"/>
                </a:solidFill>
              </a:defRPr>
            </a:pPr>
            <a:r>
              <a:t>PRACTICE</a:t>
            </a:r>
          </a:p>
        </p:txBody>
      </p:sp>
      <p:sp>
        <p:nvSpPr>
          <p:cNvPr id="23" name="TextBox 22"/>
          <p:cNvSpPr txBox="1"/>
          <p:nvPr/>
        </p:nvSpPr>
        <p:spPr>
          <a:xfrm>
            <a:off x="6629400" y="3950208"/>
            <a:ext cx="4709160" cy="384048"/>
          </a:xfrm>
          <a:prstGeom prst="rect">
            <a:avLst/>
          </a:prstGeom>
          <a:noFill/>
        </p:spPr>
        <p:txBody>
          <a:bodyPr wrap="square">
            <a:spAutoFit/>
          </a:bodyPr>
          <a:lstStyle/>
          <a:p>
            <a:pPr algn="l">
              <a:defRPr sz="1300" b="0">
                <a:solidFill>
                  <a:srgbClr val="1E232D"/>
                </a:solidFill>
              </a:defRPr>
            </a:pPr>
            <a:r>
              <a:t>Apply the Wellness Roadmap over 30 days</a:t>
            </a:r>
          </a:p>
        </p:txBody>
      </p:sp>
      <p:sp>
        <p:nvSpPr>
          <p:cNvPr id="24" name="Oval 23"/>
          <p:cNvSpPr/>
          <p:nvPr/>
        </p:nvSpPr>
        <p:spPr>
          <a:xfrm>
            <a:off x="4800600" y="4782312"/>
            <a:ext cx="457200" cy="457200"/>
          </a:xfrm>
          <a:prstGeom prst="ellipse">
            <a:avLst/>
          </a:prstGeom>
          <a:solidFill>
            <a:srgbClr val="0A2B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800600" y="4846320"/>
            <a:ext cx="457200" cy="228600"/>
          </a:xfrm>
          <a:prstGeom prst="rect">
            <a:avLst/>
          </a:prstGeom>
          <a:noFill/>
        </p:spPr>
        <p:txBody>
          <a:bodyPr wrap="square">
            <a:spAutoFit/>
          </a:bodyPr>
          <a:lstStyle/>
          <a:p>
            <a:pPr algn="ctr">
              <a:defRPr sz="1300" b="1">
                <a:solidFill>
                  <a:srgbClr val="FFFFFF"/>
                </a:solidFill>
              </a:defRPr>
            </a:pPr>
            <a:r>
              <a:t>5</a:t>
            </a:r>
          </a:p>
        </p:txBody>
      </p:sp>
      <p:sp>
        <p:nvSpPr>
          <p:cNvPr id="26" name="TextBox 25"/>
          <p:cNvSpPr txBox="1"/>
          <p:nvPr/>
        </p:nvSpPr>
        <p:spPr>
          <a:xfrm>
            <a:off x="5440680" y="4791456"/>
            <a:ext cx="1234440" cy="274320"/>
          </a:xfrm>
          <a:prstGeom prst="rect">
            <a:avLst/>
          </a:prstGeom>
          <a:noFill/>
        </p:spPr>
        <p:txBody>
          <a:bodyPr wrap="square">
            <a:spAutoFit/>
          </a:bodyPr>
          <a:lstStyle/>
          <a:p>
            <a:pPr algn="l">
              <a:defRPr sz="1400" b="1">
                <a:solidFill>
                  <a:srgbClr val="0A2B4D"/>
                </a:solidFill>
              </a:defRPr>
            </a:pPr>
            <a:r>
              <a:t>FEEDBACK</a:t>
            </a:r>
          </a:p>
        </p:txBody>
      </p:sp>
      <p:sp>
        <p:nvSpPr>
          <p:cNvPr id="27" name="TextBox 26"/>
          <p:cNvSpPr txBox="1"/>
          <p:nvPr/>
        </p:nvSpPr>
        <p:spPr>
          <a:xfrm>
            <a:off x="6629400" y="4791456"/>
            <a:ext cx="4709160" cy="384048"/>
          </a:xfrm>
          <a:prstGeom prst="rect">
            <a:avLst/>
          </a:prstGeom>
          <a:noFill/>
        </p:spPr>
        <p:txBody>
          <a:bodyPr wrap="square">
            <a:spAutoFit/>
          </a:bodyPr>
          <a:lstStyle/>
          <a:p>
            <a:pPr algn="l">
              <a:defRPr sz="1300" b="0">
                <a:solidFill>
                  <a:srgbClr val="1E232D"/>
                </a:solidFill>
              </a:defRPr>
            </a:pPr>
            <a:r>
              <a:t>Tell us what helped and what should improve</a:t>
            </a:r>
          </a:p>
        </p:txBody>
      </p:sp>
      <p:sp>
        <p:nvSpPr>
          <p:cNvPr id="28" name="Rounded Rectangle 27"/>
          <p:cNvSpPr/>
          <p:nvPr/>
        </p:nvSpPr>
        <p:spPr>
          <a:xfrm>
            <a:off x="5366440" y="5208668"/>
            <a:ext cx="1484304" cy="1503028"/>
          </a:xfrm>
          <a:prstGeom prst="roundRect">
            <a:avLst/>
          </a:prstGeom>
          <a:solidFill>
            <a:srgbClr val="F4EFFF"/>
          </a:solidFill>
          <a:ln w="19050">
            <a:solidFill>
              <a:srgbClr val="6723D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502920" y="6510528"/>
            <a:ext cx="11155680" cy="201168"/>
          </a:xfrm>
          <a:prstGeom prst="rect">
            <a:avLst/>
          </a:prstGeom>
          <a:noFill/>
        </p:spPr>
        <p:txBody>
          <a:bodyPr wrap="none">
            <a:spAutoFit/>
          </a:bodyPr>
          <a:lstStyle/>
          <a:p>
            <a:pPr algn="r">
              <a:defRPr sz="850" b="1">
                <a:solidFill>
                  <a:srgbClr val="5C6876"/>
                </a:solidFill>
              </a:defRPr>
            </a:pPr>
            <a:r>
              <a:t>MENTALOCITY™  |  From Awareness to Action</a:t>
            </a:r>
          </a:p>
        </p:txBody>
      </p:sp>
      <p:pic>
        <p:nvPicPr>
          <p:cNvPr id="35" name="Picture 34" descr="The image is a black and white QR code with a pattern of small black dots.&#10;&#10;AI-generated content may be incorrect.">
            <a:extLst>
              <a:ext uri="{FF2B5EF4-FFF2-40B4-BE49-F238E27FC236}">
                <a16:creationId xmlns:a16="http://schemas.microsoft.com/office/drawing/2014/main" id="{626CF479-FECE-FEA3-471B-562C339D39E4}"/>
              </a:ext>
            </a:extLst>
          </p:cNvPr>
          <p:cNvPicPr>
            <a:picLocks noChangeAspect="1"/>
          </p:cNvPicPr>
          <p:nvPr/>
        </p:nvPicPr>
        <p:blipFill>
          <a:blip r:embed="rId3"/>
          <a:stretch>
            <a:fillRect/>
          </a:stretch>
        </p:blipFill>
        <p:spPr>
          <a:xfrm>
            <a:off x="5497186" y="5318396"/>
            <a:ext cx="1222812" cy="1222812"/>
          </a:xfrm>
          <a:prstGeom prst="rect">
            <a:avLst/>
          </a:prstGeom>
        </p:spPr>
      </p:pic>
      <p:pic>
        <p:nvPicPr>
          <p:cNvPr id="37" name="Picture 36" descr="The image is a promotional flyer for the Mentalocity￢ﾄﾢ Pilot Program, offering a digital platform for mental wellness education, resources, and community support.&#10;&#10;AI-generated content may be incorrect.">
            <a:extLst>
              <a:ext uri="{FF2B5EF4-FFF2-40B4-BE49-F238E27FC236}">
                <a16:creationId xmlns:a16="http://schemas.microsoft.com/office/drawing/2014/main" id="{F5A6D013-E923-BCFB-7CA4-DB962E9A199A}"/>
              </a:ext>
            </a:extLst>
          </p:cNvPr>
          <p:cNvPicPr>
            <a:picLocks noChangeAspect="1"/>
          </p:cNvPicPr>
          <p:nvPr/>
        </p:nvPicPr>
        <p:blipFill>
          <a:blip r:embed="rId4"/>
          <a:stretch>
            <a:fillRect/>
          </a:stretch>
        </p:blipFill>
        <p:spPr>
          <a:xfrm>
            <a:off x="-3911" y="675488"/>
            <a:ext cx="4775991" cy="6182512"/>
          </a:xfrm>
          <a:prstGeom prst="rect">
            <a:avLst/>
          </a:prstGeom>
        </p:spPr>
      </p:pic>
      <p:sp>
        <p:nvSpPr>
          <p:cNvPr id="38" name="TextBox 37">
            <a:extLst>
              <a:ext uri="{FF2B5EF4-FFF2-40B4-BE49-F238E27FC236}">
                <a16:creationId xmlns:a16="http://schemas.microsoft.com/office/drawing/2014/main" id="{87D5A836-0D3E-7F02-461D-9377021B48B9}"/>
              </a:ext>
            </a:extLst>
          </p:cNvPr>
          <p:cNvSpPr txBox="1"/>
          <p:nvPr/>
        </p:nvSpPr>
        <p:spPr>
          <a:xfrm>
            <a:off x="7351368" y="5406320"/>
            <a:ext cx="2090057" cy="646331"/>
          </a:xfrm>
          <a:prstGeom prst="rect">
            <a:avLst/>
          </a:prstGeom>
          <a:noFill/>
        </p:spPr>
        <p:txBody>
          <a:bodyPr wrap="square" rtlCol="0">
            <a:spAutoFit/>
          </a:bodyPr>
          <a:lstStyle/>
          <a:p>
            <a:pPr algn="ctr"/>
            <a:r>
              <a:rPr lang="en-US" b="1" dirty="0"/>
              <a:t>Pilot Access Code:</a:t>
            </a:r>
          </a:p>
          <a:p>
            <a:pPr algn="ctr"/>
            <a:r>
              <a:rPr lang="en-US" b="1" dirty="0"/>
              <a:t>NMCapp25!</a:t>
            </a:r>
          </a:p>
        </p:txBody>
      </p:sp>
      <p:sp>
        <p:nvSpPr>
          <p:cNvPr id="39" name="TextBox 38">
            <a:extLst>
              <a:ext uri="{FF2B5EF4-FFF2-40B4-BE49-F238E27FC236}">
                <a16:creationId xmlns:a16="http://schemas.microsoft.com/office/drawing/2014/main" id="{DE9F4F4C-16C9-90D7-2458-F93FA8D90C39}"/>
              </a:ext>
            </a:extLst>
          </p:cNvPr>
          <p:cNvSpPr txBox="1"/>
          <p:nvPr/>
        </p:nvSpPr>
        <p:spPr>
          <a:xfrm>
            <a:off x="6952127" y="6082166"/>
            <a:ext cx="3360175" cy="369332"/>
          </a:xfrm>
          <a:prstGeom prst="rect">
            <a:avLst/>
          </a:prstGeom>
          <a:noFill/>
        </p:spPr>
        <p:txBody>
          <a:bodyPr wrap="square" rtlCol="0">
            <a:spAutoFit/>
          </a:bodyPr>
          <a:lstStyle/>
          <a:p>
            <a:r>
              <a:rPr lang="en-US" dirty="0">
                <a:hlinkClick r:id="rId5"/>
              </a:rPr>
              <a:t>https://app.newmindsetllc.com/</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5720"/>
            <a:ext cx="12191999" cy="6858000"/>
          </a:xfrm>
          <a:prstGeom prst="rect">
            <a:avLst/>
          </a:prstGeom>
          <a:solidFill>
            <a:srgbClr val="0A2B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685800" y="548640"/>
            <a:ext cx="10789920" cy="594360"/>
          </a:xfrm>
          <a:prstGeom prst="rect">
            <a:avLst/>
          </a:prstGeom>
          <a:noFill/>
        </p:spPr>
        <p:txBody>
          <a:bodyPr wrap="square">
            <a:spAutoFit/>
          </a:bodyPr>
          <a:lstStyle/>
          <a:p>
            <a:pPr algn="ctr">
              <a:defRPr sz="2800" b="1">
                <a:solidFill>
                  <a:srgbClr val="FFFFFF"/>
                </a:solidFill>
              </a:defRPr>
            </a:pPr>
            <a:r>
              <a:t>Your Mental Wellness Journey Continues</a:t>
            </a:r>
          </a:p>
        </p:txBody>
      </p:sp>
      <p:sp>
        <p:nvSpPr>
          <p:cNvPr id="4" name="TextBox 3"/>
          <p:cNvSpPr txBox="1"/>
          <p:nvPr/>
        </p:nvSpPr>
        <p:spPr>
          <a:xfrm>
            <a:off x="914400" y="1417320"/>
            <a:ext cx="10332720" cy="502920"/>
          </a:xfrm>
          <a:prstGeom prst="rect">
            <a:avLst/>
          </a:prstGeom>
          <a:noFill/>
        </p:spPr>
        <p:txBody>
          <a:bodyPr wrap="square">
            <a:spAutoFit/>
          </a:bodyPr>
          <a:lstStyle/>
          <a:p>
            <a:pPr algn="ctr">
              <a:defRPr sz="1700" b="1">
                <a:solidFill>
                  <a:srgbClr val="E2D7FF"/>
                </a:solidFill>
              </a:defRPr>
            </a:pPr>
            <a:r>
              <a:t>AWARENESS   →   ACTION   →   RESILIENCE-BUILDING   →   MAINTENANCE &amp; GROWTH</a:t>
            </a:r>
          </a:p>
        </p:txBody>
      </p:sp>
      <p:sp>
        <p:nvSpPr>
          <p:cNvPr id="5" name="TextBox 4"/>
          <p:cNvSpPr txBox="1"/>
          <p:nvPr/>
        </p:nvSpPr>
        <p:spPr>
          <a:xfrm>
            <a:off x="914400" y="2148840"/>
            <a:ext cx="10332720" cy="502920"/>
          </a:xfrm>
          <a:prstGeom prst="rect">
            <a:avLst/>
          </a:prstGeom>
          <a:noFill/>
        </p:spPr>
        <p:txBody>
          <a:bodyPr wrap="square">
            <a:spAutoFit/>
          </a:bodyPr>
          <a:lstStyle/>
          <a:p>
            <a:pPr algn="ctr">
              <a:defRPr sz="2400" b="1">
                <a:solidFill>
                  <a:srgbClr val="FFFFFF"/>
                </a:solidFill>
              </a:defRPr>
            </a:pPr>
            <a:r>
              <a:t>MONITOR   →   EVALUATE   →   RESPOND   →   REINFORCE</a:t>
            </a:r>
          </a:p>
        </p:txBody>
      </p:sp>
      <p:sp>
        <p:nvSpPr>
          <p:cNvPr id="6" name="TextBox 5"/>
          <p:cNvSpPr txBox="1"/>
          <p:nvPr/>
        </p:nvSpPr>
        <p:spPr>
          <a:xfrm>
            <a:off x="123372" y="3184214"/>
            <a:ext cx="5660572" cy="2554545"/>
          </a:xfrm>
          <a:prstGeom prst="rect">
            <a:avLst/>
          </a:prstGeom>
          <a:noFill/>
        </p:spPr>
        <p:txBody>
          <a:bodyPr wrap="square">
            <a:spAutoFit/>
          </a:bodyPr>
          <a:lstStyle/>
          <a:p>
            <a:pPr marL="342900" indent="-342900">
              <a:buFont typeface="Arial" panose="020B0604020202020204" pitchFamily="34" charset="0"/>
              <a:buChar char="•"/>
              <a:defRPr sz="1500" b="0">
                <a:solidFill>
                  <a:srgbClr val="FFFFFF"/>
                </a:solidFill>
              </a:defRPr>
            </a:pPr>
            <a:r>
              <a:rPr sz="2000" b="1" dirty="0"/>
              <a:t>Awareness</a:t>
            </a:r>
            <a:r>
              <a:rPr sz="2000" dirty="0"/>
              <a:t> tells us where we are.</a:t>
            </a:r>
            <a:endParaRPr lang="en-US" sz="2000" dirty="0"/>
          </a:p>
          <a:p>
            <a:pPr marL="342900" indent="-342900">
              <a:buFont typeface="Arial" panose="020B0604020202020204" pitchFamily="34" charset="0"/>
              <a:buChar char="•"/>
              <a:defRPr sz="1500" b="0">
                <a:solidFill>
                  <a:srgbClr val="FFFFFF"/>
                </a:solidFill>
              </a:defRPr>
            </a:pPr>
            <a:r>
              <a:rPr lang="en-US" sz="2000" b="1" dirty="0"/>
              <a:t>Action</a:t>
            </a:r>
            <a:r>
              <a:rPr lang="en-US" sz="2000" dirty="0"/>
              <a:t> determines our next step.</a:t>
            </a:r>
          </a:p>
          <a:p>
            <a:pPr marL="342900" indent="-342900">
              <a:buFont typeface="Arial" panose="020B0604020202020204" pitchFamily="34" charset="0"/>
              <a:buChar char="•"/>
              <a:defRPr sz="1500" b="0">
                <a:solidFill>
                  <a:srgbClr val="FFFFFF"/>
                </a:solidFill>
              </a:defRPr>
            </a:pPr>
            <a:r>
              <a:rPr lang="en-US" sz="2000" b="1" dirty="0"/>
              <a:t>Resilience</a:t>
            </a:r>
            <a:r>
              <a:rPr lang="en-US" sz="2000" dirty="0"/>
              <a:t> helps us keep moving.</a:t>
            </a:r>
          </a:p>
          <a:p>
            <a:pPr marL="342900" indent="-342900">
              <a:buFont typeface="Arial" panose="020B0604020202020204" pitchFamily="34" charset="0"/>
              <a:buChar char="•"/>
              <a:defRPr sz="1500" b="0">
                <a:solidFill>
                  <a:srgbClr val="FFFFFF"/>
                </a:solidFill>
              </a:defRPr>
            </a:pPr>
            <a:r>
              <a:rPr lang="en-US" sz="2000" b="1" dirty="0"/>
              <a:t>Maintenance &amp; Growth </a:t>
            </a:r>
            <a:r>
              <a:rPr lang="en-US" sz="2000" dirty="0"/>
              <a:t>turn healthy responses </a:t>
            </a:r>
          </a:p>
          <a:p>
            <a:pPr>
              <a:defRPr sz="1500" b="0">
                <a:solidFill>
                  <a:srgbClr val="FFFFFF"/>
                </a:solidFill>
              </a:defRPr>
            </a:pPr>
            <a:r>
              <a:rPr lang="en-US" sz="2000" dirty="0"/>
              <a:t>      into healthier patterns.</a:t>
            </a:r>
          </a:p>
          <a:p>
            <a:pPr marL="342900" indent="-342900">
              <a:buFont typeface="Arial" panose="020B0604020202020204" pitchFamily="34" charset="0"/>
              <a:buChar char="•"/>
              <a:defRPr sz="1500" b="0">
                <a:solidFill>
                  <a:srgbClr val="FFFFFF"/>
                </a:solidFill>
              </a:defRPr>
            </a:pPr>
            <a:endParaRPr lang="en-US" sz="2000" dirty="0"/>
          </a:p>
          <a:p>
            <a:pPr algn="ctr">
              <a:defRPr sz="1500" b="0">
                <a:solidFill>
                  <a:srgbClr val="FFFFFF"/>
                </a:solidFill>
              </a:defRPr>
            </a:pPr>
            <a:endParaRPr lang="en-US" sz="2000" dirty="0"/>
          </a:p>
          <a:p>
            <a:pPr algn="ctr">
              <a:defRPr sz="1500" b="0">
                <a:solidFill>
                  <a:srgbClr val="FFFFFF"/>
                </a:solidFill>
              </a:defRPr>
            </a:pPr>
            <a:endParaRPr sz="2000" dirty="0"/>
          </a:p>
        </p:txBody>
      </p:sp>
      <p:sp>
        <p:nvSpPr>
          <p:cNvPr id="10" name="TextBox 9"/>
          <p:cNvSpPr txBox="1"/>
          <p:nvPr/>
        </p:nvSpPr>
        <p:spPr>
          <a:xfrm>
            <a:off x="914400" y="6101936"/>
            <a:ext cx="9966960" cy="338554"/>
          </a:xfrm>
          <a:prstGeom prst="rect">
            <a:avLst/>
          </a:prstGeom>
          <a:noFill/>
        </p:spPr>
        <p:txBody>
          <a:bodyPr wrap="square">
            <a:spAutoFit/>
          </a:bodyPr>
          <a:lstStyle/>
          <a:p>
            <a:pPr algn="ctr">
              <a:defRPr sz="1600" b="0">
                <a:solidFill>
                  <a:srgbClr val="DCE4EE"/>
                </a:solidFill>
              </a:defRPr>
            </a:pPr>
            <a:r>
              <a:rPr dirty="0"/>
              <a:t>You don't have to master every emotion. Practice becoming more aware, intentional, and consistent.</a:t>
            </a:r>
          </a:p>
        </p:txBody>
      </p:sp>
      <p:sp>
        <p:nvSpPr>
          <p:cNvPr id="11" name="TextBox 10"/>
          <p:cNvSpPr txBox="1"/>
          <p:nvPr/>
        </p:nvSpPr>
        <p:spPr>
          <a:xfrm>
            <a:off x="834572" y="6446520"/>
            <a:ext cx="10332720" cy="365760"/>
          </a:xfrm>
          <a:prstGeom prst="rect">
            <a:avLst/>
          </a:prstGeom>
          <a:noFill/>
        </p:spPr>
        <p:txBody>
          <a:bodyPr wrap="square">
            <a:spAutoFit/>
          </a:bodyPr>
          <a:lstStyle/>
          <a:p>
            <a:pPr algn="ctr">
              <a:defRPr sz="1800" b="1">
                <a:solidFill>
                  <a:srgbClr val="66DCE7"/>
                </a:solidFill>
              </a:defRPr>
            </a:pPr>
            <a:r>
              <a:rPr dirty="0"/>
              <a:t>FROM AWARENESS TO ACTION.</a:t>
            </a:r>
          </a:p>
        </p:txBody>
      </p:sp>
      <p:pic>
        <p:nvPicPr>
          <p:cNvPr id="13" name="Picture 12" descr="Mrs. Marlo G. Young is a mental health coach and educator with New Mindset Consulting LLC.&#10;&#10;AI-generated content may be incorrect.">
            <a:extLst>
              <a:ext uri="{FF2B5EF4-FFF2-40B4-BE49-F238E27FC236}">
                <a16:creationId xmlns:a16="http://schemas.microsoft.com/office/drawing/2014/main" id="{B95D63AB-EE0D-F0BF-B908-2900DB1C5043}"/>
              </a:ext>
            </a:extLst>
          </p:cNvPr>
          <p:cNvPicPr>
            <a:picLocks noChangeAspect="1"/>
          </p:cNvPicPr>
          <p:nvPr/>
        </p:nvPicPr>
        <p:blipFill>
          <a:blip r:embed="rId3"/>
          <a:stretch>
            <a:fillRect/>
          </a:stretch>
        </p:blipFill>
        <p:spPr>
          <a:xfrm>
            <a:off x="6159864" y="3121329"/>
            <a:ext cx="4873895" cy="24369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2638</TotalTime>
  <Words>1691</Words>
  <Application>Microsoft Office PowerPoint</Application>
  <PresentationFormat>Widescreen</PresentationFormat>
  <Paragraphs>236</Paragraphs>
  <Slides>14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Marlo Young</dc:creator>
  <cp:keywords/>
  <dc:description>generated using python-pptx</dc:description>
  <cp:lastModifiedBy>marlo young</cp:lastModifiedBy>
  <cp:revision>6</cp:revision>
  <cp:lastPrinted>2026-09-23T03:14:27Z</cp:lastPrinted>
  <dcterms:created xsi:type="dcterms:W3CDTF">2013-01-27T09:14:16Z</dcterms:created>
  <dcterms:modified xsi:type="dcterms:W3CDTF">2026-09-30T03:38:52Z</dcterms:modified>
  <cp:category/>
</cp:coreProperties>
</file>