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53"/>
  </p:notesMasterIdLst>
  <p:handoutMasterIdLst>
    <p:handoutMasterId r:id="rId54"/>
  </p:handoutMasterIdLst>
  <p:sldIdLst>
    <p:sldId id="257" r:id="rId2"/>
    <p:sldId id="678" r:id="rId3"/>
    <p:sldId id="260" r:id="rId4"/>
    <p:sldId id="346" r:id="rId5"/>
    <p:sldId id="347" r:id="rId6"/>
    <p:sldId id="348" r:id="rId7"/>
    <p:sldId id="392" r:id="rId8"/>
    <p:sldId id="352" r:id="rId9"/>
    <p:sldId id="353" r:id="rId10"/>
    <p:sldId id="354" r:id="rId11"/>
    <p:sldId id="393" r:id="rId12"/>
    <p:sldId id="357" r:id="rId13"/>
    <p:sldId id="358" r:id="rId14"/>
    <p:sldId id="359" r:id="rId15"/>
    <p:sldId id="360" r:id="rId16"/>
    <p:sldId id="362" r:id="rId17"/>
    <p:sldId id="363" r:id="rId18"/>
    <p:sldId id="364" r:id="rId19"/>
    <p:sldId id="365" r:id="rId20"/>
    <p:sldId id="366" r:id="rId21"/>
    <p:sldId id="367" r:id="rId22"/>
    <p:sldId id="369" r:id="rId23"/>
    <p:sldId id="370" r:id="rId24"/>
    <p:sldId id="371" r:id="rId25"/>
    <p:sldId id="394" r:id="rId26"/>
    <p:sldId id="327" r:id="rId27"/>
    <p:sldId id="329" r:id="rId28"/>
    <p:sldId id="331" r:id="rId29"/>
    <p:sldId id="334" r:id="rId30"/>
    <p:sldId id="332" r:id="rId31"/>
    <p:sldId id="336" r:id="rId32"/>
    <p:sldId id="337" r:id="rId33"/>
    <p:sldId id="263" r:id="rId34"/>
    <p:sldId id="338" r:id="rId35"/>
    <p:sldId id="261" r:id="rId36"/>
    <p:sldId id="395" r:id="rId37"/>
    <p:sldId id="264" r:id="rId38"/>
    <p:sldId id="340" r:id="rId39"/>
    <p:sldId id="341" r:id="rId40"/>
    <p:sldId id="305" r:id="rId41"/>
    <p:sldId id="342" r:id="rId42"/>
    <p:sldId id="344" r:id="rId43"/>
    <p:sldId id="343" r:id="rId44"/>
    <p:sldId id="328" r:id="rId45"/>
    <p:sldId id="321" r:id="rId46"/>
    <p:sldId id="708" r:id="rId47"/>
    <p:sldId id="661" r:id="rId48"/>
    <p:sldId id="439" r:id="rId49"/>
    <p:sldId id="440" r:id="rId50"/>
    <p:sldId id="683" r:id="rId51"/>
    <p:sldId id="345" r:id="rId52"/>
  </p:sldIdLst>
  <p:sldSz cx="12192000" cy="6858000"/>
  <p:notesSz cx="9309100" cy="70231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p15:clr>
            <a:srgbClr val="A4A3A4"/>
          </p15:clr>
        </p15:guide>
      </p15:sldGuideLst>
    </p:ext>
    <p:ext uri="{2D200454-40CA-4A62-9FC3-DE9A4176ACB9}">
      <p15:notesGuideLst xmlns:p15="http://schemas.microsoft.com/office/powerpoint/2012/main">
        <p15:guide id="1" orient="horz" pos="2213" userDrawn="1">
          <p15:clr>
            <a:srgbClr val="A4A3A4"/>
          </p15:clr>
        </p15:guide>
        <p15:guide id="2" pos="293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EA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showGuides="1">
      <p:cViewPr varScale="1">
        <p:scale>
          <a:sx n="76" d="100"/>
          <a:sy n="76" d="100"/>
        </p:scale>
        <p:origin x="666" y="84"/>
      </p:cViewPr>
      <p:guideLst>
        <p:guide orient="horz" pos="2184"/>
        <p:guide pos="3840"/>
      </p:guideLst>
    </p:cSldViewPr>
  </p:slideViewPr>
  <p:notesTextViewPr>
    <p:cViewPr>
      <p:scale>
        <a:sx n="1" d="1"/>
        <a:sy n="1" d="1"/>
      </p:scale>
      <p:origin x="0" y="0"/>
    </p:cViewPr>
  </p:notesTextViewPr>
  <p:notesViewPr>
    <p:cSldViewPr snapToGrid="0" showGuides="1">
      <p:cViewPr varScale="1">
        <p:scale>
          <a:sx n="77" d="100"/>
          <a:sy n="77" d="100"/>
        </p:scale>
        <p:origin x="3876" y="114"/>
      </p:cViewPr>
      <p:guideLst>
        <p:guide orient="horz" pos="2213"/>
        <p:guide pos="29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70D891-D07C-47B1-96A8-A8E59D314510}"/>
              </a:ext>
            </a:extLst>
          </p:cNvPr>
          <p:cNvSpPr>
            <a:spLocks noGrp="1"/>
          </p:cNvSpPr>
          <p:nvPr>
            <p:ph type="hdr" sz="quarter"/>
          </p:nvPr>
        </p:nvSpPr>
        <p:spPr>
          <a:xfrm>
            <a:off x="1" y="0"/>
            <a:ext cx="4034348" cy="351852"/>
          </a:xfrm>
          <a:prstGeom prst="rect">
            <a:avLst/>
          </a:prstGeom>
        </p:spPr>
        <p:txBody>
          <a:bodyPr vert="horz" lIns="88276" tIns="44138" rIns="88276" bIns="44138" rtlCol="0"/>
          <a:lstStyle>
            <a:lvl1pPr algn="l">
              <a:defRPr sz="1200"/>
            </a:lvl1pPr>
          </a:lstStyle>
          <a:p>
            <a:endParaRPr lang="en-US"/>
          </a:p>
        </p:txBody>
      </p:sp>
      <p:sp>
        <p:nvSpPr>
          <p:cNvPr id="3" name="Date Placeholder 2">
            <a:extLst>
              <a:ext uri="{FF2B5EF4-FFF2-40B4-BE49-F238E27FC236}">
                <a16:creationId xmlns:a16="http://schemas.microsoft.com/office/drawing/2014/main" id="{B1669874-DEC5-46CA-BC8A-16D455FDB7D9}"/>
              </a:ext>
            </a:extLst>
          </p:cNvPr>
          <p:cNvSpPr>
            <a:spLocks noGrp="1"/>
          </p:cNvSpPr>
          <p:nvPr>
            <p:ph type="dt" sz="quarter" idx="1"/>
          </p:nvPr>
        </p:nvSpPr>
        <p:spPr>
          <a:xfrm>
            <a:off x="4682944" y="175927"/>
            <a:ext cx="4034348" cy="351852"/>
          </a:xfrm>
          <a:prstGeom prst="rect">
            <a:avLst/>
          </a:prstGeom>
        </p:spPr>
        <p:txBody>
          <a:bodyPr vert="horz" lIns="88276" tIns="44138" rIns="88276" bIns="44138" rtlCol="0"/>
          <a:lstStyle>
            <a:lvl1pPr algn="r">
              <a:defRPr sz="1200"/>
            </a:lvl1pPr>
          </a:lstStyle>
          <a:p>
            <a:r>
              <a:rPr lang="en-US" dirty="0"/>
              <a:t>06/07/2018</a:t>
            </a:r>
          </a:p>
        </p:txBody>
      </p:sp>
      <p:sp>
        <p:nvSpPr>
          <p:cNvPr id="4" name="Footer Placeholder 3">
            <a:extLst>
              <a:ext uri="{FF2B5EF4-FFF2-40B4-BE49-F238E27FC236}">
                <a16:creationId xmlns:a16="http://schemas.microsoft.com/office/drawing/2014/main" id="{9159CF85-2B75-4CCB-BA6B-531D023D8EF7}"/>
              </a:ext>
            </a:extLst>
          </p:cNvPr>
          <p:cNvSpPr>
            <a:spLocks noGrp="1"/>
          </p:cNvSpPr>
          <p:nvPr>
            <p:ph type="ftr" sz="quarter" idx="2"/>
          </p:nvPr>
        </p:nvSpPr>
        <p:spPr>
          <a:xfrm>
            <a:off x="1" y="6671250"/>
            <a:ext cx="4034348" cy="351851"/>
          </a:xfrm>
          <a:prstGeom prst="rect">
            <a:avLst/>
          </a:prstGeom>
        </p:spPr>
        <p:txBody>
          <a:bodyPr vert="horz" lIns="88276" tIns="44138" rIns="88276" bIns="4413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190E9C-75CE-4A16-AC83-4ADF72B6362F}"/>
              </a:ext>
            </a:extLst>
          </p:cNvPr>
          <p:cNvSpPr>
            <a:spLocks noGrp="1"/>
          </p:cNvSpPr>
          <p:nvPr>
            <p:ph type="sldNum" sz="quarter" idx="3"/>
          </p:nvPr>
        </p:nvSpPr>
        <p:spPr>
          <a:xfrm>
            <a:off x="4826406" y="6495324"/>
            <a:ext cx="4034348" cy="351851"/>
          </a:xfrm>
          <a:prstGeom prst="rect">
            <a:avLst/>
          </a:prstGeom>
        </p:spPr>
        <p:txBody>
          <a:bodyPr vert="horz" lIns="88276" tIns="44138" rIns="88276" bIns="44138" rtlCol="0" anchor="b"/>
          <a:lstStyle>
            <a:lvl1pPr algn="r">
              <a:defRPr sz="1200"/>
            </a:lvl1pPr>
          </a:lstStyle>
          <a:p>
            <a:fld id="{A9C90DE8-7253-4B4A-8B09-34732751BC98}" type="slidenum">
              <a:rPr lang="en-US" smtClean="0"/>
              <a:t>‹#›</a:t>
            </a:fld>
            <a:endParaRPr lang="en-US"/>
          </a:p>
        </p:txBody>
      </p:sp>
    </p:spTree>
    <p:extLst>
      <p:ext uri="{BB962C8B-B14F-4D97-AF65-F5344CB8AC3E}">
        <p14:creationId xmlns:p14="http://schemas.microsoft.com/office/powerpoint/2010/main" val="241055956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034787" cy="352594"/>
          </a:xfrm>
          <a:prstGeom prst="rect">
            <a:avLst/>
          </a:prstGeom>
        </p:spPr>
        <p:txBody>
          <a:bodyPr vert="horz" lIns="91569" tIns="45784" rIns="91569" bIns="45784" rtlCol="0"/>
          <a:lstStyle>
            <a:lvl1pPr algn="l">
              <a:defRPr sz="1200"/>
            </a:lvl1pPr>
          </a:lstStyle>
          <a:p>
            <a:endParaRPr lang="en-US"/>
          </a:p>
        </p:txBody>
      </p:sp>
      <p:sp>
        <p:nvSpPr>
          <p:cNvPr id="3" name="Date Placeholder 2"/>
          <p:cNvSpPr>
            <a:spLocks noGrp="1"/>
          </p:cNvSpPr>
          <p:nvPr>
            <p:ph type="dt" idx="1"/>
          </p:nvPr>
        </p:nvSpPr>
        <p:spPr>
          <a:xfrm>
            <a:off x="5272208" y="2"/>
            <a:ext cx="4034787" cy="352594"/>
          </a:xfrm>
          <a:prstGeom prst="rect">
            <a:avLst/>
          </a:prstGeom>
        </p:spPr>
        <p:txBody>
          <a:bodyPr vert="horz" lIns="91569" tIns="45784" rIns="91569" bIns="45784" rtlCol="0"/>
          <a:lstStyle>
            <a:lvl1pPr algn="r">
              <a:defRPr sz="1200"/>
            </a:lvl1pPr>
          </a:lstStyle>
          <a:p>
            <a:r>
              <a:rPr lang="en-US"/>
              <a:t>06/07/2018</a:t>
            </a:r>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1569" tIns="45784" rIns="91569" bIns="45784" rtlCol="0" anchor="ctr"/>
          <a:lstStyle/>
          <a:p>
            <a:endParaRPr lang="en-US"/>
          </a:p>
        </p:txBody>
      </p:sp>
      <p:sp>
        <p:nvSpPr>
          <p:cNvPr id="5" name="Notes Placeholder 4"/>
          <p:cNvSpPr>
            <a:spLocks noGrp="1"/>
          </p:cNvSpPr>
          <p:nvPr>
            <p:ph type="body" sz="quarter" idx="3"/>
          </p:nvPr>
        </p:nvSpPr>
        <p:spPr>
          <a:xfrm>
            <a:off x="931756" y="3379627"/>
            <a:ext cx="7445594" cy="2765586"/>
          </a:xfrm>
          <a:prstGeom prst="rect">
            <a:avLst/>
          </a:prstGeom>
        </p:spPr>
        <p:txBody>
          <a:bodyPr vert="horz" lIns="91569" tIns="45784" rIns="91569" bIns="4578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70508"/>
            <a:ext cx="4034787" cy="352594"/>
          </a:xfrm>
          <a:prstGeom prst="rect">
            <a:avLst/>
          </a:prstGeom>
        </p:spPr>
        <p:txBody>
          <a:bodyPr vert="horz" lIns="91569" tIns="45784" rIns="91569" bIns="45784" rtlCol="0" anchor="b"/>
          <a:lstStyle>
            <a:lvl1pPr algn="l">
              <a:defRPr sz="1200"/>
            </a:lvl1pPr>
          </a:lstStyle>
          <a:p>
            <a:endParaRPr lang="en-US"/>
          </a:p>
        </p:txBody>
      </p:sp>
      <p:sp>
        <p:nvSpPr>
          <p:cNvPr id="7" name="Slide Number Placeholder 6"/>
          <p:cNvSpPr>
            <a:spLocks noGrp="1"/>
          </p:cNvSpPr>
          <p:nvPr>
            <p:ph type="sldNum" sz="quarter" idx="5"/>
          </p:nvPr>
        </p:nvSpPr>
        <p:spPr>
          <a:xfrm>
            <a:off x="5272208" y="6670508"/>
            <a:ext cx="4034787" cy="352594"/>
          </a:xfrm>
          <a:prstGeom prst="rect">
            <a:avLst/>
          </a:prstGeom>
        </p:spPr>
        <p:txBody>
          <a:bodyPr vert="horz" lIns="91569" tIns="45784" rIns="91569" bIns="45784" rtlCol="0" anchor="b"/>
          <a:lstStyle>
            <a:lvl1pPr algn="r">
              <a:defRPr sz="1200"/>
            </a:lvl1pPr>
          </a:lstStyle>
          <a:p>
            <a:fld id="{BC266FC6-1512-44D9-85C8-21FF0CDBA41B}" type="slidenum">
              <a:rPr lang="en-US" smtClean="0"/>
              <a:t>‹#›</a:t>
            </a:fld>
            <a:endParaRPr lang="en-US"/>
          </a:p>
        </p:txBody>
      </p:sp>
    </p:spTree>
    <p:extLst>
      <p:ext uri="{BB962C8B-B14F-4D97-AF65-F5344CB8AC3E}">
        <p14:creationId xmlns:p14="http://schemas.microsoft.com/office/powerpoint/2010/main" val="296323376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1</a:t>
            </a:fld>
            <a:endParaRPr lang="en-US" dirty="0"/>
          </a:p>
        </p:txBody>
      </p:sp>
      <p:sp>
        <p:nvSpPr>
          <p:cNvPr id="5" name="Date Placeholder 4">
            <a:extLst>
              <a:ext uri="{FF2B5EF4-FFF2-40B4-BE49-F238E27FC236}">
                <a16:creationId xmlns:a16="http://schemas.microsoft.com/office/drawing/2014/main" id="{2517ACF5-8A01-4740-894E-BE725F4F6D62}"/>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178435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38</a:t>
            </a:fld>
            <a:endParaRPr lang="en-US" dirty="0"/>
          </a:p>
        </p:txBody>
      </p:sp>
      <p:sp>
        <p:nvSpPr>
          <p:cNvPr id="5" name="Date Placeholder 4">
            <a:extLst>
              <a:ext uri="{FF2B5EF4-FFF2-40B4-BE49-F238E27FC236}">
                <a16:creationId xmlns:a16="http://schemas.microsoft.com/office/drawing/2014/main" id="{829D49D5-11ED-4D2F-814B-42B6AF1B27F7}"/>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20361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39</a:t>
            </a:fld>
            <a:endParaRPr lang="en-US" dirty="0"/>
          </a:p>
        </p:txBody>
      </p:sp>
      <p:sp>
        <p:nvSpPr>
          <p:cNvPr id="5" name="Date Placeholder 4">
            <a:extLst>
              <a:ext uri="{FF2B5EF4-FFF2-40B4-BE49-F238E27FC236}">
                <a16:creationId xmlns:a16="http://schemas.microsoft.com/office/drawing/2014/main" id="{829D49D5-11ED-4D2F-814B-42B6AF1B27F7}"/>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548830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2314575" y="525463"/>
            <a:ext cx="4681538" cy="2633662"/>
          </a:xfrm>
          <a:prstGeom prst="rect">
            <a:avLst/>
          </a:prstGeom>
          <a:ln/>
        </p:spPr>
      </p:sp>
      <p:sp>
        <p:nvSpPr>
          <p:cNvPr id="38915" name="Notes Placeholder 2"/>
          <p:cNvSpPr>
            <a:spLocks noGrp="1"/>
          </p:cNvSpPr>
          <p:nvPr>
            <p:ph type="body" idx="1"/>
          </p:nvPr>
        </p:nvSpPr>
        <p:spPr>
          <a:noFill/>
          <a:ln/>
        </p:spPr>
        <p:txBody>
          <a:bodyPr/>
          <a:lstStyle/>
          <a:p>
            <a:pPr eaLnBrk="1" hangingPunct="1"/>
            <a:endParaRPr lang="en-US" dirty="0"/>
          </a:p>
        </p:txBody>
      </p:sp>
      <p:sp>
        <p:nvSpPr>
          <p:cNvPr id="38916" name="Slide Number Placeholder 3"/>
          <p:cNvSpPr>
            <a:spLocks noGrp="1"/>
          </p:cNvSpPr>
          <p:nvPr>
            <p:ph type="sldNum" sz="quarter" idx="5"/>
          </p:nvPr>
        </p:nvSpPr>
        <p:spPr>
          <a:noFill/>
        </p:spPr>
        <p:txBody>
          <a:bodyPr/>
          <a:lstStyle/>
          <a:p>
            <a:fld id="{2B9DC1C0-8AD6-4FBC-A9E6-07C159CA1010}" type="slidenum">
              <a:rPr lang="en-US" smtClean="0"/>
              <a:pPr/>
              <a:t>40</a:t>
            </a:fld>
            <a:endParaRPr lang="en-US" dirty="0"/>
          </a:p>
        </p:txBody>
      </p:sp>
    </p:spTree>
    <p:extLst>
      <p:ext uri="{BB962C8B-B14F-4D97-AF65-F5344CB8AC3E}">
        <p14:creationId xmlns:p14="http://schemas.microsoft.com/office/powerpoint/2010/main" val="3853568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41</a:t>
            </a:fld>
            <a:endParaRPr lang="en-US" dirty="0"/>
          </a:p>
        </p:txBody>
      </p:sp>
      <p:sp>
        <p:nvSpPr>
          <p:cNvPr id="5" name="Date Placeholder 4">
            <a:extLst>
              <a:ext uri="{FF2B5EF4-FFF2-40B4-BE49-F238E27FC236}">
                <a16:creationId xmlns:a16="http://schemas.microsoft.com/office/drawing/2014/main" id="{829D49D5-11ED-4D2F-814B-42B6AF1B27F7}"/>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254123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5463"/>
            <a:ext cx="4681538" cy="2633662"/>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1A7AB6-45B3-49D0-B0B8-794B45D76F2F}" type="slidenum">
              <a:rPr lang="en-US" smtClean="0"/>
              <a:pPr/>
              <a:t>42</a:t>
            </a:fld>
            <a:endParaRPr lang="en-US"/>
          </a:p>
        </p:txBody>
      </p:sp>
    </p:spTree>
    <p:extLst>
      <p:ext uri="{BB962C8B-B14F-4D97-AF65-F5344CB8AC3E}">
        <p14:creationId xmlns:p14="http://schemas.microsoft.com/office/powerpoint/2010/main" val="3718897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43</a:t>
            </a:fld>
            <a:endParaRPr lang="en-US" dirty="0"/>
          </a:p>
        </p:txBody>
      </p:sp>
      <p:sp>
        <p:nvSpPr>
          <p:cNvPr id="5" name="Date Placeholder 4">
            <a:extLst>
              <a:ext uri="{FF2B5EF4-FFF2-40B4-BE49-F238E27FC236}">
                <a16:creationId xmlns:a16="http://schemas.microsoft.com/office/drawing/2014/main" id="{829D49D5-11ED-4D2F-814B-42B6AF1B27F7}"/>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886659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5463"/>
            <a:ext cx="4681538" cy="2633662"/>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A7AB6-45B3-49D0-B0B8-794B45D76F2F}" type="slidenum">
              <a:rPr lang="en-US" smtClean="0"/>
              <a:pPr/>
              <a:t>44</a:t>
            </a:fld>
            <a:endParaRPr lang="en-US"/>
          </a:p>
        </p:txBody>
      </p:sp>
    </p:spTree>
    <p:extLst>
      <p:ext uri="{BB962C8B-B14F-4D97-AF65-F5344CB8AC3E}">
        <p14:creationId xmlns:p14="http://schemas.microsoft.com/office/powerpoint/2010/main" val="50838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37360-F373-44D6-80A9-513647D1E915}" type="slidenum">
              <a:rPr lang="en-US" smtClean="0"/>
              <a:t>45</a:t>
            </a:fld>
            <a:endParaRPr lang="en-US"/>
          </a:p>
        </p:txBody>
      </p:sp>
    </p:spTree>
    <p:extLst>
      <p:ext uri="{BB962C8B-B14F-4D97-AF65-F5344CB8AC3E}">
        <p14:creationId xmlns:p14="http://schemas.microsoft.com/office/powerpoint/2010/main" val="226137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06/07/2018</a:t>
            </a:r>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46</a:t>
            </a:fld>
            <a:endParaRPr lang="en-US" dirty="0"/>
          </a:p>
        </p:txBody>
      </p:sp>
    </p:spTree>
    <p:extLst>
      <p:ext uri="{BB962C8B-B14F-4D97-AF65-F5344CB8AC3E}">
        <p14:creationId xmlns:p14="http://schemas.microsoft.com/office/powerpoint/2010/main" val="3042653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06/07/2018</a:t>
            </a:r>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47</a:t>
            </a:fld>
            <a:endParaRPr lang="en-US" dirty="0"/>
          </a:p>
        </p:txBody>
      </p:sp>
    </p:spTree>
    <p:extLst>
      <p:ext uri="{BB962C8B-B14F-4D97-AF65-F5344CB8AC3E}">
        <p14:creationId xmlns:p14="http://schemas.microsoft.com/office/powerpoint/2010/main" val="304397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IMPORTANT PLEASE READ</a:t>
            </a:r>
          </a:p>
        </p:txBody>
      </p:sp>
      <p:sp>
        <p:nvSpPr>
          <p:cNvPr id="4" name="Slide Number Placeholder 3"/>
          <p:cNvSpPr>
            <a:spLocks noGrp="1"/>
          </p:cNvSpPr>
          <p:nvPr>
            <p:ph type="sldNum" sz="quarter" idx="10"/>
          </p:nvPr>
        </p:nvSpPr>
        <p:spPr/>
        <p:txBody>
          <a:bodyPr/>
          <a:lstStyle/>
          <a:p>
            <a:fld id="{620D3BB8-547D-4006-8E2D-D0CAD8090072}" type="slidenum">
              <a:rPr lang="en-US" smtClean="0"/>
              <a:t>2</a:t>
            </a:fld>
            <a:endParaRPr lang="en-US"/>
          </a:p>
        </p:txBody>
      </p:sp>
    </p:spTree>
    <p:extLst>
      <p:ext uri="{BB962C8B-B14F-4D97-AF65-F5344CB8AC3E}">
        <p14:creationId xmlns:p14="http://schemas.microsoft.com/office/powerpoint/2010/main" val="2395575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2535238" y="557213"/>
            <a:ext cx="4954587" cy="2787650"/>
          </a:xfrm>
          <a:ln/>
        </p:spPr>
      </p:sp>
      <p:sp>
        <p:nvSpPr>
          <p:cNvPr id="30723" name="Notes Placeholder 2"/>
          <p:cNvSpPr>
            <a:spLocks noGrp="1"/>
          </p:cNvSpPr>
          <p:nvPr>
            <p:ph type="body" idx="1"/>
          </p:nvPr>
        </p:nvSpPr>
        <p:spPr>
          <a:noFill/>
          <a:ln/>
        </p:spPr>
        <p:txBody>
          <a:bodyPr/>
          <a:lstStyle/>
          <a:p>
            <a:endParaRPr lang="en-US" dirty="0"/>
          </a:p>
        </p:txBody>
      </p:sp>
      <p:sp>
        <p:nvSpPr>
          <p:cNvPr id="30724" name="Slide Number Placeholder 3"/>
          <p:cNvSpPr>
            <a:spLocks noGrp="1"/>
          </p:cNvSpPr>
          <p:nvPr>
            <p:ph type="sldNum" sz="quarter" idx="5"/>
          </p:nvPr>
        </p:nvSpPr>
        <p:spPr>
          <a:noFill/>
        </p:spPr>
        <p:txBody>
          <a:bodyPr/>
          <a:lstStyle/>
          <a:p>
            <a:pPr defTabSz="981538"/>
            <a:fld id="{E918A05E-23A5-4C26-8949-F362BB02E4AC}" type="slidenum">
              <a:rPr lang="en-US" smtClean="0"/>
              <a:pPr defTabSz="981538"/>
              <a:t>48</a:t>
            </a:fld>
            <a:endParaRPr lang="en-US"/>
          </a:p>
        </p:txBody>
      </p:sp>
      <p:sp>
        <p:nvSpPr>
          <p:cNvPr id="2" name="Date Placeholder 1">
            <a:extLst>
              <a:ext uri="{FF2B5EF4-FFF2-40B4-BE49-F238E27FC236}">
                <a16:creationId xmlns:a16="http://schemas.microsoft.com/office/drawing/2014/main" id="{0726A993-C2A7-4DAF-A634-22E6F23C55AA}"/>
              </a:ext>
            </a:extLst>
          </p:cNvPr>
          <p:cNvSpPr>
            <a:spLocks noGrp="1"/>
          </p:cNvSpPr>
          <p:nvPr>
            <p:ph type="dt" idx="10"/>
          </p:nvPr>
        </p:nvSpPr>
        <p:spPr/>
        <p:txBody>
          <a:bodyPr/>
          <a:lstStyle/>
          <a:p>
            <a:r>
              <a:rPr lang="en-US"/>
              <a:t>06/07/2018</a:t>
            </a:r>
          </a:p>
        </p:txBody>
      </p:sp>
    </p:spTree>
    <p:extLst>
      <p:ext uri="{BB962C8B-B14F-4D97-AF65-F5344CB8AC3E}">
        <p14:creationId xmlns:p14="http://schemas.microsoft.com/office/powerpoint/2010/main" val="911100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D3BB8-547D-4006-8E2D-D0CAD8090072}" type="slidenum">
              <a:rPr lang="en-US" smtClean="0"/>
              <a:t>49</a:t>
            </a:fld>
            <a:endParaRPr lang="en-US"/>
          </a:p>
        </p:txBody>
      </p:sp>
      <p:sp>
        <p:nvSpPr>
          <p:cNvPr id="5" name="Date Placeholder 4">
            <a:extLst>
              <a:ext uri="{FF2B5EF4-FFF2-40B4-BE49-F238E27FC236}">
                <a16:creationId xmlns:a16="http://schemas.microsoft.com/office/drawing/2014/main" id="{1F035E33-99EC-4450-8A7E-56E82E075CD1}"/>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173999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06/07/2018</a:t>
            </a:r>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50</a:t>
            </a:fld>
            <a:endParaRPr lang="en-US" dirty="0"/>
          </a:p>
        </p:txBody>
      </p:sp>
    </p:spTree>
    <p:extLst>
      <p:ext uri="{BB962C8B-B14F-4D97-AF65-F5344CB8AC3E}">
        <p14:creationId xmlns:p14="http://schemas.microsoft.com/office/powerpoint/2010/main" val="3778915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51</a:t>
            </a:fld>
            <a:endParaRPr lang="en-US" dirty="0"/>
          </a:p>
        </p:txBody>
      </p:sp>
      <p:sp>
        <p:nvSpPr>
          <p:cNvPr id="5" name="Date Placeholder 4">
            <a:extLst>
              <a:ext uri="{FF2B5EF4-FFF2-40B4-BE49-F238E27FC236}">
                <a16:creationId xmlns:a16="http://schemas.microsoft.com/office/drawing/2014/main" id="{2517ACF5-8A01-4740-894E-BE725F4F6D62}"/>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582861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a:t>
            </a:fld>
            <a:endParaRPr lang="en-US" dirty="0"/>
          </a:p>
        </p:txBody>
      </p:sp>
      <p:sp>
        <p:nvSpPr>
          <p:cNvPr id="5" name="Date Placeholder 4">
            <a:extLst>
              <a:ext uri="{FF2B5EF4-FFF2-40B4-BE49-F238E27FC236}">
                <a16:creationId xmlns:a16="http://schemas.microsoft.com/office/drawing/2014/main" id="{A51E4AC4-67AB-4885-B14E-C77249DAEAEB}"/>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445538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8913">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31</a:t>
            </a:fld>
            <a:endParaRPr lang="en-US" dirty="0"/>
          </a:p>
        </p:txBody>
      </p:sp>
      <p:sp>
        <p:nvSpPr>
          <p:cNvPr id="5" name="Date Placeholder 4">
            <a:extLst>
              <a:ext uri="{FF2B5EF4-FFF2-40B4-BE49-F238E27FC236}">
                <a16:creationId xmlns:a16="http://schemas.microsoft.com/office/drawing/2014/main" id="{028BC7FD-21F5-40A0-BDF6-CB393B772F30}"/>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164068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8913">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32</a:t>
            </a:fld>
            <a:endParaRPr lang="en-US" dirty="0"/>
          </a:p>
        </p:txBody>
      </p:sp>
      <p:sp>
        <p:nvSpPr>
          <p:cNvPr id="5" name="Date Placeholder 4">
            <a:extLst>
              <a:ext uri="{FF2B5EF4-FFF2-40B4-BE49-F238E27FC236}">
                <a16:creationId xmlns:a16="http://schemas.microsoft.com/office/drawing/2014/main" id="{028BC7FD-21F5-40A0-BDF6-CB393B772F30}"/>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492405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8913">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33</a:t>
            </a:fld>
            <a:endParaRPr lang="en-US" dirty="0"/>
          </a:p>
        </p:txBody>
      </p:sp>
      <p:sp>
        <p:nvSpPr>
          <p:cNvPr id="5" name="Date Placeholder 4">
            <a:extLst>
              <a:ext uri="{FF2B5EF4-FFF2-40B4-BE49-F238E27FC236}">
                <a16:creationId xmlns:a16="http://schemas.microsoft.com/office/drawing/2014/main" id="{028BC7FD-21F5-40A0-BDF6-CB393B772F30}"/>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1442888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8913">
              <a:buFont typeface="Arial" charset="0"/>
              <a:buChar char="•"/>
              <a:defRPr/>
            </a:pPr>
            <a:endParaRPr lang="en-US" dirty="0"/>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34</a:t>
            </a:fld>
            <a:endParaRPr lang="en-US" dirty="0"/>
          </a:p>
        </p:txBody>
      </p:sp>
      <p:sp>
        <p:nvSpPr>
          <p:cNvPr id="5" name="Date Placeholder 4">
            <a:extLst>
              <a:ext uri="{FF2B5EF4-FFF2-40B4-BE49-F238E27FC236}">
                <a16:creationId xmlns:a16="http://schemas.microsoft.com/office/drawing/2014/main" id="{028BC7FD-21F5-40A0-BDF6-CB393B772F30}"/>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579674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latin typeface="Arial" pitchFamily="34" charset="0"/>
              <a:cs typeface="Arial" pitchFamily="34" charset="0"/>
            </a:endParaRPr>
          </a:p>
          <a:p>
            <a:endParaRPr lang="en-US" baseline="0" dirty="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D5C4093-0EDF-4F54-872D-2A9223560792}" type="slidenum">
              <a:rPr lang="en-US" smtClean="0"/>
              <a:pPr/>
              <a:t>35</a:t>
            </a:fld>
            <a:endParaRPr lang="en-US" dirty="0"/>
          </a:p>
        </p:txBody>
      </p:sp>
      <p:sp>
        <p:nvSpPr>
          <p:cNvPr id="5" name="Date Placeholder 4">
            <a:extLst>
              <a:ext uri="{FF2B5EF4-FFF2-40B4-BE49-F238E27FC236}">
                <a16:creationId xmlns:a16="http://schemas.microsoft.com/office/drawing/2014/main" id="{D423AF1B-3FD0-487F-9281-6DF50ECABFC5}"/>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519363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37</a:t>
            </a:fld>
            <a:endParaRPr lang="en-US" dirty="0"/>
          </a:p>
        </p:txBody>
      </p:sp>
      <p:sp>
        <p:nvSpPr>
          <p:cNvPr id="5" name="Date Placeholder 4">
            <a:extLst>
              <a:ext uri="{FF2B5EF4-FFF2-40B4-BE49-F238E27FC236}">
                <a16:creationId xmlns:a16="http://schemas.microsoft.com/office/drawing/2014/main" id="{829D49D5-11ED-4D2F-814B-42B6AF1B27F7}"/>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830585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3742944" cy="6864096"/>
          </a:xfrm>
          <a:prstGeom prst="rect">
            <a:avLst/>
          </a:prstGeom>
          <a:solidFill>
            <a:srgbClr val="00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802" r="6597"/>
          <a:stretch/>
        </p:blipFill>
        <p:spPr>
          <a:xfrm>
            <a:off x="3776133" y="0"/>
            <a:ext cx="8415867" cy="6858000"/>
          </a:xfrm>
          <a:prstGeom prst="rect">
            <a:avLst/>
          </a:prstGeom>
        </p:spPr>
      </p:pic>
      <p:cxnSp>
        <p:nvCxnSpPr>
          <p:cNvPr id="10" name="Straight Connector 9"/>
          <p:cNvCxnSpPr/>
          <p:nvPr/>
        </p:nvCxnSpPr>
        <p:spPr>
          <a:xfrm>
            <a:off x="299212" y="2819400"/>
            <a:ext cx="31699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AutoShape 10"/>
          <p:cNvSpPr>
            <a:spLocks noChangeArrowheads="1"/>
          </p:cNvSpPr>
          <p:nvPr/>
        </p:nvSpPr>
        <p:spPr bwMode="auto">
          <a:xfrm rot="-5400000">
            <a:off x="11176000" y="5842000"/>
            <a:ext cx="1016000" cy="1016000"/>
          </a:xfrm>
          <a:prstGeom prst="rtTriangle">
            <a:avLst/>
          </a:prstGeom>
          <a:solidFill>
            <a:srgbClr val="E6E6E6"/>
          </a:solidFill>
          <a:ln w="9525">
            <a:noFill/>
            <a:miter lim="800000"/>
            <a:headEnd/>
            <a:tailEnd/>
          </a:ln>
        </p:spPr>
        <p:txBody>
          <a:bodyPr wrap="none" anchor="ctr"/>
          <a:lstStyle/>
          <a:p>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947" y="6280725"/>
            <a:ext cx="635000" cy="57727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239" y="5015756"/>
            <a:ext cx="5993023" cy="1652488"/>
          </a:xfrm>
          <a:prstGeom prst="rect">
            <a:avLst/>
          </a:prstGeom>
          <a:effectLst>
            <a:outerShdw blurRad="50800" dist="38100" dir="2700000" algn="tl" rotWithShape="0">
              <a:prstClr val="black">
                <a:alpha val="40000"/>
              </a:prstClr>
            </a:outerShdw>
          </a:effectLst>
        </p:spPr>
      </p:pic>
      <p:sp>
        <p:nvSpPr>
          <p:cNvPr id="16" name="Text Placeholder 15"/>
          <p:cNvSpPr>
            <a:spLocks noGrp="1"/>
          </p:cNvSpPr>
          <p:nvPr>
            <p:ph type="body" sz="quarter" idx="10" hasCustomPrompt="1"/>
          </p:nvPr>
        </p:nvSpPr>
        <p:spPr>
          <a:xfrm>
            <a:off x="298366" y="1295400"/>
            <a:ext cx="3170767" cy="1404255"/>
          </a:xfrm>
        </p:spPr>
        <p:txBody>
          <a:bodyPr>
            <a:normAutofit/>
          </a:bodyPr>
          <a:lstStyle>
            <a:lvl1pPr marL="0" indent="0">
              <a:buNone/>
              <a:defRPr sz="4000" baseline="0">
                <a:solidFill>
                  <a:schemeClr val="bg1"/>
                </a:solidFill>
              </a:defRPr>
            </a:lvl1pPr>
          </a:lstStyle>
          <a:p>
            <a:pPr lvl="0"/>
            <a:r>
              <a:rPr lang="en-US" dirty="0"/>
              <a:t>Presentation Title</a:t>
            </a:r>
          </a:p>
        </p:txBody>
      </p:sp>
      <p:sp>
        <p:nvSpPr>
          <p:cNvPr id="18" name="Text Placeholder 17"/>
          <p:cNvSpPr>
            <a:spLocks noGrp="1"/>
          </p:cNvSpPr>
          <p:nvPr>
            <p:ph type="body" sz="quarter" idx="11" hasCustomPrompt="1"/>
          </p:nvPr>
        </p:nvSpPr>
        <p:spPr>
          <a:xfrm>
            <a:off x="298451" y="3035300"/>
            <a:ext cx="3170767" cy="861775"/>
          </a:xfrm>
        </p:spPr>
        <p:txBody>
          <a:bodyPr>
            <a:spAutoFit/>
          </a:bodyPr>
          <a:lstStyle>
            <a:lvl1pPr marL="0" indent="0">
              <a:buNone/>
              <a:defRPr sz="2400" baseline="0">
                <a:solidFill>
                  <a:schemeClr val="bg1"/>
                </a:solidFill>
              </a:defRPr>
            </a:lvl1pPr>
          </a:lstStyle>
          <a:p>
            <a:pPr lvl="0"/>
            <a:r>
              <a:rPr lang="en-US" dirty="0"/>
              <a:t>Presentation Subtitle/Date</a:t>
            </a:r>
          </a:p>
        </p:txBody>
      </p:sp>
    </p:spTree>
    <p:extLst>
      <p:ext uri="{BB962C8B-B14F-4D97-AF65-F5344CB8AC3E}">
        <p14:creationId xmlns:p14="http://schemas.microsoft.com/office/powerpoint/2010/main" val="4042852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066800" y="1143000"/>
            <a:ext cx="1005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5992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lvl1pPr>
              <a:defRPr sz="4000"/>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633DBF31-C94D-4136-B03F-261D291E4687}" type="slidenum">
              <a:rPr lang="en-US" smtClean="0"/>
              <a:pPr/>
              <a:t>‹#›</a:t>
            </a:fld>
            <a:endParaRPr lang="en-US" dirty="0"/>
          </a:p>
        </p:txBody>
      </p:sp>
    </p:spTree>
    <p:extLst>
      <p:ext uri="{BB962C8B-B14F-4D97-AF65-F5344CB8AC3E}">
        <p14:creationId xmlns:p14="http://schemas.microsoft.com/office/powerpoint/2010/main" val="1559177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914400" y="1752602"/>
            <a:ext cx="10363200" cy="1829761"/>
          </a:xfrm>
        </p:spPr>
        <p:txBody>
          <a:bodyPr anchor="b"/>
          <a:lstStyle>
            <a:lvl1pPr algn="r">
              <a:defRPr sz="4800" b="1">
                <a:solidFill>
                  <a:schemeClr val="tx2"/>
                </a:solidFill>
                <a:effectLst/>
                <a:latin typeface="Arial" pitchFamily="34" charset="0"/>
                <a:cs typeface="Arial"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3"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14" name="Slide Number Placeholder 26"/>
          <p:cNvSpPr>
            <a:spLocks noGrp="1"/>
          </p:cNvSpPr>
          <p:nvPr>
            <p:ph type="sldNum" sz="quarter" idx="12"/>
          </p:nvPr>
        </p:nvSpPr>
        <p:spPr/>
        <p:txBody>
          <a:bodyPr/>
          <a:lstStyle>
            <a:lvl1pPr>
              <a:defRPr>
                <a:solidFill>
                  <a:srgbClr val="FFFFFF"/>
                </a:solidFill>
              </a:defRPr>
            </a:lvl1pPr>
            <a:extLst/>
          </a:lstStyle>
          <a:p>
            <a:fld id="{C99AE971-4929-4998-85F3-0E61342EE5D0}" type="slidenum">
              <a:rPr lang="en-US" smtClean="0"/>
              <a:pPr/>
              <a:t>‹#›</a:t>
            </a:fld>
            <a:endParaRPr lang="en-US" dirty="0"/>
          </a:p>
        </p:txBody>
      </p:sp>
    </p:spTree>
    <p:extLst>
      <p:ext uri="{BB962C8B-B14F-4D97-AF65-F5344CB8AC3E}">
        <p14:creationId xmlns:p14="http://schemas.microsoft.com/office/powerpoint/2010/main" val="3577378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0AE9B10-AC95-45D1-858C-B54083F98FF8}"/>
              </a:ext>
            </a:extLst>
          </p:cNvPr>
          <p:cNvSpPr>
            <a:spLocks noGrp="1"/>
          </p:cNvSpPr>
          <p:nvPr>
            <p:ph idx="1"/>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1358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6" name="Title 1">
            <a:extLst>
              <a:ext uri="{FF2B5EF4-FFF2-40B4-BE49-F238E27FC236}">
                <a16:creationId xmlns:a16="http://schemas.microsoft.com/office/drawing/2014/main" id="{F35FC5ED-498F-434A-9A86-C57B8ABED56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78CCDA0-C811-4A46-922A-BBE109F47E46}"/>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DA1BF1D-DBB4-4455-86DE-09B4FC588797}"/>
              </a:ext>
            </a:extLst>
          </p:cNvPr>
          <p:cNvSpPr>
            <a:spLocks noGrp="1"/>
          </p:cNvSpPr>
          <p:nvPr>
            <p:ph idx="10"/>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724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hasCustomPrompt="1"/>
          </p:nvPr>
        </p:nvSpPr>
        <p:spPr>
          <a:xfrm>
            <a:off x="2032000" y="3429000"/>
            <a:ext cx="9956800" cy="1362075"/>
          </a:xfrm>
        </p:spPr>
        <p:txBody>
          <a:bodyPr anchor="t">
            <a:noAutofit/>
          </a:bodyPr>
          <a:lstStyle>
            <a:lvl1pPr algn="l">
              <a:defRPr sz="3000" b="0" cap="none"/>
            </a:lvl1pPr>
          </a:lstStyle>
          <a:p>
            <a:r>
              <a:rPr lang="en-US" dirty="0"/>
              <a:t>Click To Edit Master Title Style</a:t>
            </a:r>
          </a:p>
        </p:txBody>
      </p:sp>
      <p:sp>
        <p:nvSpPr>
          <p:cNvPr id="3" name="Text Placeholder 2"/>
          <p:cNvSpPr>
            <a:spLocks noGrp="1"/>
          </p:cNvSpPr>
          <p:nvPr>
            <p:ph type="body" idx="1"/>
          </p:nvPr>
        </p:nvSpPr>
        <p:spPr>
          <a:xfrm>
            <a:off x="2032000" y="1928812"/>
            <a:ext cx="9956800" cy="1500187"/>
          </a:xfrm>
        </p:spPr>
        <p:txBody>
          <a:bodyPr anchor="b">
            <a:normAutofit/>
          </a:bodyPr>
          <a:lstStyle>
            <a:lvl1pPr marL="0" indent="0">
              <a:buNone/>
              <a:defRPr sz="4000" b="1">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4568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Content Placeholder 2"/>
          <p:cNvSpPr>
            <a:spLocks noGrp="1"/>
          </p:cNvSpPr>
          <p:nvPr>
            <p:ph sz="half" idx="1"/>
          </p:nvPr>
        </p:nvSpPr>
        <p:spPr>
          <a:xfrm>
            <a:off x="345440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384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B205736-E396-4C7E-AF61-3F00A8B4CE9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23080488-9DB9-4FDD-A5BA-157BC9E81B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347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itle 1">
            <a:extLst>
              <a:ext uri="{FF2B5EF4-FFF2-40B4-BE49-F238E27FC236}">
                <a16:creationId xmlns:a16="http://schemas.microsoft.com/office/drawing/2014/main" id="{FBBD025A-4BBA-4024-947F-6B7B29A79C9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3BBF8B56-F654-411B-A2A7-9676F22BE87D}"/>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39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AP Benefits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ext Placeholder 4">
            <a:extLst>
              <a:ext uri="{FF2B5EF4-FFF2-40B4-BE49-F238E27FC236}">
                <a16:creationId xmlns:a16="http://schemas.microsoft.com/office/drawing/2014/main" id="{95A6E70E-9F92-457F-A375-87066B8D0BA1}"/>
              </a:ext>
            </a:extLst>
          </p:cNvPr>
          <p:cNvSpPr>
            <a:spLocks noGrp="1"/>
          </p:cNvSpPr>
          <p:nvPr>
            <p:ph type="body" sz="quarter" idx="10"/>
          </p:nvPr>
        </p:nvSpPr>
        <p:spPr>
          <a:xfrm>
            <a:off x="3124200" y="1687482"/>
            <a:ext cx="9062386" cy="750918"/>
          </a:xfrm>
        </p:spPr>
        <p:txBody>
          <a:bodyPr>
            <a:noAutofit/>
          </a:bodyPr>
          <a:lstStyle>
            <a:lvl1pPr marL="0" indent="0" algn="ctr">
              <a:spcAft>
                <a:spcPts val="0"/>
              </a:spcAft>
              <a:buNone/>
              <a:defRPr sz="3000"/>
            </a:lvl1pPr>
            <a:lvl2pPr>
              <a:spcAft>
                <a:spcPts val="0"/>
              </a:spcAft>
              <a:defRPr sz="3000"/>
            </a:lvl2pPr>
            <a:lvl3pPr>
              <a:spcAft>
                <a:spcPts val="0"/>
              </a:spcAft>
              <a:defRPr sz="3000"/>
            </a:lvl3pPr>
            <a:lvl4pPr>
              <a:spcAft>
                <a:spcPts val="0"/>
              </a:spcAft>
              <a:defRPr sz="3000"/>
            </a:lvl4pPr>
            <a:lvl5pPr marL="2438339" indent="0">
              <a:spcAft>
                <a:spcPts val="0"/>
              </a:spcAft>
              <a:buNone/>
              <a:defRPr sz="3000"/>
            </a:lvl5pPr>
          </a:lstStyle>
          <a:p>
            <a:pPr lvl="0"/>
            <a:r>
              <a:rPr lang="en-US"/>
              <a:t>Edit Master text styles</a:t>
            </a:r>
          </a:p>
        </p:txBody>
      </p:sp>
      <p:sp>
        <p:nvSpPr>
          <p:cNvPr id="9" name="Text Placeholder 8">
            <a:extLst>
              <a:ext uri="{FF2B5EF4-FFF2-40B4-BE49-F238E27FC236}">
                <a16:creationId xmlns:a16="http://schemas.microsoft.com/office/drawing/2014/main" id="{0F77757B-5F4A-4B26-9865-21FC3AA33DD6}"/>
              </a:ext>
            </a:extLst>
          </p:cNvPr>
          <p:cNvSpPr>
            <a:spLocks noGrp="1"/>
          </p:cNvSpPr>
          <p:nvPr>
            <p:ph type="body" sz="quarter" idx="11"/>
          </p:nvPr>
        </p:nvSpPr>
        <p:spPr>
          <a:xfrm>
            <a:off x="3118786" y="2667000"/>
            <a:ext cx="9067800" cy="3276600"/>
          </a:xfrm>
        </p:spPr>
        <p:txBody>
          <a:bodyPr numCol="2">
            <a:normAutofit/>
          </a:bodyPr>
          <a:lstStyle>
            <a:lvl1pPr marL="341313" indent="-231775">
              <a:spcAft>
                <a:spcPts val="600"/>
              </a:spcAft>
              <a:defRPr sz="2600"/>
            </a:lvl1pPr>
            <a:lvl2pPr>
              <a:spcAft>
                <a:spcPts val="600"/>
              </a:spcAft>
              <a:defRPr sz="2600"/>
            </a:lvl2pPr>
            <a:lvl3pPr>
              <a:spcAft>
                <a:spcPts val="600"/>
              </a:spcAft>
              <a:defRPr sz="2600"/>
            </a:lvl3pPr>
            <a:lvl4pPr>
              <a:spcAft>
                <a:spcPts val="600"/>
              </a:spcAft>
              <a:defRPr sz="2600"/>
            </a:lvl4pPr>
            <a:lvl5pPr>
              <a:spcAft>
                <a:spcPts val="600"/>
              </a:spcAft>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D22881A-0C00-4208-9DBC-ABA34E12100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FAF49D8-76F6-4B75-97B6-E02A291033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37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2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4470400" y="4792663"/>
            <a:ext cx="7315200" cy="566739"/>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4470400" y="60483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4470400" y="5359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2478372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E6E6E6">
                <a:lumMod val="58000"/>
                <a:lumOff val="42000"/>
              </a:srgbClr>
            </a:gs>
            <a:gs pos="100000">
              <a:srgbClr val="D7D7D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04B5152-E7C4-42B3-A2F6-F69870D0E855}"/>
              </a:ext>
            </a:extLst>
          </p:cNvPr>
          <p:cNvSpPr txBox="1"/>
          <p:nvPr/>
        </p:nvSpPr>
        <p:spPr>
          <a:xfrm>
            <a:off x="11658600" y="6477000"/>
            <a:ext cx="377952" cy="246221"/>
          </a:xfrm>
          <a:prstGeom prst="rect">
            <a:avLst/>
          </a:prstGeom>
          <a:noFill/>
        </p:spPr>
        <p:txBody>
          <a:bodyPr wrap="square" rtlCol="0">
            <a:spAutoFit/>
          </a:bodyPr>
          <a:lstStyle/>
          <a:p>
            <a:fld id="{FCF2AC2D-79B5-4317-8471-64C75262AFFF}"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7576405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ctr" defTabSz="1219170" rtl="0" eaLnBrk="1" latinLnBrk="0" hangingPunct="1">
        <a:spcBef>
          <a:spcPct val="0"/>
        </a:spcBef>
        <a:buNone/>
        <a:defRPr sz="4000" kern="1200">
          <a:solidFill>
            <a:schemeClr val="tx1"/>
          </a:solidFill>
          <a:latin typeface="Helvetica" pitchFamily="34" charset="0"/>
          <a:ea typeface="+mj-ea"/>
          <a:cs typeface="+mj-cs"/>
        </a:defRPr>
      </a:lvl1pPr>
    </p:titleStyle>
    <p:body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2800"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riskmgt.alabama.gov/" TargetMode="External"/><Relationship Id="rId5" Type="http://schemas.openxmlformats.org/officeDocument/2006/relationships/hyperlink" Target="mailto:kwatasian.hunt@finance.alabama.gov"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6.png"/><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6.png"/><Relationship Id="rId5" Type="http://schemas.openxmlformats.org/officeDocument/2006/relationships/hyperlink" Target="https://www.thebalance.com/examples-of-sexual-and-non-sexual-harassment-2060884" TargetMode="External"/><Relationship Id="rId4"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9.xml"/><Relationship Id="rId9"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2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FC8530-1C6B-404E-8D51-DE6C489D605D}"/>
              </a:ext>
            </a:extLst>
          </p:cNvPr>
          <p:cNvSpPr>
            <a:spLocks noGrp="1"/>
          </p:cNvSpPr>
          <p:nvPr>
            <p:ph type="body" sz="quarter" idx="10"/>
          </p:nvPr>
        </p:nvSpPr>
        <p:spPr>
          <a:xfrm>
            <a:off x="526159" y="555812"/>
            <a:ext cx="2988005" cy="2054591"/>
          </a:xfrm>
        </p:spPr>
        <p:txBody>
          <a:bodyPr>
            <a:normAutofit fontScale="77500" lnSpcReduction="20000"/>
          </a:bodyPr>
          <a:lstStyle/>
          <a:p>
            <a:pPr>
              <a:spcAft>
                <a:spcPts val="0"/>
              </a:spcAft>
            </a:pPr>
            <a:r>
              <a:rPr lang="en-US" dirty="0"/>
              <a:t>The Power of Positivity:  Cultivating a Healthy Mindset </a:t>
            </a:r>
            <a:endParaRPr lang="en-US" sz="2200" dirty="0"/>
          </a:p>
        </p:txBody>
      </p:sp>
      <p:sp>
        <p:nvSpPr>
          <p:cNvPr id="7" name="Text Placeholder 6">
            <a:extLst>
              <a:ext uri="{FF2B5EF4-FFF2-40B4-BE49-F238E27FC236}">
                <a16:creationId xmlns:a16="http://schemas.microsoft.com/office/drawing/2014/main" id="{C1DE010C-0747-4B2C-8B42-0382C5839EB6}"/>
              </a:ext>
            </a:extLst>
          </p:cNvPr>
          <p:cNvSpPr>
            <a:spLocks noGrp="1"/>
          </p:cNvSpPr>
          <p:nvPr>
            <p:ph type="body" sz="quarter" idx="11"/>
          </p:nvPr>
        </p:nvSpPr>
        <p:spPr>
          <a:xfrm>
            <a:off x="558736" y="3124948"/>
            <a:ext cx="2378075" cy="461665"/>
          </a:xfrm>
        </p:spPr>
        <p:txBody>
          <a:bodyPr/>
          <a:lstStyle/>
          <a:p>
            <a:r>
              <a:rPr lang="en-US" dirty="0"/>
              <a:t>Date</a:t>
            </a:r>
          </a:p>
        </p:txBody>
      </p:sp>
      <p:pic>
        <p:nvPicPr>
          <p:cNvPr id="3" name="Audio 2">
            <a:hlinkClick r:id="" action="ppaction://media"/>
            <a:extLst>
              <a:ext uri="{FF2B5EF4-FFF2-40B4-BE49-F238E27FC236}">
                <a16:creationId xmlns:a16="http://schemas.microsoft.com/office/drawing/2014/main" id="{44E4EC57-2D95-405C-A851-9B1D353C0F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4489143"/>
      </p:ext>
    </p:extLst>
  </p:cSld>
  <p:clrMapOvr>
    <a:masterClrMapping/>
  </p:clrMapOvr>
  <mc:AlternateContent xmlns:mc="http://schemas.openxmlformats.org/markup-compatibility/2006" xmlns:p14="http://schemas.microsoft.com/office/powerpoint/2010/main">
    <mc:Choice Requires="p14">
      <p:transition spd="slow" p14:dur="2000" advTm="25749"/>
    </mc:Choice>
    <mc:Fallback xmlns="">
      <p:transition spd="slow" advTm="25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B086-0499-419A-984B-B85567559BC5}"/>
              </a:ext>
            </a:extLst>
          </p:cNvPr>
          <p:cNvSpPr>
            <a:spLocks noGrp="1"/>
          </p:cNvSpPr>
          <p:nvPr>
            <p:ph type="title"/>
          </p:nvPr>
        </p:nvSpPr>
        <p:spPr/>
        <p:txBody>
          <a:bodyPr/>
          <a:lstStyle/>
          <a:p>
            <a:r>
              <a:rPr lang="en-US" dirty="0"/>
              <a:t>Reasons to be Positive </a:t>
            </a:r>
          </a:p>
        </p:txBody>
      </p:sp>
      <p:sp>
        <p:nvSpPr>
          <p:cNvPr id="3" name="Content Placeholder 2">
            <a:extLst>
              <a:ext uri="{FF2B5EF4-FFF2-40B4-BE49-F238E27FC236}">
                <a16:creationId xmlns:a16="http://schemas.microsoft.com/office/drawing/2014/main" id="{B254FA01-ED55-4AF9-8DFD-78535CAC0195}"/>
              </a:ext>
            </a:extLst>
          </p:cNvPr>
          <p:cNvSpPr>
            <a:spLocks noGrp="1"/>
          </p:cNvSpPr>
          <p:nvPr>
            <p:ph idx="1"/>
          </p:nvPr>
        </p:nvSpPr>
        <p:spPr/>
        <p:txBody>
          <a:bodyPr/>
          <a:lstStyle/>
          <a:p>
            <a:r>
              <a:rPr lang="en-US" b="1" dirty="0"/>
              <a:t>Positivity can help us live longer</a:t>
            </a:r>
          </a:p>
          <a:p>
            <a:pPr lvl="1"/>
            <a:r>
              <a:rPr lang="en-US" dirty="0"/>
              <a:t>Positivity has been linked to higher life expectancy and might help protect from onsets of dementia</a:t>
            </a:r>
          </a:p>
          <a:p>
            <a:pPr lvl="1"/>
            <a:r>
              <a:rPr lang="en-US" dirty="0"/>
              <a:t>Having a positive attitude has been known to improve interpersonal relationships; cultivating relationships with family, friends and neighbors helps us live longer, happier lives</a:t>
            </a:r>
          </a:p>
          <a:p>
            <a:pPr lvl="1"/>
            <a:r>
              <a:rPr lang="en-US" dirty="0"/>
              <a:t>Positive people are simply not as “stressed out;” reducing negative consequences of stress</a:t>
            </a:r>
          </a:p>
        </p:txBody>
      </p:sp>
      <p:pic>
        <p:nvPicPr>
          <p:cNvPr id="4" name="Audio 3">
            <a:hlinkClick r:id="" action="ppaction://media"/>
            <a:extLst>
              <a:ext uri="{FF2B5EF4-FFF2-40B4-BE49-F238E27FC236}">
                <a16:creationId xmlns:a16="http://schemas.microsoft.com/office/drawing/2014/main" id="{A23463A5-7B51-4976-9BFA-1EC0459B6A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5262126"/>
      </p:ext>
    </p:extLst>
  </p:cSld>
  <p:clrMapOvr>
    <a:masterClrMapping/>
  </p:clrMapOvr>
  <mc:AlternateContent xmlns:mc="http://schemas.openxmlformats.org/markup-compatibility/2006" xmlns:p14="http://schemas.microsoft.com/office/powerpoint/2010/main">
    <mc:Choice Requires="p14">
      <p:transition spd="slow" p14:dur="2000" advTm="41228"/>
    </mc:Choice>
    <mc:Fallback xmlns="">
      <p:transition spd="slow" advTm="41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0F70FE-6769-4857-ACBC-6D90F04086DA}"/>
              </a:ext>
            </a:extLst>
          </p:cNvPr>
          <p:cNvSpPr>
            <a:spLocks noGrp="1"/>
          </p:cNvSpPr>
          <p:nvPr>
            <p:ph type="body" idx="1"/>
          </p:nvPr>
        </p:nvSpPr>
        <p:spPr>
          <a:xfrm>
            <a:off x="2032000" y="2678907"/>
            <a:ext cx="9956800" cy="1500187"/>
          </a:xfrm>
        </p:spPr>
        <p:txBody>
          <a:bodyPr/>
          <a:lstStyle/>
          <a:p>
            <a:r>
              <a:rPr lang="en-US" b="0" dirty="0"/>
              <a:t>Ways to Stay Positive </a:t>
            </a:r>
          </a:p>
          <a:p>
            <a:endParaRPr lang="en-US" dirty="0"/>
          </a:p>
        </p:txBody>
      </p:sp>
      <p:pic>
        <p:nvPicPr>
          <p:cNvPr id="2" name="Audio 1">
            <a:hlinkClick r:id="" action="ppaction://media"/>
            <a:extLst>
              <a:ext uri="{FF2B5EF4-FFF2-40B4-BE49-F238E27FC236}">
                <a16:creationId xmlns:a16="http://schemas.microsoft.com/office/drawing/2014/main" id="{95E60E8E-ED02-4415-BC9E-0CA24BF412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3280192"/>
      </p:ext>
    </p:extLst>
  </p:cSld>
  <p:clrMapOvr>
    <a:masterClrMapping/>
  </p:clrMapOvr>
  <mc:AlternateContent xmlns:mc="http://schemas.openxmlformats.org/markup-compatibility/2006" xmlns:p14="http://schemas.microsoft.com/office/powerpoint/2010/main">
    <mc:Choice Requires="p14">
      <p:transition spd="slow" p14:dur="2000" advTm="5852"/>
    </mc:Choice>
    <mc:Fallback xmlns="">
      <p:transition spd="slow" advTm="5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82010-C64D-4493-8E14-EAE08D7A6221}"/>
              </a:ext>
            </a:extLst>
          </p:cNvPr>
          <p:cNvSpPr>
            <a:spLocks noGrp="1"/>
          </p:cNvSpPr>
          <p:nvPr>
            <p:ph type="title"/>
          </p:nvPr>
        </p:nvSpPr>
        <p:spPr/>
        <p:txBody>
          <a:bodyPr/>
          <a:lstStyle/>
          <a:p>
            <a:r>
              <a:rPr lang="en-US" dirty="0"/>
              <a:t>Connect with Others </a:t>
            </a:r>
          </a:p>
        </p:txBody>
      </p:sp>
      <p:sp>
        <p:nvSpPr>
          <p:cNvPr id="3" name="Content Placeholder 2">
            <a:extLst>
              <a:ext uri="{FF2B5EF4-FFF2-40B4-BE49-F238E27FC236}">
                <a16:creationId xmlns:a16="http://schemas.microsoft.com/office/drawing/2014/main" id="{3C4B703B-17B4-4EE9-9AB8-E75C888C220A}"/>
              </a:ext>
            </a:extLst>
          </p:cNvPr>
          <p:cNvSpPr>
            <a:spLocks noGrp="1"/>
          </p:cNvSpPr>
          <p:nvPr>
            <p:ph idx="1"/>
          </p:nvPr>
        </p:nvSpPr>
        <p:spPr/>
        <p:txBody>
          <a:bodyPr/>
          <a:lstStyle/>
          <a:p>
            <a:r>
              <a:rPr lang="en-US" b="1" dirty="0"/>
              <a:t>Creating Connections </a:t>
            </a:r>
          </a:p>
          <a:p>
            <a:pPr lvl="1"/>
            <a:r>
              <a:rPr lang="en-US" dirty="0"/>
              <a:t>Connection happens when you get: </a:t>
            </a:r>
          </a:p>
          <a:p>
            <a:pPr lvl="3"/>
            <a:r>
              <a:rPr lang="en-US" dirty="0"/>
              <a:t>Concrete help, such as having a friend pick your kids up school </a:t>
            </a:r>
          </a:p>
          <a:p>
            <a:pPr lvl="3"/>
            <a:r>
              <a:rPr lang="en-US" dirty="0"/>
              <a:t>Emotional support, like someone saying, “I’m sorry for your loss” </a:t>
            </a:r>
          </a:p>
          <a:p>
            <a:pPr lvl="3"/>
            <a:r>
              <a:rPr lang="en-US" dirty="0"/>
              <a:t>Perspective, like being reminded that babies eventually become adults </a:t>
            </a:r>
          </a:p>
          <a:p>
            <a:pPr lvl="3"/>
            <a:r>
              <a:rPr lang="en-US" dirty="0"/>
              <a:t>Advice, such as a suggestion for nice dinner restaurant</a:t>
            </a:r>
          </a:p>
          <a:p>
            <a:pPr lvl="3"/>
            <a:r>
              <a:rPr lang="en-US" dirty="0"/>
              <a:t>Validation, like learning that other people need help too </a:t>
            </a:r>
          </a:p>
          <a:p>
            <a:pPr lvl="1"/>
            <a:endParaRPr lang="en-US" dirty="0"/>
          </a:p>
        </p:txBody>
      </p:sp>
      <p:pic>
        <p:nvPicPr>
          <p:cNvPr id="6" name="Audio 5">
            <a:hlinkClick r:id="" action="ppaction://media"/>
            <a:extLst>
              <a:ext uri="{FF2B5EF4-FFF2-40B4-BE49-F238E27FC236}">
                <a16:creationId xmlns:a16="http://schemas.microsoft.com/office/drawing/2014/main" id="{79EC9419-187D-4F60-BA14-E4069AB55C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43143211"/>
      </p:ext>
    </p:extLst>
  </p:cSld>
  <p:clrMapOvr>
    <a:masterClrMapping/>
  </p:clrMapOvr>
  <mc:AlternateContent xmlns:mc="http://schemas.openxmlformats.org/markup-compatibility/2006" xmlns:p14="http://schemas.microsoft.com/office/powerpoint/2010/main">
    <mc:Choice Requires="p14">
      <p:transition spd="slow" p14:dur="2000" advTm="76831"/>
    </mc:Choice>
    <mc:Fallback xmlns="">
      <p:transition spd="slow" advTm="76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39425-E246-4259-9EBB-2292EFB33129}"/>
              </a:ext>
            </a:extLst>
          </p:cNvPr>
          <p:cNvSpPr>
            <a:spLocks noGrp="1"/>
          </p:cNvSpPr>
          <p:nvPr>
            <p:ph type="title"/>
          </p:nvPr>
        </p:nvSpPr>
        <p:spPr/>
        <p:txBody>
          <a:bodyPr/>
          <a:lstStyle/>
          <a:p>
            <a:r>
              <a:rPr lang="en-US" dirty="0"/>
              <a:t>Connect with Others  </a:t>
            </a:r>
          </a:p>
        </p:txBody>
      </p:sp>
      <p:sp>
        <p:nvSpPr>
          <p:cNvPr id="3" name="Content Placeholder 2">
            <a:extLst>
              <a:ext uri="{FF2B5EF4-FFF2-40B4-BE49-F238E27FC236}">
                <a16:creationId xmlns:a16="http://schemas.microsoft.com/office/drawing/2014/main" id="{AA257948-F4D0-4009-B91B-B0A27F15F7BC}"/>
              </a:ext>
            </a:extLst>
          </p:cNvPr>
          <p:cNvSpPr>
            <a:spLocks noGrp="1"/>
          </p:cNvSpPr>
          <p:nvPr>
            <p:ph idx="1"/>
          </p:nvPr>
        </p:nvSpPr>
        <p:spPr/>
        <p:txBody>
          <a:bodyPr/>
          <a:lstStyle/>
          <a:p>
            <a:r>
              <a:rPr lang="en-US" b="1" dirty="0"/>
              <a:t>Do you have enough support? </a:t>
            </a:r>
          </a:p>
          <a:p>
            <a:pPr lvl="1"/>
            <a:r>
              <a:rPr lang="en-US" dirty="0"/>
              <a:t>Do you have a few family or friends who:</a:t>
            </a:r>
          </a:p>
          <a:p>
            <a:pPr lvl="3"/>
            <a:r>
              <a:rPr lang="en-US" dirty="0"/>
              <a:t>You feel comfortable to be with</a:t>
            </a:r>
          </a:p>
          <a:p>
            <a:pPr lvl="3"/>
            <a:r>
              <a:rPr lang="en-US" dirty="0"/>
              <a:t>You feel you could tell them anything</a:t>
            </a:r>
          </a:p>
          <a:p>
            <a:pPr lvl="3"/>
            <a:r>
              <a:rPr lang="en-US" dirty="0"/>
              <a:t>You feel can help you solve problems</a:t>
            </a:r>
          </a:p>
          <a:p>
            <a:pPr lvl="3"/>
            <a:r>
              <a:rPr lang="en-US" dirty="0"/>
              <a:t>Make you feel valued</a:t>
            </a:r>
          </a:p>
          <a:p>
            <a:pPr lvl="3"/>
            <a:r>
              <a:rPr lang="en-US" dirty="0"/>
              <a:t>Take your concerns seriously</a:t>
            </a:r>
          </a:p>
          <a:p>
            <a:pPr lvl="3"/>
            <a:endParaRPr lang="en-US" dirty="0"/>
          </a:p>
          <a:p>
            <a:pPr lvl="3"/>
            <a:endParaRPr lang="en-US" dirty="0"/>
          </a:p>
          <a:p>
            <a:pPr lvl="2"/>
            <a:endParaRPr lang="en-US" dirty="0"/>
          </a:p>
          <a:p>
            <a:pPr lvl="1"/>
            <a:endParaRPr lang="en-US" b="1" dirty="0"/>
          </a:p>
        </p:txBody>
      </p:sp>
      <p:pic>
        <p:nvPicPr>
          <p:cNvPr id="4" name="Audio 3">
            <a:hlinkClick r:id="" action="ppaction://media"/>
            <a:extLst>
              <a:ext uri="{FF2B5EF4-FFF2-40B4-BE49-F238E27FC236}">
                <a16:creationId xmlns:a16="http://schemas.microsoft.com/office/drawing/2014/main" id="{183E16A8-A608-45D6-90B2-BAF3190259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39486854"/>
      </p:ext>
    </p:extLst>
  </p:cSld>
  <p:clrMapOvr>
    <a:masterClrMapping/>
  </p:clrMapOvr>
  <mc:AlternateContent xmlns:mc="http://schemas.openxmlformats.org/markup-compatibility/2006" xmlns:p14="http://schemas.microsoft.com/office/powerpoint/2010/main">
    <mc:Choice Requires="p14">
      <p:transition spd="slow" p14:dur="2000" advTm="57370"/>
    </mc:Choice>
    <mc:Fallback xmlns="">
      <p:transition spd="slow" advTm="5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FF394-9992-4E64-BA98-A31A941824AD}"/>
              </a:ext>
            </a:extLst>
          </p:cNvPr>
          <p:cNvSpPr>
            <a:spLocks noGrp="1"/>
          </p:cNvSpPr>
          <p:nvPr>
            <p:ph type="title"/>
          </p:nvPr>
        </p:nvSpPr>
        <p:spPr/>
        <p:txBody>
          <a:bodyPr/>
          <a:lstStyle/>
          <a:p>
            <a:r>
              <a:rPr lang="en-US" dirty="0"/>
              <a:t>Connect with Others  </a:t>
            </a:r>
          </a:p>
        </p:txBody>
      </p:sp>
      <p:sp>
        <p:nvSpPr>
          <p:cNvPr id="3" name="Content Placeholder 2">
            <a:extLst>
              <a:ext uri="{FF2B5EF4-FFF2-40B4-BE49-F238E27FC236}">
                <a16:creationId xmlns:a16="http://schemas.microsoft.com/office/drawing/2014/main" id="{7FCA39BF-C5B6-40C1-BDF4-293EFEC11AB5}"/>
              </a:ext>
            </a:extLst>
          </p:cNvPr>
          <p:cNvSpPr>
            <a:spLocks noGrp="1"/>
          </p:cNvSpPr>
          <p:nvPr>
            <p:ph idx="1"/>
          </p:nvPr>
        </p:nvSpPr>
        <p:spPr/>
        <p:txBody>
          <a:bodyPr/>
          <a:lstStyle/>
          <a:p>
            <a:r>
              <a:rPr lang="en-US" b="1" dirty="0"/>
              <a:t>Making Friends </a:t>
            </a:r>
          </a:p>
          <a:p>
            <a:pPr lvl="1"/>
            <a:r>
              <a:rPr lang="en-US" dirty="0"/>
              <a:t>If your current connections don’t provide enough support, consider: </a:t>
            </a:r>
          </a:p>
          <a:p>
            <a:pPr lvl="3"/>
            <a:r>
              <a:rPr lang="en-US" dirty="0"/>
              <a:t>Enrolling in a new class </a:t>
            </a:r>
          </a:p>
          <a:p>
            <a:pPr lvl="3"/>
            <a:r>
              <a:rPr lang="en-US" dirty="0"/>
              <a:t>Joining a book club, hiking club, or interest group </a:t>
            </a:r>
          </a:p>
          <a:p>
            <a:pPr lvl="3"/>
            <a:r>
              <a:rPr lang="en-US" dirty="0"/>
              <a:t>Volunteering for a specific cause that interests you</a:t>
            </a:r>
          </a:p>
          <a:p>
            <a:pPr lvl="3"/>
            <a:r>
              <a:rPr lang="en-US" dirty="0"/>
              <a:t>Reaching out to previous connections with whom you have lost contact </a:t>
            </a:r>
          </a:p>
          <a:p>
            <a:pPr lvl="1"/>
            <a:endParaRPr lang="en-US" dirty="0"/>
          </a:p>
        </p:txBody>
      </p:sp>
      <p:pic>
        <p:nvPicPr>
          <p:cNvPr id="5" name="Audio 4">
            <a:hlinkClick r:id="" action="ppaction://media"/>
            <a:extLst>
              <a:ext uri="{FF2B5EF4-FFF2-40B4-BE49-F238E27FC236}">
                <a16:creationId xmlns:a16="http://schemas.microsoft.com/office/drawing/2014/main" id="{004B9B9A-3D78-400D-8E09-638F714F09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19041316"/>
      </p:ext>
    </p:extLst>
  </p:cSld>
  <p:clrMapOvr>
    <a:masterClrMapping/>
  </p:clrMapOvr>
  <mc:AlternateContent xmlns:mc="http://schemas.openxmlformats.org/markup-compatibility/2006" xmlns:p14="http://schemas.microsoft.com/office/powerpoint/2010/main">
    <mc:Choice Requires="p14">
      <p:transition spd="slow" p14:dur="2000" advTm="70415"/>
    </mc:Choice>
    <mc:Fallback xmlns="">
      <p:transition spd="slow" advTm="70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7FC5A-67E3-4196-A109-22CEA241223A}"/>
              </a:ext>
            </a:extLst>
          </p:cNvPr>
          <p:cNvSpPr>
            <a:spLocks noGrp="1"/>
          </p:cNvSpPr>
          <p:nvPr>
            <p:ph type="title"/>
          </p:nvPr>
        </p:nvSpPr>
        <p:spPr/>
        <p:txBody>
          <a:bodyPr/>
          <a:lstStyle/>
          <a:p>
            <a:r>
              <a:rPr lang="en-US" dirty="0"/>
              <a:t>Connect with Others </a:t>
            </a:r>
          </a:p>
        </p:txBody>
      </p:sp>
      <p:sp>
        <p:nvSpPr>
          <p:cNvPr id="3" name="Content Placeholder 2">
            <a:extLst>
              <a:ext uri="{FF2B5EF4-FFF2-40B4-BE49-F238E27FC236}">
                <a16:creationId xmlns:a16="http://schemas.microsoft.com/office/drawing/2014/main" id="{42C5CBEA-C693-4AEE-89D0-12FF9E009211}"/>
              </a:ext>
            </a:extLst>
          </p:cNvPr>
          <p:cNvSpPr>
            <a:spLocks noGrp="1"/>
          </p:cNvSpPr>
          <p:nvPr>
            <p:ph idx="1"/>
          </p:nvPr>
        </p:nvSpPr>
        <p:spPr/>
        <p:txBody>
          <a:bodyPr>
            <a:normAutofit lnSpcReduction="10000"/>
          </a:bodyPr>
          <a:lstStyle/>
          <a:p>
            <a:r>
              <a:rPr lang="en-US" b="1" dirty="0"/>
              <a:t>Strengthening Your Relationships </a:t>
            </a:r>
          </a:p>
          <a:p>
            <a:pPr lvl="1"/>
            <a:r>
              <a:rPr lang="en-US" dirty="0"/>
              <a:t>If you want to get more out of the relationships you have, consider: </a:t>
            </a:r>
          </a:p>
          <a:p>
            <a:pPr lvl="3"/>
            <a:r>
              <a:rPr lang="en-US" dirty="0"/>
              <a:t>Make reminders to contact certain people regularly</a:t>
            </a:r>
          </a:p>
          <a:p>
            <a:pPr lvl="3"/>
            <a:r>
              <a:rPr lang="en-US" dirty="0"/>
              <a:t>Commit a certain amount of time to spend with friends/family each week </a:t>
            </a:r>
          </a:p>
          <a:p>
            <a:pPr lvl="3"/>
            <a:r>
              <a:rPr lang="en-US" dirty="0"/>
              <a:t>Listen to others</a:t>
            </a:r>
          </a:p>
          <a:p>
            <a:pPr lvl="3"/>
            <a:r>
              <a:rPr lang="en-US" dirty="0"/>
              <a:t>Ask for help when needed </a:t>
            </a:r>
          </a:p>
          <a:p>
            <a:pPr lvl="3"/>
            <a:r>
              <a:rPr lang="en-US" dirty="0"/>
              <a:t>Show gratitude to friends/family</a:t>
            </a:r>
          </a:p>
          <a:p>
            <a:pPr lvl="3"/>
            <a:r>
              <a:rPr lang="en-US" dirty="0"/>
              <a:t>Discontinue relationships in which you feel unsafe, that lower your self-esteem, or lead to unhealthy habits </a:t>
            </a:r>
          </a:p>
          <a:p>
            <a:pPr lvl="3"/>
            <a:endParaRPr lang="en-US" dirty="0"/>
          </a:p>
        </p:txBody>
      </p:sp>
      <p:pic>
        <p:nvPicPr>
          <p:cNvPr id="6" name="Audio 5">
            <a:hlinkClick r:id="" action="ppaction://media"/>
            <a:extLst>
              <a:ext uri="{FF2B5EF4-FFF2-40B4-BE49-F238E27FC236}">
                <a16:creationId xmlns:a16="http://schemas.microsoft.com/office/drawing/2014/main" id="{0F7CC738-671A-4F48-A2B3-5D254E5A89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4089806"/>
      </p:ext>
    </p:extLst>
  </p:cSld>
  <p:clrMapOvr>
    <a:masterClrMapping/>
  </p:clrMapOvr>
  <mc:AlternateContent xmlns:mc="http://schemas.openxmlformats.org/markup-compatibility/2006" xmlns:p14="http://schemas.microsoft.com/office/powerpoint/2010/main">
    <mc:Choice Requires="p14">
      <p:transition spd="slow" p14:dur="2000" advTm="102398"/>
    </mc:Choice>
    <mc:Fallback xmlns="">
      <p:transition spd="slow" advTm="102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F9268-A3CD-4149-A959-2241CB4C2A17}"/>
              </a:ext>
            </a:extLst>
          </p:cNvPr>
          <p:cNvSpPr>
            <a:spLocks noGrp="1"/>
          </p:cNvSpPr>
          <p:nvPr>
            <p:ph type="title"/>
          </p:nvPr>
        </p:nvSpPr>
        <p:spPr/>
        <p:txBody>
          <a:bodyPr>
            <a:normAutofit/>
          </a:bodyPr>
          <a:lstStyle/>
          <a:p>
            <a:r>
              <a:rPr lang="en-US" dirty="0"/>
              <a:t>Connect with Others </a:t>
            </a:r>
          </a:p>
        </p:txBody>
      </p:sp>
      <p:sp>
        <p:nvSpPr>
          <p:cNvPr id="3" name="Content Placeholder 2">
            <a:extLst>
              <a:ext uri="{FF2B5EF4-FFF2-40B4-BE49-F238E27FC236}">
                <a16:creationId xmlns:a16="http://schemas.microsoft.com/office/drawing/2014/main" id="{DB43D7C9-437A-47A7-A3E2-80603070AAEA}"/>
              </a:ext>
            </a:extLst>
          </p:cNvPr>
          <p:cNvSpPr>
            <a:spLocks noGrp="1"/>
          </p:cNvSpPr>
          <p:nvPr>
            <p:ph idx="1"/>
          </p:nvPr>
        </p:nvSpPr>
        <p:spPr/>
        <p:txBody>
          <a:bodyPr/>
          <a:lstStyle/>
          <a:p>
            <a:r>
              <a:rPr lang="en-US" b="1" dirty="0"/>
              <a:t>Getting Support from a  Group</a:t>
            </a:r>
          </a:p>
          <a:p>
            <a:pPr lvl="1"/>
            <a:r>
              <a:rPr lang="en-US" dirty="0"/>
              <a:t>If you are experiencing a serious illness or particular stress, you may consider additional support.  Support groups can provide: </a:t>
            </a:r>
          </a:p>
          <a:p>
            <a:pPr lvl="3"/>
            <a:r>
              <a:rPr lang="en-US" dirty="0"/>
              <a:t>Concrete suggestions and information about the issue</a:t>
            </a:r>
          </a:p>
          <a:p>
            <a:pPr lvl="3"/>
            <a:r>
              <a:rPr lang="en-US" dirty="0"/>
              <a:t>People who can empathize with how you are feeling</a:t>
            </a:r>
          </a:p>
          <a:p>
            <a:pPr lvl="3"/>
            <a:r>
              <a:rPr lang="en-US" dirty="0"/>
              <a:t>A reminder that you are not alone</a:t>
            </a:r>
          </a:p>
          <a:p>
            <a:pPr lvl="3"/>
            <a:r>
              <a:rPr lang="en-US" dirty="0"/>
              <a:t>Inspiration from seeing others coping </a:t>
            </a:r>
          </a:p>
        </p:txBody>
      </p:sp>
      <p:pic>
        <p:nvPicPr>
          <p:cNvPr id="4" name="Audio 3">
            <a:hlinkClick r:id="" action="ppaction://media"/>
            <a:extLst>
              <a:ext uri="{FF2B5EF4-FFF2-40B4-BE49-F238E27FC236}">
                <a16:creationId xmlns:a16="http://schemas.microsoft.com/office/drawing/2014/main" id="{FD75A3FB-9D24-4512-AFC7-E3D6E62940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31412648"/>
      </p:ext>
    </p:extLst>
  </p:cSld>
  <p:clrMapOvr>
    <a:masterClrMapping/>
  </p:clrMapOvr>
  <mc:AlternateContent xmlns:mc="http://schemas.openxmlformats.org/markup-compatibility/2006" xmlns:p14="http://schemas.microsoft.com/office/powerpoint/2010/main">
    <mc:Choice Requires="p14">
      <p:transition spd="slow" p14:dur="2000" advTm="73794"/>
    </mc:Choice>
    <mc:Fallback xmlns="">
      <p:transition spd="slow" advTm="73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4C6D-C405-4DC9-8CB4-05CBE5487071}"/>
              </a:ext>
            </a:extLst>
          </p:cNvPr>
          <p:cNvSpPr>
            <a:spLocks noGrp="1"/>
          </p:cNvSpPr>
          <p:nvPr>
            <p:ph type="title"/>
          </p:nvPr>
        </p:nvSpPr>
        <p:spPr/>
        <p:txBody>
          <a:bodyPr/>
          <a:lstStyle/>
          <a:p>
            <a:r>
              <a:rPr lang="en-US" dirty="0"/>
              <a:t>Stay Positive </a:t>
            </a:r>
          </a:p>
        </p:txBody>
      </p:sp>
      <p:sp>
        <p:nvSpPr>
          <p:cNvPr id="3" name="Content Placeholder 2">
            <a:extLst>
              <a:ext uri="{FF2B5EF4-FFF2-40B4-BE49-F238E27FC236}">
                <a16:creationId xmlns:a16="http://schemas.microsoft.com/office/drawing/2014/main" id="{6F596680-29CB-4545-9C3E-F2BF538BE150}"/>
              </a:ext>
            </a:extLst>
          </p:cNvPr>
          <p:cNvSpPr>
            <a:spLocks noGrp="1"/>
          </p:cNvSpPr>
          <p:nvPr>
            <p:ph idx="1"/>
          </p:nvPr>
        </p:nvSpPr>
        <p:spPr/>
        <p:txBody>
          <a:bodyPr/>
          <a:lstStyle/>
          <a:p>
            <a:r>
              <a:rPr lang="en-US" b="1" dirty="0"/>
              <a:t>Foster Optimism</a:t>
            </a:r>
          </a:p>
          <a:p>
            <a:pPr lvl="1"/>
            <a:r>
              <a:rPr lang="en-US" dirty="0"/>
              <a:t>Focus on the positive as much as possible </a:t>
            </a:r>
          </a:p>
          <a:p>
            <a:pPr lvl="3"/>
            <a:r>
              <a:rPr lang="en-US" dirty="0"/>
              <a:t>Write about a positive future </a:t>
            </a:r>
          </a:p>
          <a:p>
            <a:pPr lvl="4"/>
            <a:r>
              <a:rPr lang="en-US" dirty="0"/>
              <a:t>The idea is to envision your goals and dreams come true</a:t>
            </a:r>
          </a:p>
          <a:p>
            <a:pPr lvl="3"/>
            <a:r>
              <a:rPr lang="en-US" dirty="0"/>
              <a:t>Search for the silver lining </a:t>
            </a:r>
          </a:p>
          <a:p>
            <a:pPr lvl="4"/>
            <a:r>
              <a:rPr lang="en-US" dirty="0"/>
              <a:t>Look for the positive in the negative situation</a:t>
            </a:r>
          </a:p>
          <a:p>
            <a:pPr lvl="3"/>
            <a:endParaRPr lang="en-US" b="1" dirty="0"/>
          </a:p>
        </p:txBody>
      </p:sp>
      <p:pic>
        <p:nvPicPr>
          <p:cNvPr id="7" name="Audio 6">
            <a:hlinkClick r:id="" action="ppaction://media"/>
            <a:extLst>
              <a:ext uri="{FF2B5EF4-FFF2-40B4-BE49-F238E27FC236}">
                <a16:creationId xmlns:a16="http://schemas.microsoft.com/office/drawing/2014/main" id="{5C7357EA-7EA0-4966-9081-3724116208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0296144"/>
      </p:ext>
    </p:extLst>
  </p:cSld>
  <p:clrMapOvr>
    <a:masterClrMapping/>
  </p:clrMapOvr>
  <mc:AlternateContent xmlns:mc="http://schemas.openxmlformats.org/markup-compatibility/2006" xmlns:p14="http://schemas.microsoft.com/office/powerpoint/2010/main">
    <mc:Choice Requires="p14">
      <p:transition spd="slow" p14:dur="2000" advTm="27548"/>
    </mc:Choice>
    <mc:Fallback xmlns="">
      <p:transition spd="slow" advTm="2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A0B86-9FE9-44E1-A7F7-593F19024822}"/>
              </a:ext>
            </a:extLst>
          </p:cNvPr>
          <p:cNvSpPr>
            <a:spLocks noGrp="1"/>
          </p:cNvSpPr>
          <p:nvPr>
            <p:ph type="title"/>
          </p:nvPr>
        </p:nvSpPr>
        <p:spPr/>
        <p:txBody>
          <a:bodyPr/>
          <a:lstStyle/>
          <a:p>
            <a:r>
              <a:rPr lang="en-US" dirty="0"/>
              <a:t>Stay Positive </a:t>
            </a:r>
          </a:p>
        </p:txBody>
      </p:sp>
      <p:sp>
        <p:nvSpPr>
          <p:cNvPr id="3" name="Content Placeholder 2">
            <a:extLst>
              <a:ext uri="{FF2B5EF4-FFF2-40B4-BE49-F238E27FC236}">
                <a16:creationId xmlns:a16="http://schemas.microsoft.com/office/drawing/2014/main" id="{48FBDDCA-7D16-41B3-A40A-1C836A1BD3B1}"/>
              </a:ext>
            </a:extLst>
          </p:cNvPr>
          <p:cNvSpPr>
            <a:spLocks noGrp="1"/>
          </p:cNvSpPr>
          <p:nvPr>
            <p:ph idx="1"/>
          </p:nvPr>
        </p:nvSpPr>
        <p:spPr/>
        <p:txBody>
          <a:bodyPr/>
          <a:lstStyle/>
          <a:p>
            <a:r>
              <a:rPr lang="en-US" b="1" dirty="0"/>
              <a:t>Practice Gratitude</a:t>
            </a:r>
          </a:p>
          <a:p>
            <a:pPr lvl="1"/>
            <a:r>
              <a:rPr lang="en-US" dirty="0"/>
              <a:t>To increase your gratefulness, you can: </a:t>
            </a:r>
          </a:p>
          <a:p>
            <a:pPr lvl="3"/>
            <a:r>
              <a:rPr lang="en-US" dirty="0"/>
              <a:t>Write a gratitude letter</a:t>
            </a:r>
          </a:p>
          <a:p>
            <a:pPr lvl="3"/>
            <a:r>
              <a:rPr lang="en-US" dirty="0"/>
              <a:t>Keep a gratitude journal</a:t>
            </a:r>
          </a:p>
          <a:p>
            <a:pPr lvl="3"/>
            <a:r>
              <a:rPr lang="en-US" dirty="0"/>
              <a:t>Remind yourself to live in the moment</a:t>
            </a:r>
          </a:p>
          <a:p>
            <a:pPr lvl="3"/>
            <a:r>
              <a:rPr lang="en-US" dirty="0"/>
              <a:t>Share your good news</a:t>
            </a:r>
          </a:p>
          <a:p>
            <a:pPr marL="1828755" lvl="3" indent="0">
              <a:buNone/>
            </a:pPr>
            <a:endParaRPr lang="en-US" dirty="0"/>
          </a:p>
          <a:p>
            <a:pPr lvl="1"/>
            <a:endParaRPr lang="en-US" b="1" dirty="0"/>
          </a:p>
        </p:txBody>
      </p:sp>
      <p:pic>
        <p:nvPicPr>
          <p:cNvPr id="6" name="Audio 5">
            <a:hlinkClick r:id="" action="ppaction://media"/>
            <a:extLst>
              <a:ext uri="{FF2B5EF4-FFF2-40B4-BE49-F238E27FC236}">
                <a16:creationId xmlns:a16="http://schemas.microsoft.com/office/drawing/2014/main" id="{2C94DBAB-BF0F-445D-A890-B35C70F7B6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4686417"/>
      </p:ext>
    </p:extLst>
  </p:cSld>
  <p:clrMapOvr>
    <a:masterClrMapping/>
  </p:clrMapOvr>
  <mc:AlternateContent xmlns:mc="http://schemas.openxmlformats.org/markup-compatibility/2006" xmlns:p14="http://schemas.microsoft.com/office/powerpoint/2010/main">
    <mc:Choice Requires="p14">
      <p:transition spd="slow" p14:dur="2000" advTm="37082"/>
    </mc:Choice>
    <mc:Fallback xmlns="">
      <p:transition spd="slow" advTm="3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6926-1F1A-4EE1-8650-1A365FD2D323}"/>
              </a:ext>
            </a:extLst>
          </p:cNvPr>
          <p:cNvSpPr>
            <a:spLocks noGrp="1"/>
          </p:cNvSpPr>
          <p:nvPr>
            <p:ph type="title"/>
          </p:nvPr>
        </p:nvSpPr>
        <p:spPr/>
        <p:txBody>
          <a:bodyPr/>
          <a:lstStyle/>
          <a:p>
            <a:r>
              <a:rPr lang="en-US" dirty="0"/>
              <a:t>Stay Positive </a:t>
            </a:r>
          </a:p>
        </p:txBody>
      </p:sp>
      <p:sp>
        <p:nvSpPr>
          <p:cNvPr id="3" name="Content Placeholder 2">
            <a:extLst>
              <a:ext uri="{FF2B5EF4-FFF2-40B4-BE49-F238E27FC236}">
                <a16:creationId xmlns:a16="http://schemas.microsoft.com/office/drawing/2014/main" id="{01110AA2-5020-4692-8F4C-8FB620E5C030}"/>
              </a:ext>
            </a:extLst>
          </p:cNvPr>
          <p:cNvSpPr>
            <a:spLocks noGrp="1"/>
          </p:cNvSpPr>
          <p:nvPr>
            <p:ph idx="1"/>
          </p:nvPr>
        </p:nvSpPr>
        <p:spPr/>
        <p:txBody>
          <a:bodyPr>
            <a:normAutofit fontScale="92500" lnSpcReduction="10000"/>
          </a:bodyPr>
          <a:lstStyle/>
          <a:p>
            <a:r>
              <a:rPr lang="en-US" b="1" dirty="0"/>
              <a:t>Avoid Negative Thinking</a:t>
            </a:r>
          </a:p>
          <a:p>
            <a:pPr lvl="1"/>
            <a:r>
              <a:rPr lang="en-US" dirty="0"/>
              <a:t>In order to feel positive, decrease downers in your life</a:t>
            </a:r>
          </a:p>
          <a:p>
            <a:pPr lvl="3"/>
            <a:r>
              <a:rPr lang="en-US" dirty="0"/>
              <a:t> Avoid dwelling on downers</a:t>
            </a:r>
          </a:p>
          <a:p>
            <a:pPr lvl="3"/>
            <a:r>
              <a:rPr lang="en-US" dirty="0"/>
              <a:t>Change unhealthy self –talk</a:t>
            </a:r>
          </a:p>
          <a:p>
            <a:pPr lvl="3"/>
            <a:r>
              <a:rPr lang="en-US" dirty="0"/>
              <a:t>Ask yourself if the negative thought is really true</a:t>
            </a:r>
          </a:p>
          <a:p>
            <a:pPr lvl="3"/>
            <a:r>
              <a:rPr lang="en-US" dirty="0"/>
              <a:t>Remember any achievements that disprove your insecurity</a:t>
            </a:r>
          </a:p>
          <a:p>
            <a:pPr lvl="3"/>
            <a:r>
              <a:rPr lang="en-US" dirty="0"/>
              <a:t>Imagine what you would tell a friend</a:t>
            </a:r>
          </a:p>
          <a:p>
            <a:pPr lvl="3"/>
            <a:r>
              <a:rPr lang="en-US" dirty="0"/>
              <a:t>Beware of all or nothing thinking</a:t>
            </a:r>
          </a:p>
          <a:p>
            <a:pPr lvl="3"/>
            <a:r>
              <a:rPr lang="en-US" dirty="0"/>
              <a:t>Consider alternative explanations </a:t>
            </a:r>
          </a:p>
          <a:p>
            <a:pPr lvl="1"/>
            <a:endParaRPr lang="en-US" b="1" dirty="0"/>
          </a:p>
          <a:p>
            <a:pPr marL="0" indent="0">
              <a:buNone/>
            </a:pPr>
            <a:r>
              <a:rPr lang="en-US" b="1" dirty="0"/>
              <a:t>	</a:t>
            </a:r>
          </a:p>
        </p:txBody>
      </p:sp>
      <p:pic>
        <p:nvPicPr>
          <p:cNvPr id="6" name="Audio 5">
            <a:hlinkClick r:id="" action="ppaction://media"/>
            <a:extLst>
              <a:ext uri="{FF2B5EF4-FFF2-40B4-BE49-F238E27FC236}">
                <a16:creationId xmlns:a16="http://schemas.microsoft.com/office/drawing/2014/main" id="{C9D889C3-8E95-4D39-96AA-9668F7CA42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06495630"/>
      </p:ext>
    </p:extLst>
  </p:cSld>
  <p:clrMapOvr>
    <a:masterClrMapping/>
  </p:clrMapOvr>
  <mc:AlternateContent xmlns:mc="http://schemas.openxmlformats.org/markup-compatibility/2006" xmlns:p14="http://schemas.microsoft.com/office/powerpoint/2010/main">
    <mc:Choice Requires="p14">
      <p:transition spd="slow" p14:dur="2000" advTm="89798"/>
    </mc:Choice>
    <mc:Fallback xmlns="">
      <p:transition spd="slow" advTm="89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C47984-473E-4769-86AD-1440622AFF4C}"/>
              </a:ext>
            </a:extLst>
          </p:cNvPr>
          <p:cNvSpPr/>
          <p:nvPr/>
        </p:nvSpPr>
        <p:spPr>
          <a:xfrm>
            <a:off x="2732717" y="1318373"/>
            <a:ext cx="9137843" cy="3416320"/>
          </a:xfrm>
          <a:prstGeom prst="rect">
            <a:avLst/>
          </a:prstGeom>
        </p:spPr>
        <p:txBody>
          <a:bodyPr wrap="square">
            <a:spAutoFit/>
          </a:bodyPr>
          <a:lstStyle/>
          <a:p>
            <a:pPr algn="ctr" eaLnBrk="1" fontAlgn="auto" hangingPunct="1">
              <a:lnSpc>
                <a:spcPct val="150000"/>
              </a:lnSpc>
              <a:spcAft>
                <a:spcPts val="0"/>
              </a:spcAft>
              <a:defRPr/>
            </a:pPr>
            <a:r>
              <a:rPr lang="en-US" dirty="0">
                <a:solidFill>
                  <a:schemeClr val="bg2">
                    <a:lumMod val="25000"/>
                  </a:schemeClr>
                </a:solidFill>
                <a:latin typeface="Arial" panose="020B0604020202020204" pitchFamily="34" charset="0"/>
                <a:cs typeface="Arial" panose="020B0604020202020204" pitchFamily="34" charset="0"/>
              </a:rPr>
              <a:t>This presentation is part of the services provided by the State Employee Assistance Program through Behavioral Health Systems, Inc.  The State EAP is administered and managed by the State Department of Finance’s Division of Risk Management (DORM). If you have questions regarding the policy, procedures or services provided by this program, please contact the Program Coordinator, </a:t>
            </a:r>
            <a:r>
              <a:rPr lang="en-US" dirty="0" err="1">
                <a:solidFill>
                  <a:schemeClr val="bg2">
                    <a:lumMod val="25000"/>
                  </a:schemeClr>
                </a:solidFill>
                <a:latin typeface="Arial" panose="020B0604020202020204" pitchFamily="34" charset="0"/>
                <a:cs typeface="Arial" panose="020B0604020202020204" pitchFamily="34" charset="0"/>
              </a:rPr>
              <a:t>Kwatasian</a:t>
            </a:r>
            <a:r>
              <a:rPr lang="en-US" dirty="0">
                <a:solidFill>
                  <a:schemeClr val="bg2">
                    <a:lumMod val="25000"/>
                  </a:schemeClr>
                </a:solidFill>
                <a:latin typeface="Arial" panose="020B0604020202020204" pitchFamily="34" charset="0"/>
                <a:cs typeface="Arial" panose="020B0604020202020204" pitchFamily="34" charset="0"/>
              </a:rPr>
              <a:t> Hunt, at  </a:t>
            </a:r>
            <a:r>
              <a:rPr lang="en-US" u="sng" dirty="0">
                <a:hlinkClick r:id="rId5"/>
              </a:rPr>
              <a:t>kwatasian.hunt@finance.alabama.gov</a:t>
            </a:r>
            <a:r>
              <a:rPr lang="en-US" dirty="0">
                <a:solidFill>
                  <a:schemeClr val="bg2">
                    <a:lumMod val="25000"/>
                  </a:schemeClr>
                </a:solidFill>
                <a:latin typeface="Arial" panose="020B0604020202020204" pitchFamily="34" charset="0"/>
                <a:cs typeface="Arial" panose="020B0604020202020204" pitchFamily="34" charset="0"/>
              </a:rPr>
              <a:t>.  You can also find more information about the State Employee Assistance Program on the Division of Risk Management’s website at </a:t>
            </a:r>
            <a:r>
              <a:rPr lang="en-US" u="sng" dirty="0">
                <a:solidFill>
                  <a:schemeClr val="bg2">
                    <a:lumMod val="25000"/>
                  </a:schemeClr>
                </a:solidFill>
                <a:latin typeface="Arial" panose="020B0604020202020204" pitchFamily="34" charset="0"/>
                <a:cs typeface="Arial" panose="020B0604020202020204" pitchFamily="34" charset="0"/>
                <a:hlinkClick r:id="rId6"/>
              </a:rPr>
              <a:t>www.riskmgt.alabama.gov</a:t>
            </a:r>
            <a:r>
              <a:rPr lang="en-US" dirty="0">
                <a:solidFill>
                  <a:schemeClr val="bg2">
                    <a:lumMod val="25000"/>
                  </a:schemeClr>
                </a:solidFill>
                <a:latin typeface="Arial" panose="020B0604020202020204" pitchFamily="34" charset="0"/>
                <a:cs typeface="Arial" panose="020B0604020202020204" pitchFamily="34" charset="0"/>
              </a:rPr>
              <a:t>.</a:t>
            </a:r>
          </a:p>
        </p:txBody>
      </p:sp>
      <p:sp>
        <p:nvSpPr>
          <p:cNvPr id="7" name="Title 6">
            <a:extLst>
              <a:ext uri="{FF2B5EF4-FFF2-40B4-BE49-F238E27FC236}">
                <a16:creationId xmlns:a16="http://schemas.microsoft.com/office/drawing/2014/main" id="{3450F12A-5E16-4495-8B29-6B67CEBEAEF1}"/>
              </a:ext>
            </a:extLst>
          </p:cNvPr>
          <p:cNvSpPr>
            <a:spLocks noGrp="1"/>
          </p:cNvSpPr>
          <p:nvPr>
            <p:ph type="title"/>
          </p:nvPr>
        </p:nvSpPr>
        <p:spPr/>
        <p:txBody>
          <a:bodyPr/>
          <a:lstStyle/>
          <a:p>
            <a:r>
              <a:rPr lang="en-US"/>
              <a:t>State Employee Assistance Program</a:t>
            </a:r>
            <a:endParaRPr lang="en-US" dirty="0"/>
          </a:p>
        </p:txBody>
      </p:sp>
      <p:pic>
        <p:nvPicPr>
          <p:cNvPr id="2" name="Audio 1">
            <a:hlinkClick r:id="" action="ppaction://media"/>
            <a:extLst>
              <a:ext uri="{FF2B5EF4-FFF2-40B4-BE49-F238E27FC236}">
                <a16:creationId xmlns:a16="http://schemas.microsoft.com/office/drawing/2014/main" id="{647E2017-1559-4584-BCBB-304A5CD23F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319750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7036-0E62-4A2A-9AC4-801280D7339B}"/>
              </a:ext>
            </a:extLst>
          </p:cNvPr>
          <p:cNvSpPr>
            <a:spLocks noGrp="1"/>
          </p:cNvSpPr>
          <p:nvPr>
            <p:ph type="title"/>
          </p:nvPr>
        </p:nvSpPr>
        <p:spPr/>
        <p:txBody>
          <a:bodyPr/>
          <a:lstStyle/>
          <a:p>
            <a:r>
              <a:rPr lang="en-US" dirty="0"/>
              <a:t>Get Moving  </a:t>
            </a:r>
          </a:p>
        </p:txBody>
      </p:sp>
      <p:sp>
        <p:nvSpPr>
          <p:cNvPr id="3" name="Content Placeholder 2">
            <a:extLst>
              <a:ext uri="{FF2B5EF4-FFF2-40B4-BE49-F238E27FC236}">
                <a16:creationId xmlns:a16="http://schemas.microsoft.com/office/drawing/2014/main" id="{1DB6DFF5-8921-487D-A39D-319CF147BEA1}"/>
              </a:ext>
            </a:extLst>
          </p:cNvPr>
          <p:cNvSpPr>
            <a:spLocks noGrp="1"/>
          </p:cNvSpPr>
          <p:nvPr>
            <p:ph idx="1"/>
          </p:nvPr>
        </p:nvSpPr>
        <p:spPr/>
        <p:txBody>
          <a:bodyPr/>
          <a:lstStyle/>
          <a:p>
            <a:r>
              <a:rPr lang="en-US" b="1" dirty="0"/>
              <a:t>How Exercise Helps </a:t>
            </a:r>
          </a:p>
          <a:p>
            <a:pPr lvl="1"/>
            <a:r>
              <a:rPr lang="en-US" dirty="0"/>
              <a:t>Regular exercise can:</a:t>
            </a:r>
          </a:p>
          <a:p>
            <a:pPr lvl="3"/>
            <a:r>
              <a:rPr lang="en-US" dirty="0"/>
              <a:t>Prevent heart disease and high blood pressure</a:t>
            </a:r>
          </a:p>
          <a:p>
            <a:pPr lvl="3"/>
            <a:r>
              <a:rPr lang="en-US" dirty="0"/>
              <a:t>Lower your risk for stroke, osteoporosis, colon cancer and diabetes</a:t>
            </a:r>
          </a:p>
          <a:p>
            <a:pPr lvl="3"/>
            <a:r>
              <a:rPr lang="en-US" dirty="0"/>
              <a:t>Improve your sleep</a:t>
            </a:r>
          </a:p>
          <a:p>
            <a:pPr lvl="3"/>
            <a:r>
              <a:rPr lang="en-US" dirty="0"/>
              <a:t>Increase your energy</a:t>
            </a:r>
          </a:p>
          <a:p>
            <a:pPr lvl="3"/>
            <a:r>
              <a:rPr lang="en-US" dirty="0"/>
              <a:t>Boost your immune system </a:t>
            </a:r>
          </a:p>
          <a:p>
            <a:pPr lvl="3"/>
            <a:r>
              <a:rPr lang="en-US" dirty="0"/>
              <a:t>Decrease some kinds of pain </a:t>
            </a:r>
          </a:p>
          <a:p>
            <a:pPr lvl="1"/>
            <a:endParaRPr lang="en-US" b="1" dirty="0"/>
          </a:p>
          <a:p>
            <a:endParaRPr lang="en-US" dirty="0"/>
          </a:p>
        </p:txBody>
      </p:sp>
      <p:pic>
        <p:nvPicPr>
          <p:cNvPr id="6" name="Audio 5">
            <a:hlinkClick r:id="" action="ppaction://media"/>
            <a:extLst>
              <a:ext uri="{FF2B5EF4-FFF2-40B4-BE49-F238E27FC236}">
                <a16:creationId xmlns:a16="http://schemas.microsoft.com/office/drawing/2014/main" id="{D58E5517-B653-4C05-AF2C-B8A484EB5C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9187440"/>
      </p:ext>
    </p:extLst>
  </p:cSld>
  <p:clrMapOvr>
    <a:masterClrMapping/>
  </p:clrMapOvr>
  <mc:AlternateContent xmlns:mc="http://schemas.openxmlformats.org/markup-compatibility/2006" xmlns:p14="http://schemas.microsoft.com/office/powerpoint/2010/main">
    <mc:Choice Requires="p14">
      <p:transition spd="slow" p14:dur="2000" advTm="30534"/>
    </mc:Choice>
    <mc:Fallback xmlns="">
      <p:transition spd="slow" advTm="30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FC35E-E1AB-4FBA-9B5C-36ACDC09ABEB}"/>
              </a:ext>
            </a:extLst>
          </p:cNvPr>
          <p:cNvSpPr>
            <a:spLocks noGrp="1"/>
          </p:cNvSpPr>
          <p:nvPr>
            <p:ph type="title"/>
          </p:nvPr>
        </p:nvSpPr>
        <p:spPr/>
        <p:txBody>
          <a:bodyPr/>
          <a:lstStyle/>
          <a:p>
            <a:r>
              <a:rPr lang="en-US" dirty="0"/>
              <a:t>Get Moving </a:t>
            </a:r>
          </a:p>
        </p:txBody>
      </p:sp>
      <p:sp>
        <p:nvSpPr>
          <p:cNvPr id="3" name="Content Placeholder 2">
            <a:extLst>
              <a:ext uri="{FF2B5EF4-FFF2-40B4-BE49-F238E27FC236}">
                <a16:creationId xmlns:a16="http://schemas.microsoft.com/office/drawing/2014/main" id="{9AC8E455-C424-4C24-B2BB-D57B4CF718D3}"/>
              </a:ext>
            </a:extLst>
          </p:cNvPr>
          <p:cNvSpPr>
            <a:spLocks noGrp="1"/>
          </p:cNvSpPr>
          <p:nvPr>
            <p:ph idx="1"/>
          </p:nvPr>
        </p:nvSpPr>
        <p:spPr/>
        <p:txBody>
          <a:bodyPr/>
          <a:lstStyle/>
          <a:p>
            <a:r>
              <a:rPr lang="en-US" b="1" dirty="0"/>
              <a:t>Exercise Matters for Your Mood</a:t>
            </a:r>
          </a:p>
          <a:p>
            <a:pPr lvl="1"/>
            <a:r>
              <a:rPr lang="en-US" dirty="0"/>
              <a:t>Exercise helps by: </a:t>
            </a:r>
          </a:p>
          <a:p>
            <a:pPr lvl="3"/>
            <a:r>
              <a:rPr lang="en-US" dirty="0"/>
              <a:t>Decreasing stress, anger and tension</a:t>
            </a:r>
          </a:p>
          <a:p>
            <a:pPr lvl="3"/>
            <a:r>
              <a:rPr lang="en-US" dirty="0"/>
              <a:t>Reducing anxiety and depression</a:t>
            </a:r>
          </a:p>
          <a:p>
            <a:pPr lvl="3"/>
            <a:r>
              <a:rPr lang="en-US" dirty="0"/>
              <a:t>Offering a greater sense of well being </a:t>
            </a:r>
          </a:p>
          <a:p>
            <a:pPr lvl="3"/>
            <a:r>
              <a:rPr lang="en-US" dirty="0"/>
              <a:t>Stimulating feel-good hormones </a:t>
            </a:r>
          </a:p>
          <a:p>
            <a:pPr lvl="3"/>
            <a:r>
              <a:rPr lang="en-US" dirty="0"/>
              <a:t>Increasing blood flow to the brain </a:t>
            </a:r>
          </a:p>
          <a:p>
            <a:pPr lvl="1"/>
            <a:endParaRPr lang="en-US" b="1" dirty="0"/>
          </a:p>
        </p:txBody>
      </p:sp>
      <p:pic>
        <p:nvPicPr>
          <p:cNvPr id="4" name="Audio 3">
            <a:hlinkClick r:id="" action="ppaction://media"/>
            <a:extLst>
              <a:ext uri="{FF2B5EF4-FFF2-40B4-BE49-F238E27FC236}">
                <a16:creationId xmlns:a16="http://schemas.microsoft.com/office/drawing/2014/main" id="{DD6E7FE2-7EBC-465A-9C78-580378385A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41230204"/>
      </p:ext>
    </p:extLst>
  </p:cSld>
  <p:clrMapOvr>
    <a:masterClrMapping/>
  </p:clrMapOvr>
  <mc:AlternateContent xmlns:mc="http://schemas.openxmlformats.org/markup-compatibility/2006" xmlns:p14="http://schemas.microsoft.com/office/powerpoint/2010/main">
    <mc:Choice Requires="p14">
      <p:transition spd="slow" p14:dur="2000" advTm="38180"/>
    </mc:Choice>
    <mc:Fallback xmlns="">
      <p:transition spd="slow" advTm="38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A8DE6-BA60-4194-9F6F-682389C69B4B}"/>
              </a:ext>
            </a:extLst>
          </p:cNvPr>
          <p:cNvSpPr>
            <a:spLocks noGrp="1"/>
          </p:cNvSpPr>
          <p:nvPr>
            <p:ph type="title"/>
          </p:nvPr>
        </p:nvSpPr>
        <p:spPr/>
        <p:txBody>
          <a:bodyPr/>
          <a:lstStyle/>
          <a:p>
            <a:r>
              <a:rPr lang="en-US" dirty="0"/>
              <a:t>Get Enough Sleep</a:t>
            </a:r>
          </a:p>
        </p:txBody>
      </p:sp>
      <p:sp>
        <p:nvSpPr>
          <p:cNvPr id="3" name="Content Placeholder 2">
            <a:extLst>
              <a:ext uri="{FF2B5EF4-FFF2-40B4-BE49-F238E27FC236}">
                <a16:creationId xmlns:a16="http://schemas.microsoft.com/office/drawing/2014/main" id="{2A56C4A5-F466-41EE-9C31-D91EF7F83240}"/>
              </a:ext>
            </a:extLst>
          </p:cNvPr>
          <p:cNvSpPr>
            <a:spLocks noGrp="1"/>
          </p:cNvSpPr>
          <p:nvPr>
            <p:ph idx="1"/>
          </p:nvPr>
        </p:nvSpPr>
        <p:spPr/>
        <p:txBody>
          <a:bodyPr/>
          <a:lstStyle/>
          <a:p>
            <a:r>
              <a:rPr lang="en-US" b="1" dirty="0"/>
              <a:t>How Sleep Helps</a:t>
            </a:r>
          </a:p>
          <a:p>
            <a:pPr lvl="1"/>
            <a:r>
              <a:rPr lang="en-US" dirty="0"/>
              <a:t>Research shows that you are more likely to succeed at your tasks and enjoy greater well being if you get sleep </a:t>
            </a:r>
          </a:p>
          <a:p>
            <a:pPr lvl="1"/>
            <a:r>
              <a:rPr lang="en-US" dirty="0"/>
              <a:t>Nearly two-thirds of Americans say they lose sleep because of stress</a:t>
            </a:r>
          </a:p>
          <a:p>
            <a:pPr lvl="1"/>
            <a:r>
              <a:rPr lang="en-US" dirty="0"/>
              <a:t>Poor sleep has been linked to significant problems, including: </a:t>
            </a:r>
          </a:p>
          <a:p>
            <a:pPr lvl="3"/>
            <a:r>
              <a:rPr lang="en-US" dirty="0"/>
              <a:t>greater risk of depression and anxiety</a:t>
            </a:r>
          </a:p>
          <a:p>
            <a:pPr lvl="3"/>
            <a:r>
              <a:rPr lang="en-US" dirty="0"/>
              <a:t>increased risk of heart disease and cancer</a:t>
            </a:r>
          </a:p>
          <a:p>
            <a:pPr lvl="3"/>
            <a:r>
              <a:rPr lang="en-US" dirty="0"/>
              <a:t>greater likelihood of accidents </a:t>
            </a:r>
          </a:p>
        </p:txBody>
      </p:sp>
      <p:pic>
        <p:nvPicPr>
          <p:cNvPr id="4" name="Audio 3">
            <a:hlinkClick r:id="" action="ppaction://media"/>
            <a:extLst>
              <a:ext uri="{FF2B5EF4-FFF2-40B4-BE49-F238E27FC236}">
                <a16:creationId xmlns:a16="http://schemas.microsoft.com/office/drawing/2014/main" id="{FAEA8508-D8ED-4C2A-9A65-F016E57E54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28472538"/>
      </p:ext>
    </p:extLst>
  </p:cSld>
  <p:clrMapOvr>
    <a:masterClrMapping/>
  </p:clrMapOvr>
  <mc:AlternateContent xmlns:mc="http://schemas.openxmlformats.org/markup-compatibility/2006" xmlns:p14="http://schemas.microsoft.com/office/powerpoint/2010/main">
    <mc:Choice Requires="p14">
      <p:transition spd="slow" p14:dur="2000" advTm="85862"/>
    </mc:Choice>
    <mc:Fallback xmlns="">
      <p:transition spd="slow" advTm="85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C3AD2-35EE-4414-BAB6-678D4F387B02}"/>
              </a:ext>
            </a:extLst>
          </p:cNvPr>
          <p:cNvSpPr>
            <a:spLocks noGrp="1"/>
          </p:cNvSpPr>
          <p:nvPr>
            <p:ph type="title"/>
          </p:nvPr>
        </p:nvSpPr>
        <p:spPr/>
        <p:txBody>
          <a:bodyPr/>
          <a:lstStyle/>
          <a:p>
            <a:r>
              <a:rPr lang="en-US" dirty="0"/>
              <a:t>Get Enough Sleep </a:t>
            </a:r>
          </a:p>
        </p:txBody>
      </p:sp>
      <p:sp>
        <p:nvSpPr>
          <p:cNvPr id="3" name="Content Placeholder 2">
            <a:extLst>
              <a:ext uri="{FF2B5EF4-FFF2-40B4-BE49-F238E27FC236}">
                <a16:creationId xmlns:a16="http://schemas.microsoft.com/office/drawing/2014/main" id="{4229502B-F9BB-4204-853E-AE085484BBBB}"/>
              </a:ext>
            </a:extLst>
          </p:cNvPr>
          <p:cNvSpPr>
            <a:spLocks noGrp="1"/>
          </p:cNvSpPr>
          <p:nvPr>
            <p:ph idx="1"/>
          </p:nvPr>
        </p:nvSpPr>
        <p:spPr/>
        <p:txBody>
          <a:bodyPr/>
          <a:lstStyle/>
          <a:p>
            <a:r>
              <a:rPr lang="en-US" b="1" dirty="0"/>
              <a:t>Are You Getting Enough Rest? </a:t>
            </a:r>
          </a:p>
          <a:p>
            <a:pPr lvl="1"/>
            <a:r>
              <a:rPr lang="en-US" dirty="0"/>
              <a:t>To assess your sleep deficit, ask yourself:</a:t>
            </a:r>
          </a:p>
          <a:p>
            <a:pPr lvl="3"/>
            <a:r>
              <a:rPr lang="en-US" dirty="0"/>
              <a:t>Am I often tired?</a:t>
            </a:r>
          </a:p>
          <a:p>
            <a:pPr lvl="3"/>
            <a:r>
              <a:rPr lang="en-US" dirty="0"/>
              <a:t>Am I using caffeine to get through the day?</a:t>
            </a:r>
          </a:p>
          <a:p>
            <a:pPr lvl="3"/>
            <a:r>
              <a:rPr lang="en-US" dirty="0"/>
              <a:t>Do I sleep well?</a:t>
            </a:r>
          </a:p>
          <a:p>
            <a:pPr lvl="3"/>
            <a:r>
              <a:rPr lang="en-US" dirty="0"/>
              <a:t>Do I wake up feeling refreshed?</a:t>
            </a:r>
          </a:p>
          <a:p>
            <a:pPr lvl="3"/>
            <a:r>
              <a:rPr lang="en-US" dirty="0"/>
              <a:t>Do I get drowsy while driving or watching TV? </a:t>
            </a:r>
          </a:p>
        </p:txBody>
      </p:sp>
      <p:pic>
        <p:nvPicPr>
          <p:cNvPr id="4" name="Audio 3">
            <a:hlinkClick r:id="" action="ppaction://media"/>
            <a:extLst>
              <a:ext uri="{FF2B5EF4-FFF2-40B4-BE49-F238E27FC236}">
                <a16:creationId xmlns:a16="http://schemas.microsoft.com/office/drawing/2014/main" id="{00026010-2063-4874-8A60-C55E5275A2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48762030"/>
      </p:ext>
    </p:extLst>
  </p:cSld>
  <p:clrMapOvr>
    <a:masterClrMapping/>
  </p:clrMapOvr>
  <mc:AlternateContent xmlns:mc="http://schemas.openxmlformats.org/markup-compatibility/2006" xmlns:p14="http://schemas.microsoft.com/office/powerpoint/2010/main">
    <mc:Choice Requires="p14">
      <p:transition spd="slow" p14:dur="2000" advTm="37782"/>
    </mc:Choice>
    <mc:Fallback xmlns="">
      <p:transition spd="slow" advTm="37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D784-BBA7-413F-9119-764C0CB76051}"/>
              </a:ext>
            </a:extLst>
          </p:cNvPr>
          <p:cNvSpPr>
            <a:spLocks noGrp="1"/>
          </p:cNvSpPr>
          <p:nvPr>
            <p:ph type="title"/>
          </p:nvPr>
        </p:nvSpPr>
        <p:spPr/>
        <p:txBody>
          <a:bodyPr/>
          <a:lstStyle/>
          <a:p>
            <a:r>
              <a:rPr lang="en-US" dirty="0"/>
              <a:t>Get Enough Sleep </a:t>
            </a:r>
          </a:p>
        </p:txBody>
      </p:sp>
      <p:sp>
        <p:nvSpPr>
          <p:cNvPr id="3" name="Content Placeholder 2">
            <a:extLst>
              <a:ext uri="{FF2B5EF4-FFF2-40B4-BE49-F238E27FC236}">
                <a16:creationId xmlns:a16="http://schemas.microsoft.com/office/drawing/2014/main" id="{54B28936-3AD7-48E4-B4BD-0B0E2A75EF30}"/>
              </a:ext>
            </a:extLst>
          </p:cNvPr>
          <p:cNvSpPr>
            <a:spLocks noGrp="1"/>
          </p:cNvSpPr>
          <p:nvPr>
            <p:ph idx="1"/>
          </p:nvPr>
        </p:nvSpPr>
        <p:spPr/>
        <p:txBody>
          <a:bodyPr/>
          <a:lstStyle/>
          <a:p>
            <a:r>
              <a:rPr lang="en-US" b="1" dirty="0"/>
              <a:t>Tips for Better Sleeping </a:t>
            </a:r>
          </a:p>
          <a:p>
            <a:pPr lvl="1"/>
            <a:r>
              <a:rPr lang="en-US" dirty="0"/>
              <a:t>To sleep longer and better consider:</a:t>
            </a:r>
          </a:p>
          <a:p>
            <a:pPr lvl="3"/>
            <a:r>
              <a:rPr lang="en-US" dirty="0"/>
              <a:t>Set a regular bedtime</a:t>
            </a:r>
          </a:p>
          <a:p>
            <a:pPr lvl="3"/>
            <a:r>
              <a:rPr lang="en-US" dirty="0"/>
              <a:t>De-caffeinate yourself</a:t>
            </a:r>
          </a:p>
          <a:p>
            <a:pPr lvl="3"/>
            <a:r>
              <a:rPr lang="en-US" dirty="0"/>
              <a:t>De-stress yourself</a:t>
            </a:r>
          </a:p>
          <a:p>
            <a:pPr lvl="3"/>
            <a:r>
              <a:rPr lang="en-US" dirty="0"/>
              <a:t>Exercise</a:t>
            </a:r>
          </a:p>
          <a:p>
            <a:pPr lvl="3"/>
            <a:r>
              <a:rPr lang="en-US" dirty="0"/>
              <a:t>Make your bed a sleep haven </a:t>
            </a:r>
          </a:p>
        </p:txBody>
      </p:sp>
      <p:pic>
        <p:nvPicPr>
          <p:cNvPr id="5" name="Audio 4">
            <a:hlinkClick r:id="" action="ppaction://media"/>
            <a:extLst>
              <a:ext uri="{FF2B5EF4-FFF2-40B4-BE49-F238E27FC236}">
                <a16:creationId xmlns:a16="http://schemas.microsoft.com/office/drawing/2014/main" id="{2B0AFD78-8C3B-493C-9315-E9DF9EA0B7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43318556"/>
      </p:ext>
    </p:extLst>
  </p:cSld>
  <p:clrMapOvr>
    <a:masterClrMapping/>
  </p:clrMapOvr>
  <mc:AlternateContent xmlns:mc="http://schemas.openxmlformats.org/markup-compatibility/2006" xmlns:p14="http://schemas.microsoft.com/office/powerpoint/2010/main">
    <mc:Choice Requires="p14">
      <p:transition spd="slow" p14:dur="2000" advTm="108941"/>
    </mc:Choice>
    <mc:Fallback xmlns="">
      <p:transition spd="slow" advTm="108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0F70FE-6769-4857-ACBC-6D90F04086DA}"/>
              </a:ext>
            </a:extLst>
          </p:cNvPr>
          <p:cNvSpPr>
            <a:spLocks noGrp="1"/>
          </p:cNvSpPr>
          <p:nvPr>
            <p:ph type="body" idx="1"/>
          </p:nvPr>
        </p:nvSpPr>
        <p:spPr>
          <a:xfrm>
            <a:off x="2032000" y="2678907"/>
            <a:ext cx="9956800" cy="1500187"/>
          </a:xfrm>
        </p:spPr>
        <p:txBody>
          <a:bodyPr/>
          <a:lstStyle/>
          <a:p>
            <a:r>
              <a:rPr lang="en-US" b="0" dirty="0"/>
              <a:t>Positive Self-Talk and Positive Thinking</a:t>
            </a:r>
          </a:p>
          <a:p>
            <a:endParaRPr lang="en-US" dirty="0"/>
          </a:p>
        </p:txBody>
      </p:sp>
      <p:pic>
        <p:nvPicPr>
          <p:cNvPr id="3" name="Audio 2">
            <a:hlinkClick r:id="" action="ppaction://media"/>
            <a:extLst>
              <a:ext uri="{FF2B5EF4-FFF2-40B4-BE49-F238E27FC236}">
                <a16:creationId xmlns:a16="http://schemas.microsoft.com/office/drawing/2014/main" id="{113AFC70-CEEF-469D-BCF9-E81997F09C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80032570"/>
      </p:ext>
    </p:extLst>
  </p:cSld>
  <p:clrMapOvr>
    <a:masterClrMapping/>
  </p:clrMapOvr>
  <mc:AlternateContent xmlns:mc="http://schemas.openxmlformats.org/markup-compatibility/2006" xmlns:p14="http://schemas.microsoft.com/office/powerpoint/2010/main">
    <mc:Choice Requires="p14">
      <p:transition spd="slow" p14:dur="2000" advTm="6889"/>
    </mc:Choice>
    <mc:Fallback xmlns="">
      <p:transition spd="slow" advTm="6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2D256-93AE-4B7F-B8DD-FD8B67974D9E}"/>
              </a:ext>
            </a:extLst>
          </p:cNvPr>
          <p:cNvSpPr>
            <a:spLocks noGrp="1"/>
          </p:cNvSpPr>
          <p:nvPr>
            <p:ph type="title"/>
          </p:nvPr>
        </p:nvSpPr>
        <p:spPr/>
        <p:txBody>
          <a:bodyPr/>
          <a:lstStyle/>
          <a:p>
            <a:r>
              <a:rPr lang="en-US" dirty="0"/>
              <a:t>Positive Thinking</a:t>
            </a:r>
          </a:p>
        </p:txBody>
      </p:sp>
      <p:sp>
        <p:nvSpPr>
          <p:cNvPr id="3" name="Content Placeholder 2">
            <a:extLst>
              <a:ext uri="{FF2B5EF4-FFF2-40B4-BE49-F238E27FC236}">
                <a16:creationId xmlns:a16="http://schemas.microsoft.com/office/drawing/2014/main" id="{4C13109B-0BE8-4982-9D77-D11DC514C205}"/>
              </a:ext>
            </a:extLst>
          </p:cNvPr>
          <p:cNvSpPr>
            <a:spLocks noGrp="1"/>
          </p:cNvSpPr>
          <p:nvPr>
            <p:ph idx="1"/>
          </p:nvPr>
        </p:nvSpPr>
        <p:spPr/>
        <p:txBody>
          <a:bodyPr/>
          <a:lstStyle/>
          <a:p>
            <a:r>
              <a:rPr lang="en-US" dirty="0"/>
              <a:t>Is your glass half-empty or half-full? </a:t>
            </a:r>
          </a:p>
          <a:p>
            <a:pPr lvl="1"/>
            <a:r>
              <a:rPr lang="en-US" dirty="0"/>
              <a:t>How you answer this question will frame the way you think about our discussion today and what you take away from it</a:t>
            </a:r>
          </a:p>
          <a:p>
            <a:r>
              <a:rPr lang="en-US" dirty="0"/>
              <a:t>Positive thinking is often associated with optimism </a:t>
            </a:r>
          </a:p>
          <a:p>
            <a:pPr lvl="1"/>
            <a:endParaRPr lang="en-US" dirty="0"/>
          </a:p>
        </p:txBody>
      </p:sp>
      <p:pic>
        <p:nvPicPr>
          <p:cNvPr id="5" name="Audio 4">
            <a:hlinkClick r:id="" action="ppaction://media"/>
            <a:extLst>
              <a:ext uri="{FF2B5EF4-FFF2-40B4-BE49-F238E27FC236}">
                <a16:creationId xmlns:a16="http://schemas.microsoft.com/office/drawing/2014/main" id="{78274A78-250A-4222-BB9C-3F0B349372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5677440"/>
      </p:ext>
    </p:extLst>
  </p:cSld>
  <p:clrMapOvr>
    <a:masterClrMapping/>
  </p:clrMapOvr>
  <mc:AlternateContent xmlns:mc="http://schemas.openxmlformats.org/markup-compatibility/2006" xmlns:p14="http://schemas.microsoft.com/office/powerpoint/2010/main">
    <mc:Choice Requires="p14">
      <p:transition spd="slow" p14:dur="2000" advTm="30422"/>
    </mc:Choice>
    <mc:Fallback xmlns="">
      <p:transition spd="slow" advTm="30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2D256-93AE-4B7F-B8DD-FD8B67974D9E}"/>
              </a:ext>
            </a:extLst>
          </p:cNvPr>
          <p:cNvSpPr>
            <a:spLocks noGrp="1"/>
          </p:cNvSpPr>
          <p:nvPr>
            <p:ph type="title"/>
          </p:nvPr>
        </p:nvSpPr>
        <p:spPr/>
        <p:txBody>
          <a:bodyPr/>
          <a:lstStyle/>
          <a:p>
            <a:r>
              <a:rPr lang="en-US" dirty="0"/>
              <a:t>Optimism vs. Pessimism</a:t>
            </a:r>
          </a:p>
        </p:txBody>
      </p:sp>
      <p:sp>
        <p:nvSpPr>
          <p:cNvPr id="3" name="Content Placeholder 2">
            <a:extLst>
              <a:ext uri="{FF2B5EF4-FFF2-40B4-BE49-F238E27FC236}">
                <a16:creationId xmlns:a16="http://schemas.microsoft.com/office/drawing/2014/main" id="{4C13109B-0BE8-4982-9D77-D11DC514C205}"/>
              </a:ext>
            </a:extLst>
          </p:cNvPr>
          <p:cNvSpPr>
            <a:spLocks noGrp="1"/>
          </p:cNvSpPr>
          <p:nvPr>
            <p:ph idx="1"/>
          </p:nvPr>
        </p:nvSpPr>
        <p:spPr/>
        <p:txBody>
          <a:bodyPr>
            <a:normAutofit/>
          </a:bodyPr>
          <a:lstStyle/>
          <a:p>
            <a:r>
              <a:rPr lang="en-US" dirty="0"/>
              <a:t>Research shows that optimists live longer, more fulfilling lives</a:t>
            </a:r>
          </a:p>
          <a:p>
            <a:pPr lvl="1" fontAlgn="base"/>
            <a:r>
              <a:rPr lang="en-US" dirty="0"/>
              <a:t>Researchers at University of Pittsburgh looked at rates of death and chronic health conditions among women</a:t>
            </a:r>
          </a:p>
          <a:p>
            <a:pPr lvl="3" fontAlgn="base"/>
            <a:r>
              <a:rPr lang="en-US" dirty="0"/>
              <a:t>Women who were optimistic — those who expect good rather than bad things to happen — were 14% less likely to die from any cause when compared to pessimists</a:t>
            </a:r>
          </a:p>
          <a:p>
            <a:pPr lvl="3" fontAlgn="base"/>
            <a:r>
              <a:rPr lang="en-US" dirty="0"/>
              <a:t>They were also 30% less likely to die from heart disease after 8 years of follow up in the study</a:t>
            </a:r>
          </a:p>
          <a:p>
            <a:endParaRPr lang="en-US" dirty="0"/>
          </a:p>
          <a:p>
            <a:pPr lvl="1"/>
            <a:endParaRPr lang="en-US" dirty="0"/>
          </a:p>
        </p:txBody>
      </p:sp>
      <p:pic>
        <p:nvPicPr>
          <p:cNvPr id="7" name="Audio 6">
            <a:hlinkClick r:id="" action="ppaction://media"/>
            <a:extLst>
              <a:ext uri="{FF2B5EF4-FFF2-40B4-BE49-F238E27FC236}">
                <a16:creationId xmlns:a16="http://schemas.microsoft.com/office/drawing/2014/main" id="{9F6433DD-26E8-4A0B-90BD-386D9F04D5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8165835"/>
      </p:ext>
    </p:extLst>
  </p:cSld>
  <p:clrMapOvr>
    <a:masterClrMapping/>
  </p:clrMapOvr>
  <mc:AlternateContent xmlns:mc="http://schemas.openxmlformats.org/markup-compatibility/2006" xmlns:p14="http://schemas.microsoft.com/office/powerpoint/2010/main">
    <mc:Choice Requires="p14">
      <p:transition spd="slow" p14:dur="2000" advTm="60273"/>
    </mc:Choice>
    <mc:Fallback xmlns="">
      <p:transition spd="slow" advTm="6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2D256-93AE-4B7F-B8DD-FD8B67974D9E}"/>
              </a:ext>
            </a:extLst>
          </p:cNvPr>
          <p:cNvSpPr>
            <a:spLocks noGrp="1"/>
          </p:cNvSpPr>
          <p:nvPr>
            <p:ph type="title"/>
          </p:nvPr>
        </p:nvSpPr>
        <p:spPr/>
        <p:txBody>
          <a:bodyPr/>
          <a:lstStyle/>
          <a:p>
            <a:r>
              <a:rPr lang="en-US" dirty="0"/>
              <a:t>Optimism vs. Pessimism</a:t>
            </a:r>
          </a:p>
        </p:txBody>
      </p:sp>
      <p:sp>
        <p:nvSpPr>
          <p:cNvPr id="3" name="Content Placeholder 2">
            <a:extLst>
              <a:ext uri="{FF2B5EF4-FFF2-40B4-BE49-F238E27FC236}">
                <a16:creationId xmlns:a16="http://schemas.microsoft.com/office/drawing/2014/main" id="{4C13109B-0BE8-4982-9D77-D11DC514C205}"/>
              </a:ext>
            </a:extLst>
          </p:cNvPr>
          <p:cNvSpPr>
            <a:spLocks noGrp="1"/>
          </p:cNvSpPr>
          <p:nvPr>
            <p:ph idx="1"/>
          </p:nvPr>
        </p:nvSpPr>
        <p:spPr/>
        <p:txBody>
          <a:bodyPr>
            <a:normAutofit/>
          </a:bodyPr>
          <a:lstStyle/>
          <a:p>
            <a:pPr marL="0" indent="0" algn="ctr">
              <a:buNone/>
            </a:pPr>
            <a:r>
              <a:rPr lang="en-US" b="1" dirty="0"/>
              <a:t>Are you an optimist or a pessimist? </a:t>
            </a:r>
          </a:p>
          <a:p>
            <a:r>
              <a:rPr lang="en-US" dirty="0"/>
              <a:t>Optimists: </a:t>
            </a:r>
          </a:p>
          <a:p>
            <a:pPr lvl="1"/>
            <a:r>
              <a:rPr lang="en-US" dirty="0"/>
              <a:t>See setbacks as temporary (I didn’t get an A on that project, but I can get an A in the future), isolated (I just had a bad day) and external. They remain hopeful and confident, despite the odds</a:t>
            </a:r>
          </a:p>
          <a:p>
            <a:r>
              <a:rPr lang="en-US" dirty="0"/>
              <a:t>Pessimists: </a:t>
            </a:r>
          </a:p>
          <a:p>
            <a:pPr lvl="1"/>
            <a:r>
              <a:rPr lang="en-US" dirty="0"/>
              <a:t>See adversity as permanent (it happened once, it will happen again), pervasive (I made a mistake so my whole day is ruined) and personal (it’s all my fault) </a:t>
            </a:r>
          </a:p>
          <a:p>
            <a:pPr marL="609585" lvl="1" indent="0">
              <a:buNone/>
            </a:pPr>
            <a:endParaRPr lang="en-US" dirty="0"/>
          </a:p>
          <a:p>
            <a:endParaRPr lang="en-US" dirty="0"/>
          </a:p>
          <a:p>
            <a:endParaRPr lang="en-US" dirty="0"/>
          </a:p>
          <a:p>
            <a:pPr lvl="1"/>
            <a:endParaRPr lang="en-US" dirty="0"/>
          </a:p>
        </p:txBody>
      </p:sp>
      <p:pic>
        <p:nvPicPr>
          <p:cNvPr id="4" name="Audio 3">
            <a:hlinkClick r:id="" action="ppaction://media"/>
            <a:extLst>
              <a:ext uri="{FF2B5EF4-FFF2-40B4-BE49-F238E27FC236}">
                <a16:creationId xmlns:a16="http://schemas.microsoft.com/office/drawing/2014/main" id="{2D381BB0-66B1-4A46-A495-EB15C6AA57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23500324"/>
      </p:ext>
    </p:extLst>
  </p:cSld>
  <p:clrMapOvr>
    <a:masterClrMapping/>
  </p:clrMapOvr>
  <mc:AlternateContent xmlns:mc="http://schemas.openxmlformats.org/markup-compatibility/2006" xmlns:p14="http://schemas.microsoft.com/office/powerpoint/2010/main">
    <mc:Choice Requires="p14">
      <p:transition spd="slow" p14:dur="2000" advTm="124294"/>
    </mc:Choice>
    <mc:Fallback xmlns="">
      <p:transition spd="slow" advTm="124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2D256-93AE-4B7F-B8DD-FD8B67974D9E}"/>
              </a:ext>
            </a:extLst>
          </p:cNvPr>
          <p:cNvSpPr>
            <a:spLocks noGrp="1"/>
          </p:cNvSpPr>
          <p:nvPr>
            <p:ph type="title"/>
          </p:nvPr>
        </p:nvSpPr>
        <p:spPr/>
        <p:txBody>
          <a:bodyPr/>
          <a:lstStyle/>
          <a:p>
            <a:r>
              <a:rPr lang="en-US" dirty="0"/>
              <a:t>Optimism vs. Pessimism</a:t>
            </a:r>
          </a:p>
        </p:txBody>
      </p:sp>
      <p:sp>
        <p:nvSpPr>
          <p:cNvPr id="3" name="Content Placeholder 2">
            <a:extLst>
              <a:ext uri="{FF2B5EF4-FFF2-40B4-BE49-F238E27FC236}">
                <a16:creationId xmlns:a16="http://schemas.microsoft.com/office/drawing/2014/main" id="{4C13109B-0BE8-4982-9D77-D11DC514C205}"/>
              </a:ext>
            </a:extLst>
          </p:cNvPr>
          <p:cNvSpPr>
            <a:spLocks noGrp="1"/>
          </p:cNvSpPr>
          <p:nvPr>
            <p:ph idx="1"/>
          </p:nvPr>
        </p:nvSpPr>
        <p:spPr>
          <a:xfrm>
            <a:off x="5122646" y="2063265"/>
            <a:ext cx="8079786" cy="4574533"/>
          </a:xfrm>
        </p:spPr>
        <p:txBody>
          <a:bodyPr>
            <a:normAutofit/>
          </a:bodyPr>
          <a:lstStyle/>
          <a:p>
            <a:pPr marL="609585" lvl="1" indent="0">
              <a:buNone/>
            </a:pPr>
            <a:endParaRPr lang="en-US" dirty="0"/>
          </a:p>
          <a:p>
            <a:endParaRPr lang="en-US" dirty="0"/>
          </a:p>
          <a:p>
            <a:endParaRPr lang="en-US" dirty="0"/>
          </a:p>
          <a:p>
            <a:pPr lvl="1"/>
            <a:endParaRPr lang="en-US" dirty="0"/>
          </a:p>
        </p:txBody>
      </p:sp>
      <p:pic>
        <p:nvPicPr>
          <p:cNvPr id="5122" name="Picture 2" descr="Related image">
            <a:extLst>
              <a:ext uri="{FF2B5EF4-FFF2-40B4-BE49-F238E27FC236}">
                <a16:creationId xmlns:a16="http://schemas.microsoft.com/office/drawing/2014/main" id="{1CD50C9D-9F3A-426F-84E7-93BA744AA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974" y="1623163"/>
            <a:ext cx="7020316" cy="486741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9C70F6F0-ED95-4A93-9039-EA54426437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41376141"/>
      </p:ext>
    </p:extLst>
  </p:cSld>
  <p:clrMapOvr>
    <a:masterClrMapping/>
  </p:clrMapOvr>
  <mc:AlternateContent xmlns:mc="http://schemas.openxmlformats.org/markup-compatibility/2006" xmlns:p14="http://schemas.microsoft.com/office/powerpoint/2010/main">
    <mc:Choice Requires="p14">
      <p:transition spd="slow" p14:dur="2000" advTm="27056"/>
    </mc:Choice>
    <mc:Fallback xmlns="">
      <p:transition spd="slow" advTm="27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a:t>
            </a:r>
          </a:p>
        </p:txBody>
      </p:sp>
      <p:sp>
        <p:nvSpPr>
          <p:cNvPr id="2" name="Content Placeholder 1"/>
          <p:cNvSpPr>
            <a:spLocks noGrp="1"/>
          </p:cNvSpPr>
          <p:nvPr>
            <p:ph idx="1"/>
          </p:nvPr>
        </p:nvSpPr>
        <p:spPr/>
        <p:txBody>
          <a:bodyPr/>
          <a:lstStyle/>
          <a:p>
            <a:pPr lvl="0"/>
            <a:r>
              <a:rPr lang="en-US" dirty="0"/>
              <a:t>Define what is a positive attitude</a:t>
            </a:r>
          </a:p>
          <a:p>
            <a:pPr lvl="0"/>
            <a:r>
              <a:rPr lang="en-US" dirty="0"/>
              <a:t>Learn how to cultivate a positive mindset </a:t>
            </a:r>
          </a:p>
          <a:p>
            <a:pPr lvl="0"/>
            <a:r>
              <a:rPr lang="en-US" dirty="0"/>
              <a:t>Discover how to limit negativity and increase positive self-talk </a:t>
            </a:r>
          </a:p>
          <a:p>
            <a:pPr lvl="0"/>
            <a:r>
              <a:rPr lang="en-US" dirty="0"/>
              <a:t>Explore the three pillars of respect in the workplace and how they affect a positive workplace </a:t>
            </a:r>
          </a:p>
          <a:p>
            <a:r>
              <a:rPr lang="en-US" dirty="0"/>
              <a:t>Review State of Alabama’s EAP benefits</a:t>
            </a:r>
          </a:p>
          <a:p>
            <a:pPr marL="0" lvl="0" indent="0">
              <a:buNone/>
            </a:pPr>
            <a:endParaRPr lang="en-US" dirty="0"/>
          </a:p>
        </p:txBody>
      </p:sp>
      <p:pic>
        <p:nvPicPr>
          <p:cNvPr id="6" name="Audio 5">
            <a:hlinkClick r:id="" action="ppaction://media"/>
            <a:extLst>
              <a:ext uri="{FF2B5EF4-FFF2-40B4-BE49-F238E27FC236}">
                <a16:creationId xmlns:a16="http://schemas.microsoft.com/office/drawing/2014/main" id="{A6B88212-4B91-4946-92D5-937EF8A88B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7680767"/>
      </p:ext>
    </p:extLst>
  </p:cSld>
  <p:clrMapOvr>
    <a:masterClrMapping/>
  </p:clrMapOvr>
  <mc:AlternateContent xmlns:mc="http://schemas.openxmlformats.org/markup-compatibility/2006" xmlns:p14="http://schemas.microsoft.com/office/powerpoint/2010/main">
    <mc:Choice Requires="p14">
      <p:transition spd="slow" p14:dur="2000" advTm="59527"/>
    </mc:Choice>
    <mc:Fallback xmlns="">
      <p:transition spd="slow" advTm="59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2D256-93AE-4B7F-B8DD-FD8B67974D9E}"/>
              </a:ext>
            </a:extLst>
          </p:cNvPr>
          <p:cNvSpPr>
            <a:spLocks noGrp="1"/>
          </p:cNvSpPr>
          <p:nvPr>
            <p:ph type="title"/>
          </p:nvPr>
        </p:nvSpPr>
        <p:spPr/>
        <p:txBody>
          <a:bodyPr/>
          <a:lstStyle/>
          <a:p>
            <a:r>
              <a:rPr lang="en-US" dirty="0"/>
              <a:t>Optimism vs. Pessimism</a:t>
            </a:r>
          </a:p>
        </p:txBody>
      </p:sp>
      <p:sp>
        <p:nvSpPr>
          <p:cNvPr id="3" name="Content Placeholder 2">
            <a:extLst>
              <a:ext uri="{FF2B5EF4-FFF2-40B4-BE49-F238E27FC236}">
                <a16:creationId xmlns:a16="http://schemas.microsoft.com/office/drawing/2014/main" id="{4C13109B-0BE8-4982-9D77-D11DC514C205}"/>
              </a:ext>
            </a:extLst>
          </p:cNvPr>
          <p:cNvSpPr>
            <a:spLocks noGrp="1"/>
          </p:cNvSpPr>
          <p:nvPr>
            <p:ph idx="1"/>
          </p:nvPr>
        </p:nvSpPr>
        <p:spPr>
          <a:xfrm>
            <a:off x="5122646" y="2063265"/>
            <a:ext cx="8079786" cy="4574533"/>
          </a:xfrm>
        </p:spPr>
        <p:txBody>
          <a:bodyPr>
            <a:normAutofit/>
          </a:bodyPr>
          <a:lstStyle/>
          <a:p>
            <a:pPr marL="609585" lvl="1" indent="0">
              <a:buNone/>
            </a:pPr>
            <a:endParaRPr lang="en-US" dirty="0"/>
          </a:p>
          <a:p>
            <a:endParaRPr lang="en-US" dirty="0"/>
          </a:p>
          <a:p>
            <a:endParaRPr lang="en-US" dirty="0"/>
          </a:p>
          <a:p>
            <a:pPr lvl="1"/>
            <a:endParaRPr lang="en-US" dirty="0"/>
          </a:p>
        </p:txBody>
      </p:sp>
      <p:pic>
        <p:nvPicPr>
          <p:cNvPr id="2050" name="Picture 2" descr="Related image">
            <a:extLst>
              <a:ext uri="{FF2B5EF4-FFF2-40B4-BE49-F238E27FC236}">
                <a16:creationId xmlns:a16="http://schemas.microsoft.com/office/drawing/2014/main" id="{655DEAA4-8EB5-4953-AE16-7FA2BD26F2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184" y="1687099"/>
            <a:ext cx="8287896" cy="433792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B78D4BFA-9687-4622-84F1-55F247EB1D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0561579"/>
      </p:ext>
    </p:extLst>
  </p:cSld>
  <p:clrMapOvr>
    <a:masterClrMapping/>
  </p:clrMapOvr>
  <mc:AlternateContent xmlns:mc="http://schemas.openxmlformats.org/markup-compatibility/2006" xmlns:p14="http://schemas.microsoft.com/office/powerpoint/2010/main">
    <mc:Choice Requires="p14">
      <p:transition spd="slow" p14:dur="2000" advTm="34513"/>
    </mc:Choice>
    <mc:Fallback xmlns="">
      <p:transition spd="slow" advTm="34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Positive Thinking &amp; Self-Talk</a:t>
            </a:r>
          </a:p>
        </p:txBody>
      </p:sp>
      <p:sp>
        <p:nvSpPr>
          <p:cNvPr id="14" name="Content Placeholder 13">
            <a:extLst>
              <a:ext uri="{FF2B5EF4-FFF2-40B4-BE49-F238E27FC236}">
                <a16:creationId xmlns:a16="http://schemas.microsoft.com/office/drawing/2014/main" id="{33CA2BEC-00A1-4D8F-89BC-743E32FA0F6F}"/>
              </a:ext>
            </a:extLst>
          </p:cNvPr>
          <p:cNvSpPr>
            <a:spLocks noGrp="1"/>
          </p:cNvSpPr>
          <p:nvPr>
            <p:ph idx="1"/>
          </p:nvPr>
        </p:nvSpPr>
        <p:spPr/>
        <p:txBody>
          <a:bodyPr>
            <a:normAutofit lnSpcReduction="10000"/>
          </a:bodyPr>
          <a:lstStyle/>
          <a:p>
            <a:r>
              <a:rPr lang="en-US" dirty="0"/>
              <a:t>Positive thinking means that you approach life’s unpleasant situations in a more positive and productive way </a:t>
            </a:r>
          </a:p>
          <a:p>
            <a:r>
              <a:rPr lang="en-US" dirty="0"/>
              <a:t>You think the best CAN happen, not that the worst WILL happen </a:t>
            </a:r>
          </a:p>
          <a:p>
            <a:r>
              <a:rPr lang="en-US" dirty="0"/>
              <a:t>Positive thinking often starts with self-talk </a:t>
            </a:r>
          </a:p>
          <a:p>
            <a:r>
              <a:rPr lang="en-US" dirty="0"/>
              <a:t>Self-talk is the endless stream of unspoken words that you tell yourself </a:t>
            </a:r>
          </a:p>
          <a:p>
            <a:r>
              <a:rPr lang="en-US" dirty="0"/>
              <a:t>These automatic thoughts can be positive or negative</a:t>
            </a:r>
          </a:p>
          <a:p>
            <a:endParaRPr lang="en-US" dirty="0"/>
          </a:p>
        </p:txBody>
      </p:sp>
      <p:sp>
        <p:nvSpPr>
          <p:cNvPr id="4" name="Content Placeholder 4"/>
          <p:cNvSpPr txBox="1">
            <a:spLocks/>
          </p:cNvSpPr>
          <p:nvPr/>
        </p:nvSpPr>
        <p:spPr>
          <a:xfrm>
            <a:off x="3505200" y="1066800"/>
            <a:ext cx="7010400" cy="5257800"/>
          </a:xfrm>
          <a:prstGeom prst="rect">
            <a:avLst/>
          </a:prstGeom>
        </p:spPr>
        <p:txBody>
          <a:bodyPr vert="horz" numCol="1">
            <a:normAutofit/>
          </a:bodyPr>
          <a:lstStyle/>
          <a:p>
            <a:pPr marL="365760" indent="-256032" eaLnBrk="1" fontAlgn="auto" hangingPunct="1">
              <a:lnSpc>
                <a:spcPct val="110000"/>
              </a:lnSpc>
              <a:spcBef>
                <a:spcPts val="2400"/>
              </a:spcBef>
              <a:spcAft>
                <a:spcPts val="0"/>
              </a:spcAft>
              <a:buClr>
                <a:schemeClr val="accent1"/>
              </a:buClr>
              <a:buSzPct val="68000"/>
              <a:buFont typeface="Wingdings 3"/>
              <a:buChar char=""/>
              <a:defRPr/>
            </a:pPr>
            <a:endParaRPr lang="en-US" sz="2800" dirty="0">
              <a:latin typeface="Arial" pitchFamily="34" charset="0"/>
              <a:cs typeface="Arial" pitchFamily="34" charset="0"/>
            </a:endParaRPr>
          </a:p>
        </p:txBody>
      </p:sp>
      <p:pic>
        <p:nvPicPr>
          <p:cNvPr id="2" name="Audio 1">
            <a:hlinkClick r:id="" action="ppaction://media"/>
            <a:extLst>
              <a:ext uri="{FF2B5EF4-FFF2-40B4-BE49-F238E27FC236}">
                <a16:creationId xmlns:a16="http://schemas.microsoft.com/office/drawing/2014/main" id="{855E87BD-7EFD-4DB8-A74B-1D4266C0C4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92421857"/>
      </p:ext>
    </p:extLst>
  </p:cSld>
  <p:clrMapOvr>
    <a:masterClrMapping/>
  </p:clrMapOvr>
  <mc:AlternateContent xmlns:mc="http://schemas.openxmlformats.org/markup-compatibility/2006" xmlns:p14="http://schemas.microsoft.com/office/powerpoint/2010/main">
    <mc:Choice Requires="p14">
      <p:transition spd="slow" p14:dur="2000" advTm="91890"/>
    </mc:Choice>
    <mc:Fallback xmlns="">
      <p:transition spd="slow" advTm="9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Positive Thinking &amp; Self-Talk </a:t>
            </a:r>
          </a:p>
        </p:txBody>
      </p:sp>
      <p:sp>
        <p:nvSpPr>
          <p:cNvPr id="14" name="Content Placeholder 13">
            <a:extLst>
              <a:ext uri="{FF2B5EF4-FFF2-40B4-BE49-F238E27FC236}">
                <a16:creationId xmlns:a16="http://schemas.microsoft.com/office/drawing/2014/main" id="{33CA2BEC-00A1-4D8F-89BC-743E32FA0F6F}"/>
              </a:ext>
            </a:extLst>
          </p:cNvPr>
          <p:cNvSpPr>
            <a:spLocks noGrp="1"/>
          </p:cNvSpPr>
          <p:nvPr>
            <p:ph idx="1"/>
          </p:nvPr>
        </p:nvSpPr>
        <p:spPr/>
        <p:txBody>
          <a:bodyPr>
            <a:normAutofit/>
          </a:bodyPr>
          <a:lstStyle/>
          <a:p>
            <a:r>
              <a:rPr lang="en-US" dirty="0"/>
              <a:t>You can reframe your self-talk if you notice that it is not as you want it to be </a:t>
            </a:r>
          </a:p>
          <a:p>
            <a:r>
              <a:rPr lang="en-US" dirty="0"/>
              <a:t>“I started the day by waking up late, the dog had an accident and I had a flat tire on the way to work” </a:t>
            </a:r>
          </a:p>
          <a:p>
            <a:r>
              <a:rPr lang="en-US" dirty="0"/>
              <a:t>Positive self-talk: “Although the day hasn’t started as I wanted it to, I can start fresh by walking into work and clearing my head” </a:t>
            </a:r>
          </a:p>
          <a:p>
            <a:r>
              <a:rPr lang="en-US" dirty="0"/>
              <a:t>Negative self-talk: “It isn’t my day. I’m going to call in sick and stay in bed”</a:t>
            </a:r>
          </a:p>
          <a:p>
            <a:endParaRPr lang="en-US" dirty="0"/>
          </a:p>
        </p:txBody>
      </p:sp>
      <p:sp>
        <p:nvSpPr>
          <p:cNvPr id="4" name="Content Placeholder 4"/>
          <p:cNvSpPr txBox="1">
            <a:spLocks/>
          </p:cNvSpPr>
          <p:nvPr/>
        </p:nvSpPr>
        <p:spPr>
          <a:xfrm>
            <a:off x="3505200" y="1066800"/>
            <a:ext cx="7010400" cy="5257800"/>
          </a:xfrm>
          <a:prstGeom prst="rect">
            <a:avLst/>
          </a:prstGeom>
        </p:spPr>
        <p:txBody>
          <a:bodyPr vert="horz" numCol="1">
            <a:normAutofit/>
          </a:bodyPr>
          <a:lstStyle/>
          <a:p>
            <a:pPr marL="365760" indent="-256032" eaLnBrk="1" fontAlgn="auto" hangingPunct="1">
              <a:lnSpc>
                <a:spcPct val="110000"/>
              </a:lnSpc>
              <a:spcBef>
                <a:spcPts val="2400"/>
              </a:spcBef>
              <a:spcAft>
                <a:spcPts val="0"/>
              </a:spcAft>
              <a:buClr>
                <a:schemeClr val="accent1"/>
              </a:buClr>
              <a:buSzPct val="68000"/>
              <a:buFont typeface="Wingdings 3"/>
              <a:buChar char=""/>
              <a:defRPr/>
            </a:pPr>
            <a:endParaRPr lang="en-US" sz="2800" dirty="0">
              <a:latin typeface="Arial" pitchFamily="34" charset="0"/>
              <a:cs typeface="Arial" pitchFamily="34" charset="0"/>
            </a:endParaRPr>
          </a:p>
        </p:txBody>
      </p:sp>
      <p:pic>
        <p:nvPicPr>
          <p:cNvPr id="2" name="Audio 1">
            <a:hlinkClick r:id="" action="ppaction://media"/>
            <a:extLst>
              <a:ext uri="{FF2B5EF4-FFF2-40B4-BE49-F238E27FC236}">
                <a16:creationId xmlns:a16="http://schemas.microsoft.com/office/drawing/2014/main" id="{A6D02E19-2196-44F4-B724-1E9BD136EC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6500046"/>
      </p:ext>
    </p:extLst>
  </p:cSld>
  <p:clrMapOvr>
    <a:masterClrMapping/>
  </p:clrMapOvr>
  <mc:AlternateContent xmlns:mc="http://schemas.openxmlformats.org/markup-compatibility/2006" xmlns:p14="http://schemas.microsoft.com/office/powerpoint/2010/main">
    <mc:Choice Requires="p14">
      <p:transition spd="slow" p14:dur="2000" advTm="65442"/>
    </mc:Choice>
    <mc:Fallback xmlns="">
      <p:transition spd="slow" advTm="6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Positive Thinking &amp; Stress Management</a:t>
            </a:r>
          </a:p>
        </p:txBody>
      </p:sp>
      <p:sp>
        <p:nvSpPr>
          <p:cNvPr id="14" name="Content Placeholder 13">
            <a:extLst>
              <a:ext uri="{FF2B5EF4-FFF2-40B4-BE49-F238E27FC236}">
                <a16:creationId xmlns:a16="http://schemas.microsoft.com/office/drawing/2014/main" id="{33CA2BEC-00A1-4D8F-89BC-743E32FA0F6F}"/>
              </a:ext>
            </a:extLst>
          </p:cNvPr>
          <p:cNvSpPr>
            <a:spLocks noGrp="1"/>
          </p:cNvSpPr>
          <p:nvPr>
            <p:ph idx="1"/>
          </p:nvPr>
        </p:nvSpPr>
        <p:spPr/>
        <p:txBody>
          <a:bodyPr/>
          <a:lstStyle/>
          <a:p>
            <a:r>
              <a:rPr lang="en-US" dirty="0"/>
              <a:t>Personality traits, such as optimism and pessimism,  can affect many areas of your health and well-being </a:t>
            </a:r>
          </a:p>
          <a:p>
            <a:r>
              <a:rPr lang="en-US" dirty="0"/>
              <a:t>When we think of someone in our lives who is POSITIVE, we usually see them as someone with low stress or someone who is able to manage the stressful times well </a:t>
            </a:r>
          </a:p>
          <a:p>
            <a:r>
              <a:rPr lang="en-US" dirty="0"/>
              <a:t>Positive thinking doesn’t just mean ignoring life’s tough challenges or running away from it all</a:t>
            </a:r>
          </a:p>
          <a:p>
            <a:endParaRPr lang="en-US" dirty="0"/>
          </a:p>
        </p:txBody>
      </p:sp>
      <p:sp>
        <p:nvSpPr>
          <p:cNvPr id="4" name="Content Placeholder 4"/>
          <p:cNvSpPr txBox="1">
            <a:spLocks/>
          </p:cNvSpPr>
          <p:nvPr/>
        </p:nvSpPr>
        <p:spPr>
          <a:xfrm>
            <a:off x="3505200" y="1066800"/>
            <a:ext cx="7010400" cy="5257800"/>
          </a:xfrm>
          <a:prstGeom prst="rect">
            <a:avLst/>
          </a:prstGeom>
        </p:spPr>
        <p:txBody>
          <a:bodyPr vert="horz" numCol="1">
            <a:normAutofit/>
          </a:bodyPr>
          <a:lstStyle/>
          <a:p>
            <a:pPr marL="365760" indent="-256032" eaLnBrk="1" fontAlgn="auto" hangingPunct="1">
              <a:lnSpc>
                <a:spcPct val="110000"/>
              </a:lnSpc>
              <a:spcBef>
                <a:spcPts val="2400"/>
              </a:spcBef>
              <a:spcAft>
                <a:spcPts val="0"/>
              </a:spcAft>
              <a:buClr>
                <a:schemeClr val="accent1"/>
              </a:buClr>
              <a:buSzPct val="68000"/>
              <a:buFont typeface="Wingdings 3"/>
              <a:buChar char=""/>
              <a:defRPr/>
            </a:pPr>
            <a:endParaRPr lang="en-US" sz="2800" dirty="0">
              <a:latin typeface="Arial" pitchFamily="34" charset="0"/>
              <a:cs typeface="Arial" pitchFamily="34" charset="0"/>
            </a:endParaRPr>
          </a:p>
        </p:txBody>
      </p:sp>
      <p:pic>
        <p:nvPicPr>
          <p:cNvPr id="2" name="Audio 1">
            <a:hlinkClick r:id="" action="ppaction://media"/>
            <a:extLst>
              <a:ext uri="{FF2B5EF4-FFF2-40B4-BE49-F238E27FC236}">
                <a16:creationId xmlns:a16="http://schemas.microsoft.com/office/drawing/2014/main" id="{0B348D74-5D8A-420A-B51F-2BB1789FD0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0727696"/>
      </p:ext>
    </p:extLst>
  </p:cSld>
  <p:clrMapOvr>
    <a:masterClrMapping/>
  </p:clrMapOvr>
  <mc:AlternateContent xmlns:mc="http://schemas.openxmlformats.org/markup-compatibility/2006" xmlns:p14="http://schemas.microsoft.com/office/powerpoint/2010/main">
    <mc:Choice Requires="p14">
      <p:transition spd="slow" p14:dur="2000" advTm="82361"/>
    </mc:Choice>
    <mc:Fallback xmlns="">
      <p:transition spd="slow" advTm="82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Putting Positive Thinking Into Practice</a:t>
            </a:r>
          </a:p>
        </p:txBody>
      </p:sp>
      <p:sp>
        <p:nvSpPr>
          <p:cNvPr id="14" name="Content Placeholder 13">
            <a:extLst>
              <a:ext uri="{FF2B5EF4-FFF2-40B4-BE49-F238E27FC236}">
                <a16:creationId xmlns:a16="http://schemas.microsoft.com/office/drawing/2014/main" id="{33CA2BEC-00A1-4D8F-89BC-743E32FA0F6F}"/>
              </a:ext>
            </a:extLst>
          </p:cNvPr>
          <p:cNvSpPr>
            <a:spLocks noGrp="1"/>
          </p:cNvSpPr>
          <p:nvPr>
            <p:ph idx="1"/>
          </p:nvPr>
        </p:nvSpPr>
        <p:spPr>
          <a:xfrm>
            <a:off x="3124200" y="1687484"/>
            <a:ext cx="4253630" cy="4941915"/>
          </a:xfrm>
        </p:spPr>
        <p:txBody>
          <a:bodyPr>
            <a:normAutofit/>
          </a:bodyPr>
          <a:lstStyle/>
          <a:p>
            <a:pPr marL="0" indent="0">
              <a:buNone/>
            </a:pPr>
            <a:r>
              <a:rPr lang="en-US" b="1" u="sng" dirty="0"/>
              <a:t>Negative Self-Talk</a:t>
            </a:r>
          </a:p>
          <a:p>
            <a:pPr marL="0" indent="0">
              <a:buNone/>
            </a:pPr>
            <a:r>
              <a:rPr lang="en-US" sz="2400" dirty="0"/>
              <a:t>I’ve never done it before </a:t>
            </a:r>
          </a:p>
          <a:p>
            <a:pPr marL="0" indent="0">
              <a:buNone/>
            </a:pPr>
            <a:r>
              <a:rPr lang="en-US" sz="2400" dirty="0"/>
              <a:t>It’s too complicated </a:t>
            </a:r>
          </a:p>
          <a:p>
            <a:pPr marL="0" indent="0">
              <a:buNone/>
            </a:pPr>
            <a:r>
              <a:rPr lang="en-US" sz="2400" dirty="0"/>
              <a:t>I don’t have the resources </a:t>
            </a:r>
          </a:p>
          <a:p>
            <a:pPr marL="0" indent="0">
              <a:buNone/>
            </a:pPr>
            <a:r>
              <a:rPr lang="en-US" sz="2400" dirty="0"/>
              <a:t>It’s too radical a change</a:t>
            </a:r>
            <a:endParaRPr lang="en-US" sz="1200" dirty="0"/>
          </a:p>
          <a:p>
            <a:pPr marL="0" indent="0">
              <a:buNone/>
            </a:pPr>
            <a:endParaRPr lang="en-US" sz="2400" dirty="0"/>
          </a:p>
          <a:p>
            <a:pPr marL="0" indent="0">
              <a:buNone/>
            </a:pPr>
            <a:r>
              <a:rPr lang="en-US" sz="2400" dirty="0"/>
              <a:t>No one communicates with me</a:t>
            </a:r>
          </a:p>
        </p:txBody>
      </p:sp>
      <p:sp>
        <p:nvSpPr>
          <p:cNvPr id="4" name="Content Placeholder 4"/>
          <p:cNvSpPr txBox="1">
            <a:spLocks/>
          </p:cNvSpPr>
          <p:nvPr/>
        </p:nvSpPr>
        <p:spPr>
          <a:xfrm>
            <a:off x="3300663" y="1442000"/>
            <a:ext cx="7010400" cy="5257800"/>
          </a:xfrm>
          <a:prstGeom prst="rect">
            <a:avLst/>
          </a:prstGeom>
        </p:spPr>
        <p:txBody>
          <a:bodyPr vert="horz" numCol="1">
            <a:normAutofit/>
          </a:bodyPr>
          <a:lstStyle/>
          <a:p>
            <a:pPr marL="365760" indent="-256032" eaLnBrk="1" fontAlgn="auto" hangingPunct="1">
              <a:lnSpc>
                <a:spcPct val="110000"/>
              </a:lnSpc>
              <a:spcBef>
                <a:spcPts val="2400"/>
              </a:spcBef>
              <a:spcAft>
                <a:spcPts val="0"/>
              </a:spcAft>
              <a:buClr>
                <a:schemeClr val="accent1"/>
              </a:buClr>
              <a:buSzPct val="68000"/>
              <a:buFont typeface="Wingdings 3"/>
              <a:buChar char=""/>
              <a:defRPr/>
            </a:pPr>
            <a:endParaRPr lang="en-US" sz="2800" dirty="0">
              <a:latin typeface="Arial" pitchFamily="34" charset="0"/>
              <a:cs typeface="Arial" pitchFamily="34" charset="0"/>
            </a:endParaRPr>
          </a:p>
        </p:txBody>
      </p:sp>
      <p:sp>
        <p:nvSpPr>
          <p:cNvPr id="5" name="Content Placeholder 13">
            <a:extLst>
              <a:ext uri="{FF2B5EF4-FFF2-40B4-BE49-F238E27FC236}">
                <a16:creationId xmlns:a16="http://schemas.microsoft.com/office/drawing/2014/main" id="{18D3B6D2-7672-4660-9A90-713DA2A946A8}"/>
              </a:ext>
            </a:extLst>
          </p:cNvPr>
          <p:cNvSpPr txBox="1">
            <a:spLocks/>
          </p:cNvSpPr>
          <p:nvPr/>
        </p:nvSpPr>
        <p:spPr>
          <a:xfrm>
            <a:off x="7868653" y="1687483"/>
            <a:ext cx="4083264" cy="4941915"/>
          </a:xfrm>
          <a:prstGeom prst="rect">
            <a:avLst/>
          </a:prstGeom>
        </p:spPr>
        <p:txBody>
          <a:bodyPr vert="horz" lIns="91440" tIns="45720" rIns="91440" bIns="45720" rtlCol="0">
            <a:normAutofit/>
          </a:bodyPr>
          <a:lst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2800"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fontAlgn="auto">
              <a:buFont typeface="Wingdings 3" panose="05040102010807070707" pitchFamily="18" charset="2"/>
              <a:buNone/>
            </a:pPr>
            <a:r>
              <a:rPr lang="en-US" b="1" u="sng" dirty="0"/>
              <a:t>Positive Thinking</a:t>
            </a:r>
          </a:p>
          <a:p>
            <a:pPr marL="0" indent="0">
              <a:buNone/>
            </a:pPr>
            <a:r>
              <a:rPr lang="en-US" sz="2400" dirty="0"/>
              <a:t>It’s a new opportunity</a:t>
            </a:r>
          </a:p>
          <a:p>
            <a:pPr marL="0" indent="0">
              <a:buNone/>
            </a:pPr>
            <a:r>
              <a:rPr lang="en-US" sz="2400" dirty="0"/>
              <a:t>I’ll tackle it differently </a:t>
            </a:r>
          </a:p>
          <a:p>
            <a:pPr marL="0" indent="0">
              <a:buNone/>
            </a:pPr>
            <a:r>
              <a:rPr lang="en-US" sz="2400" dirty="0"/>
              <a:t>How can I get it done</a:t>
            </a:r>
          </a:p>
          <a:p>
            <a:pPr marL="0" indent="0">
              <a:buNone/>
            </a:pPr>
            <a:r>
              <a:rPr lang="en-US" sz="2400" dirty="0"/>
              <a:t>Let’s do something different, take a chance </a:t>
            </a:r>
          </a:p>
          <a:p>
            <a:pPr marL="0" indent="0">
              <a:buNone/>
            </a:pPr>
            <a:r>
              <a:rPr lang="en-US" sz="2400" dirty="0"/>
              <a:t>I’ll see if I can open the channels of communication </a:t>
            </a:r>
          </a:p>
          <a:p>
            <a:pPr marL="0" indent="0" fontAlgn="auto">
              <a:buFont typeface="Wingdings 3" panose="05040102010807070707" pitchFamily="18" charset="2"/>
              <a:buNone/>
            </a:pPr>
            <a:endParaRPr lang="en-US" b="1" u="sng" dirty="0"/>
          </a:p>
        </p:txBody>
      </p:sp>
      <p:sp>
        <p:nvSpPr>
          <p:cNvPr id="7" name="Arrow: Right 6">
            <a:extLst>
              <a:ext uri="{FF2B5EF4-FFF2-40B4-BE49-F238E27FC236}">
                <a16:creationId xmlns:a16="http://schemas.microsoft.com/office/drawing/2014/main" id="{7639BEA3-1BF4-4FC1-B732-41667D07B1E4}"/>
              </a:ext>
            </a:extLst>
          </p:cNvPr>
          <p:cNvSpPr/>
          <p:nvPr/>
        </p:nvSpPr>
        <p:spPr>
          <a:xfrm>
            <a:off x="6954253" y="2458597"/>
            <a:ext cx="744034" cy="152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C5AE0DB3-CF55-4E82-928D-130D67E9BDC1}"/>
              </a:ext>
            </a:extLst>
          </p:cNvPr>
          <p:cNvSpPr/>
          <p:nvPr/>
        </p:nvSpPr>
        <p:spPr>
          <a:xfrm>
            <a:off x="6954253" y="3004099"/>
            <a:ext cx="744034" cy="152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51EF2C3-74AC-481A-8F88-5425E3882B76}"/>
              </a:ext>
            </a:extLst>
          </p:cNvPr>
          <p:cNvSpPr/>
          <p:nvPr/>
        </p:nvSpPr>
        <p:spPr>
          <a:xfrm>
            <a:off x="6954253" y="3541511"/>
            <a:ext cx="744034" cy="152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12A9095-6FF2-4E0F-9A41-067C98E989A8}"/>
              </a:ext>
            </a:extLst>
          </p:cNvPr>
          <p:cNvSpPr/>
          <p:nvPr/>
        </p:nvSpPr>
        <p:spPr>
          <a:xfrm>
            <a:off x="6954253" y="4070900"/>
            <a:ext cx="744034" cy="152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1FD67DD-F3D9-407F-AC63-9153858299A7}"/>
              </a:ext>
            </a:extLst>
          </p:cNvPr>
          <p:cNvSpPr/>
          <p:nvPr/>
        </p:nvSpPr>
        <p:spPr>
          <a:xfrm>
            <a:off x="6954253" y="5094388"/>
            <a:ext cx="744034" cy="152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D60D0464-802F-4F28-A958-3840354091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11518427"/>
      </p:ext>
    </p:extLst>
  </p:cSld>
  <p:clrMapOvr>
    <a:masterClrMapping/>
  </p:clrMapOvr>
  <mc:AlternateContent xmlns:mc="http://schemas.openxmlformats.org/markup-compatibility/2006" xmlns:p14="http://schemas.microsoft.com/office/powerpoint/2010/main">
    <mc:Choice Requires="p14">
      <p:transition spd="slow" p14:dur="2000" advTm="127911"/>
    </mc:Choice>
    <mc:Fallback xmlns="">
      <p:transition spd="slow" advTm="127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The Power of Positivity</a:t>
            </a:r>
          </a:p>
        </p:txBody>
      </p:sp>
      <p:sp>
        <p:nvSpPr>
          <p:cNvPr id="4" name="Content Placeholder 4"/>
          <p:cNvSpPr>
            <a:spLocks noGrp="1"/>
          </p:cNvSpPr>
          <p:nvPr>
            <p:ph idx="1"/>
          </p:nvPr>
        </p:nvSpPr>
        <p:spPr/>
        <p:txBody>
          <a:bodyPr/>
          <a:lstStyle/>
          <a:p>
            <a:pPr marL="0" indent="0">
              <a:buNone/>
            </a:pPr>
            <a:r>
              <a:rPr lang="en-US" dirty="0"/>
              <a:t>“Being positive won’t guarantee that you will succeed. But, being negative will guarantee you won’t.” </a:t>
            </a:r>
          </a:p>
          <a:p>
            <a:pPr marL="0" indent="0" algn="ctr">
              <a:buNone/>
            </a:pPr>
            <a:r>
              <a:rPr lang="en-US" dirty="0"/>
              <a:t>- Jon Gordon </a:t>
            </a:r>
          </a:p>
        </p:txBody>
      </p:sp>
      <p:pic>
        <p:nvPicPr>
          <p:cNvPr id="7170" name="Picture 2" descr="Image result for positive self talk">
            <a:extLst>
              <a:ext uri="{FF2B5EF4-FFF2-40B4-BE49-F238E27FC236}">
                <a16:creationId xmlns:a16="http://schemas.microsoft.com/office/drawing/2014/main" id="{333B3BE7-EC61-4B69-81BE-8DAF5266A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5026" y="3429000"/>
            <a:ext cx="5461348" cy="273067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D3F48AA6-29EC-4C21-8F99-188E97916B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40613480"/>
      </p:ext>
    </p:extLst>
  </p:cSld>
  <p:clrMapOvr>
    <a:masterClrMapping/>
  </p:clrMapOvr>
  <mc:AlternateContent xmlns:mc="http://schemas.openxmlformats.org/markup-compatibility/2006" xmlns:p14="http://schemas.microsoft.com/office/powerpoint/2010/main">
    <mc:Choice Requires="p14">
      <p:transition spd="slow" p14:dur="2000" advTm="23835"/>
    </mc:Choice>
    <mc:Fallback xmlns="">
      <p:transition spd="slow" advTm="2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0F70FE-6769-4857-ACBC-6D90F04086DA}"/>
              </a:ext>
            </a:extLst>
          </p:cNvPr>
          <p:cNvSpPr>
            <a:spLocks noGrp="1"/>
          </p:cNvSpPr>
          <p:nvPr>
            <p:ph type="body" idx="1"/>
          </p:nvPr>
        </p:nvSpPr>
        <p:spPr>
          <a:xfrm>
            <a:off x="2032000" y="2678907"/>
            <a:ext cx="9956800" cy="1500187"/>
          </a:xfrm>
        </p:spPr>
        <p:txBody>
          <a:bodyPr/>
          <a:lstStyle/>
          <a:p>
            <a:r>
              <a:rPr lang="en-US" b="0" dirty="0"/>
              <a:t>Pillars of Respect</a:t>
            </a:r>
          </a:p>
          <a:p>
            <a:endParaRPr lang="en-US" dirty="0"/>
          </a:p>
        </p:txBody>
      </p:sp>
      <p:pic>
        <p:nvPicPr>
          <p:cNvPr id="2" name="Audio 1">
            <a:hlinkClick r:id="" action="ppaction://media"/>
            <a:extLst>
              <a:ext uri="{FF2B5EF4-FFF2-40B4-BE49-F238E27FC236}">
                <a16:creationId xmlns:a16="http://schemas.microsoft.com/office/drawing/2014/main" id="{8AADE9FE-29EF-4850-BC35-E1C757D0C5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8795809"/>
      </p:ext>
    </p:extLst>
  </p:cSld>
  <p:clrMapOvr>
    <a:masterClrMapping/>
  </p:clrMapOvr>
  <mc:AlternateContent xmlns:mc="http://schemas.openxmlformats.org/markup-compatibility/2006" xmlns:p14="http://schemas.microsoft.com/office/powerpoint/2010/main">
    <mc:Choice Requires="p14">
      <p:transition spd="slow" p14:dur="2000" advTm="4740"/>
    </mc:Choice>
    <mc:Fallback xmlns="">
      <p:transition spd="slow" advTm="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Pillars of Respect in A Positive Workplace</a:t>
            </a:r>
          </a:p>
        </p:txBody>
      </p:sp>
      <p:sp>
        <p:nvSpPr>
          <p:cNvPr id="17" name="Content Placeholder 16">
            <a:extLst>
              <a:ext uri="{FF2B5EF4-FFF2-40B4-BE49-F238E27FC236}">
                <a16:creationId xmlns:a16="http://schemas.microsoft.com/office/drawing/2014/main" id="{895313F9-3CEB-4572-A26F-A7D451476DAA}"/>
              </a:ext>
            </a:extLst>
          </p:cNvPr>
          <p:cNvSpPr>
            <a:spLocks noGrp="1"/>
          </p:cNvSpPr>
          <p:nvPr>
            <p:ph idx="1"/>
          </p:nvPr>
        </p:nvSpPr>
        <p:spPr>
          <a:xfrm>
            <a:off x="3124200" y="1687484"/>
            <a:ext cx="8763000" cy="4738483"/>
          </a:xfrm>
        </p:spPr>
        <p:txBody>
          <a:bodyPr>
            <a:normAutofit fontScale="92500"/>
          </a:bodyPr>
          <a:lstStyle/>
          <a:p>
            <a:r>
              <a:rPr lang="en-US" dirty="0"/>
              <a:t>In the book, </a:t>
            </a:r>
            <a:r>
              <a:rPr lang="en-US" i="1" dirty="0"/>
              <a:t>Making Work </a:t>
            </a:r>
            <a:r>
              <a:rPr lang="en-US" i="1" dirty="0" err="1"/>
              <a:t>Work</a:t>
            </a:r>
            <a:r>
              <a:rPr lang="en-US" i="1" dirty="0"/>
              <a:t>: The Positivity Solution for Any Work Environment, </a:t>
            </a:r>
            <a:r>
              <a:rPr lang="en-US" dirty="0"/>
              <a:t>Shola Richards offers solutions for creating a more positive and professional workplace by using kindness and mutual respect </a:t>
            </a:r>
          </a:p>
          <a:p>
            <a:r>
              <a:rPr lang="en-US" dirty="0"/>
              <a:t>His personal journey started a movement around positivity following a painful period in his professional life </a:t>
            </a:r>
          </a:p>
          <a:p>
            <a:r>
              <a:rPr lang="en-US" dirty="0"/>
              <a:t>After 2 years working for a boss who told him his name was “too complicated and weird,” the boss told him to refer to himself as “Steve” at work</a:t>
            </a:r>
          </a:p>
          <a:p>
            <a:endParaRPr lang="en-US" dirty="0"/>
          </a:p>
        </p:txBody>
      </p:sp>
      <p:pic>
        <p:nvPicPr>
          <p:cNvPr id="2" name="Audio 1">
            <a:hlinkClick r:id="" action="ppaction://media"/>
            <a:extLst>
              <a:ext uri="{FF2B5EF4-FFF2-40B4-BE49-F238E27FC236}">
                <a16:creationId xmlns:a16="http://schemas.microsoft.com/office/drawing/2014/main" id="{D0EDED3A-50C6-4F40-9DE1-F398A3FD5F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50486602"/>
      </p:ext>
    </p:extLst>
  </p:cSld>
  <p:clrMapOvr>
    <a:masterClrMapping/>
  </p:clrMapOvr>
  <mc:AlternateContent xmlns:mc="http://schemas.openxmlformats.org/markup-compatibility/2006" xmlns:p14="http://schemas.microsoft.com/office/powerpoint/2010/main">
    <mc:Choice Requires="p14">
      <p:transition spd="slow" p14:dur="2000" advTm="82246"/>
    </mc:Choice>
    <mc:Fallback xmlns="">
      <p:transition spd="slow" advTm="82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Pillars of Respect in A Positive Workplace</a:t>
            </a:r>
          </a:p>
        </p:txBody>
      </p:sp>
      <p:sp>
        <p:nvSpPr>
          <p:cNvPr id="17" name="Content Placeholder 16">
            <a:extLst>
              <a:ext uri="{FF2B5EF4-FFF2-40B4-BE49-F238E27FC236}">
                <a16:creationId xmlns:a16="http://schemas.microsoft.com/office/drawing/2014/main" id="{895313F9-3CEB-4572-A26F-A7D451476DAA}"/>
              </a:ext>
            </a:extLst>
          </p:cNvPr>
          <p:cNvSpPr>
            <a:spLocks noGrp="1"/>
          </p:cNvSpPr>
          <p:nvPr>
            <p:ph idx="1"/>
          </p:nvPr>
        </p:nvSpPr>
        <p:spPr>
          <a:xfrm>
            <a:off x="3124200" y="1687484"/>
            <a:ext cx="8763000" cy="4738483"/>
          </a:xfrm>
        </p:spPr>
        <p:txBody>
          <a:bodyPr>
            <a:normAutofit/>
          </a:bodyPr>
          <a:lstStyle/>
          <a:p>
            <a:r>
              <a:rPr lang="en-US" dirty="0"/>
              <a:t>Two years later, he quit and authored the book that we’ll discuss today </a:t>
            </a:r>
          </a:p>
          <a:p>
            <a:r>
              <a:rPr lang="en-US" dirty="0"/>
              <a:t>Richards outlines three pillars of respect that must be practiced to create a positive workplace. They include: </a:t>
            </a:r>
          </a:p>
          <a:p>
            <a:pPr lvl="1"/>
            <a:r>
              <a:rPr lang="en-US" dirty="0"/>
              <a:t>Respectful communication </a:t>
            </a:r>
          </a:p>
          <a:p>
            <a:pPr lvl="1"/>
            <a:r>
              <a:rPr lang="en-US" dirty="0"/>
              <a:t>Respect for the individual </a:t>
            </a:r>
          </a:p>
          <a:p>
            <a:pPr lvl="1"/>
            <a:r>
              <a:rPr lang="en-US" dirty="0"/>
              <a:t>Respect for the team</a:t>
            </a:r>
          </a:p>
          <a:p>
            <a:endParaRPr lang="en-US" dirty="0"/>
          </a:p>
        </p:txBody>
      </p:sp>
      <p:pic>
        <p:nvPicPr>
          <p:cNvPr id="2" name="Audio 1">
            <a:hlinkClick r:id="" action="ppaction://media"/>
            <a:extLst>
              <a:ext uri="{FF2B5EF4-FFF2-40B4-BE49-F238E27FC236}">
                <a16:creationId xmlns:a16="http://schemas.microsoft.com/office/drawing/2014/main" id="{59415260-FF60-4031-814C-7C0D03AC18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2259942"/>
      </p:ext>
    </p:extLst>
  </p:cSld>
  <p:clrMapOvr>
    <a:masterClrMapping/>
  </p:clrMapOvr>
  <mc:AlternateContent xmlns:mc="http://schemas.openxmlformats.org/markup-compatibility/2006" xmlns:p14="http://schemas.microsoft.com/office/powerpoint/2010/main">
    <mc:Choice Requires="p14">
      <p:transition spd="slow" p14:dur="2000" advTm="34740"/>
    </mc:Choice>
    <mc:Fallback xmlns="">
      <p:transition spd="slow" advTm="3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Pillar #1: Respectful Communication</a:t>
            </a:r>
          </a:p>
        </p:txBody>
      </p:sp>
      <p:sp>
        <p:nvSpPr>
          <p:cNvPr id="17" name="Content Placeholder 16">
            <a:extLst>
              <a:ext uri="{FF2B5EF4-FFF2-40B4-BE49-F238E27FC236}">
                <a16:creationId xmlns:a16="http://schemas.microsoft.com/office/drawing/2014/main" id="{895313F9-3CEB-4572-A26F-A7D451476DAA}"/>
              </a:ext>
            </a:extLst>
          </p:cNvPr>
          <p:cNvSpPr>
            <a:spLocks noGrp="1"/>
          </p:cNvSpPr>
          <p:nvPr>
            <p:ph idx="1"/>
          </p:nvPr>
        </p:nvSpPr>
        <p:spPr>
          <a:xfrm>
            <a:off x="3124200" y="1687484"/>
            <a:ext cx="8763000" cy="4738483"/>
          </a:xfrm>
        </p:spPr>
        <p:txBody>
          <a:bodyPr>
            <a:normAutofit fontScale="92500"/>
          </a:bodyPr>
          <a:lstStyle/>
          <a:p>
            <a:r>
              <a:rPr lang="en-US" dirty="0"/>
              <a:t>Respectful communication is communicating verbally and nonverbally in a manner that shows openness, and is free from judgment and includes common courtesy</a:t>
            </a:r>
          </a:p>
          <a:p>
            <a:pPr lvl="1"/>
            <a:r>
              <a:rPr lang="en-US" dirty="0"/>
              <a:t>Say hello. It seems simple, but it is shocking how many leaders fail to do so. Saying hello is a way of genuinely acknowledging others</a:t>
            </a:r>
          </a:p>
          <a:p>
            <a:pPr lvl="1"/>
            <a:r>
              <a:rPr lang="en-US" dirty="0"/>
              <a:t>Keep language appropriate; avoid swearing</a:t>
            </a:r>
          </a:p>
          <a:p>
            <a:pPr lvl="1"/>
            <a:r>
              <a:rPr lang="en-US" dirty="0"/>
              <a:t>Be polite, calm, well-spoken, confident, but not arrogant </a:t>
            </a:r>
          </a:p>
          <a:p>
            <a:pPr lvl="1"/>
            <a:r>
              <a:rPr lang="en-US" dirty="0"/>
              <a:t>Avoid jokes about co-workers and/or customers</a:t>
            </a:r>
          </a:p>
          <a:p>
            <a:pPr lvl="1"/>
            <a:r>
              <a:rPr lang="en-US" dirty="0"/>
              <a:t>Treat others the way you would like to be treated</a:t>
            </a:r>
          </a:p>
          <a:p>
            <a:pPr lvl="1"/>
            <a:endParaRPr lang="en-US" dirty="0"/>
          </a:p>
          <a:p>
            <a:endParaRPr lang="en-US" dirty="0"/>
          </a:p>
        </p:txBody>
      </p:sp>
      <p:pic>
        <p:nvPicPr>
          <p:cNvPr id="2" name="Audio 1">
            <a:hlinkClick r:id="" action="ppaction://media"/>
            <a:extLst>
              <a:ext uri="{FF2B5EF4-FFF2-40B4-BE49-F238E27FC236}">
                <a16:creationId xmlns:a16="http://schemas.microsoft.com/office/drawing/2014/main" id="{CB2DDC75-B51E-4FC1-A274-79B0AE9A9A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80641523"/>
      </p:ext>
    </p:extLst>
  </p:cSld>
  <p:clrMapOvr>
    <a:masterClrMapping/>
  </p:clrMapOvr>
  <mc:AlternateContent xmlns:mc="http://schemas.openxmlformats.org/markup-compatibility/2006" xmlns:p14="http://schemas.microsoft.com/office/powerpoint/2010/main">
    <mc:Choice Requires="p14">
      <p:transition spd="slow" p14:dur="2000" advTm="109955"/>
    </mc:Choice>
    <mc:Fallback xmlns="">
      <p:transition spd="slow" advTm="109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CA64-AF85-4D89-B645-E39D59211E71}"/>
              </a:ext>
            </a:extLst>
          </p:cNvPr>
          <p:cNvSpPr>
            <a:spLocks noGrp="1"/>
          </p:cNvSpPr>
          <p:nvPr>
            <p:ph type="title"/>
          </p:nvPr>
        </p:nvSpPr>
        <p:spPr/>
        <p:txBody>
          <a:bodyPr/>
          <a:lstStyle/>
          <a:p>
            <a:r>
              <a:rPr lang="en-US" dirty="0"/>
              <a:t>Positivity 	</a:t>
            </a:r>
          </a:p>
        </p:txBody>
      </p:sp>
      <p:sp>
        <p:nvSpPr>
          <p:cNvPr id="3" name="Content Placeholder 2">
            <a:extLst>
              <a:ext uri="{FF2B5EF4-FFF2-40B4-BE49-F238E27FC236}">
                <a16:creationId xmlns:a16="http://schemas.microsoft.com/office/drawing/2014/main" id="{44B481B6-B013-4C81-910A-6AC83297604C}"/>
              </a:ext>
            </a:extLst>
          </p:cNvPr>
          <p:cNvSpPr>
            <a:spLocks noGrp="1"/>
          </p:cNvSpPr>
          <p:nvPr>
            <p:ph idx="1"/>
          </p:nvPr>
        </p:nvSpPr>
        <p:spPr/>
        <p:txBody>
          <a:bodyPr/>
          <a:lstStyle/>
          <a:p>
            <a:r>
              <a:rPr lang="en-US" dirty="0"/>
              <a:t>The practice of being or tendency to be positive or optimistic in attitude</a:t>
            </a:r>
          </a:p>
          <a:p>
            <a:r>
              <a:rPr lang="en-US" dirty="0"/>
              <a:t>It is an attitude that helps you see the good in people</a:t>
            </a:r>
          </a:p>
          <a:p>
            <a:r>
              <a:rPr lang="en-US" dirty="0"/>
              <a:t>It is a mental attitude that sees the good and the accomplishments in your life, rather than the negative and the failure</a:t>
            </a:r>
          </a:p>
          <a:p>
            <a:r>
              <a:rPr lang="en-US" dirty="0"/>
              <a:t>It is optimism and maintaining a positive mindset</a:t>
            </a:r>
          </a:p>
        </p:txBody>
      </p:sp>
      <p:pic>
        <p:nvPicPr>
          <p:cNvPr id="6" name="Audio 5">
            <a:hlinkClick r:id="" action="ppaction://media"/>
            <a:extLst>
              <a:ext uri="{FF2B5EF4-FFF2-40B4-BE49-F238E27FC236}">
                <a16:creationId xmlns:a16="http://schemas.microsoft.com/office/drawing/2014/main" id="{BA206EB4-844C-4580-913B-15324DB2DF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6230692"/>
      </p:ext>
    </p:extLst>
  </p:cSld>
  <p:clrMapOvr>
    <a:masterClrMapping/>
  </p:clrMapOvr>
  <mc:AlternateContent xmlns:mc="http://schemas.openxmlformats.org/markup-compatibility/2006" xmlns:p14="http://schemas.microsoft.com/office/powerpoint/2010/main">
    <mc:Choice Requires="p14">
      <p:transition spd="slow" p14:dur="2000" advTm="45992"/>
    </mc:Choice>
    <mc:Fallback xmlns="">
      <p:transition spd="slow" advTm="45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normAutofit fontScale="90000"/>
          </a:bodyPr>
          <a:lstStyle/>
          <a:p>
            <a:r>
              <a:rPr lang="en-US" dirty="0"/>
              <a:t>Examples: Inappropriate Communication</a:t>
            </a:r>
          </a:p>
        </p:txBody>
      </p:sp>
      <p:graphicFrame>
        <p:nvGraphicFramePr>
          <p:cNvPr id="5" name="Table 4">
            <a:extLst>
              <a:ext uri="{FF2B5EF4-FFF2-40B4-BE49-F238E27FC236}">
                <a16:creationId xmlns:a16="http://schemas.microsoft.com/office/drawing/2014/main" id="{82680F2F-E438-4EE6-AFF8-D2500CB359A6}"/>
              </a:ext>
            </a:extLst>
          </p:cNvPr>
          <p:cNvGraphicFramePr>
            <a:graphicFrameLocks noGrp="1"/>
          </p:cNvGraphicFramePr>
          <p:nvPr>
            <p:extLst>
              <p:ext uri="{D42A27DB-BD31-4B8C-83A1-F6EECF244321}">
                <p14:modId xmlns:p14="http://schemas.microsoft.com/office/powerpoint/2010/main" val="489683102"/>
              </p:ext>
            </p:extLst>
          </p:nvPr>
        </p:nvGraphicFramePr>
        <p:xfrm>
          <a:off x="3535680" y="1257300"/>
          <a:ext cx="8503920" cy="4927636"/>
        </p:xfrm>
        <a:graphic>
          <a:graphicData uri="http://schemas.openxmlformats.org/drawingml/2006/table">
            <a:tbl>
              <a:tblPr firstRow="1" bandRow="1">
                <a:tableStyleId>{00A15C55-8517-42AA-B614-E9B94910E393}</a:tableStyleId>
              </a:tblPr>
              <a:tblGrid>
                <a:gridCol w="4251960">
                  <a:extLst>
                    <a:ext uri="{9D8B030D-6E8A-4147-A177-3AD203B41FA5}">
                      <a16:colId xmlns:a16="http://schemas.microsoft.com/office/drawing/2014/main" val="1578102733"/>
                    </a:ext>
                  </a:extLst>
                </a:gridCol>
                <a:gridCol w="4251960">
                  <a:extLst>
                    <a:ext uri="{9D8B030D-6E8A-4147-A177-3AD203B41FA5}">
                      <a16:colId xmlns:a16="http://schemas.microsoft.com/office/drawing/2014/main" val="243928379"/>
                    </a:ext>
                  </a:extLst>
                </a:gridCol>
              </a:tblGrid>
              <a:tr h="16053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kern="1200" dirty="0">
                          <a:solidFill>
                            <a:schemeClr val="tx1"/>
                          </a:solidFill>
                          <a:effectLst/>
                          <a:latin typeface="Arial" panose="020B0604020202020204" pitchFamily="34" charset="0"/>
                          <a:cs typeface="Arial" panose="020B0604020202020204" pitchFamily="34" charset="0"/>
                        </a:rPr>
                        <a:t>Making negative comments about an employee's personal religious beliefs, or trying to convert them to a certain religious ideology</a:t>
                      </a:r>
                      <a:endParaRPr kumimoji="0" lang="en-US" sz="2000" b="0" i="0" kern="1200" dirty="0">
                        <a:solidFill>
                          <a:schemeClr val="tx1"/>
                        </a:solidFill>
                        <a:effectLst/>
                        <a:latin typeface="Arial" panose="020B0604020202020204" pitchFamily="34" charset="0"/>
                        <a:ea typeface="+mn-ea"/>
                        <a:cs typeface="Arial" panose="020B0604020202020204" pitchFamily="34" charset="0"/>
                      </a:endParaRPr>
                    </a:p>
                  </a:txBody>
                  <a:tcPr>
                    <a:solidFill>
                      <a:srgbClr val="EDEA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kern="1200" dirty="0">
                          <a:solidFill>
                            <a:schemeClr val="tx1"/>
                          </a:solidFill>
                          <a:effectLst/>
                          <a:latin typeface="Arial" panose="020B0604020202020204" pitchFamily="34" charset="0"/>
                          <a:cs typeface="Arial" panose="020B0604020202020204" pitchFamily="34" charset="0"/>
                        </a:rPr>
                        <a:t>Making offensive reference to an individual's mental or physical disability</a:t>
                      </a:r>
                      <a:endParaRPr kumimoji="0" lang="en-US" sz="2000" b="0" i="0" kern="1200" dirty="0">
                        <a:solidFill>
                          <a:schemeClr val="tx1"/>
                        </a:solidFill>
                        <a:effectLst/>
                        <a:latin typeface="Arial" panose="020B0604020202020204" pitchFamily="34" charset="0"/>
                        <a:ea typeface="+mn-ea"/>
                        <a:cs typeface="Arial" panose="020B0604020202020204" pitchFamily="34" charset="0"/>
                      </a:endParaRPr>
                    </a:p>
                  </a:txBody>
                  <a:tcPr>
                    <a:solidFill>
                      <a:srgbClr val="EDEAF0"/>
                    </a:solidFill>
                  </a:tcPr>
                </a:tc>
                <a:extLst>
                  <a:ext uri="{0D108BD9-81ED-4DB2-BD59-A6C34878D82A}">
                    <a16:rowId xmlns:a16="http://schemas.microsoft.com/office/drawing/2014/main" val="2669164564"/>
                  </a:ext>
                </a:extLst>
              </a:tr>
              <a:tr h="1003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kern="1200" dirty="0">
                          <a:effectLst/>
                          <a:latin typeface="Arial" panose="020B0604020202020204" pitchFamily="34" charset="0"/>
                          <a:cs typeface="Arial" panose="020B0604020202020204" pitchFamily="34" charset="0"/>
                        </a:rPr>
                        <a:t>Using racist slang, phrases or nicknames</a:t>
                      </a:r>
                      <a:endParaRPr kumimoji="0" lang="en-US" sz="2000" b="0" i="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kern="1200" dirty="0">
                          <a:effectLst/>
                          <a:latin typeface="Arial" panose="020B0604020202020204" pitchFamily="34" charset="0"/>
                          <a:cs typeface="Arial" panose="020B0604020202020204" pitchFamily="34" charset="0"/>
                        </a:rPr>
                        <a:t>Sharing inappropriate images, videos, e-mails, letters or notes in an offensive nature</a:t>
                      </a:r>
                      <a:endParaRPr kumimoji="0" lang="en-US" sz="2000" b="0" i="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159455972"/>
                  </a:ext>
                </a:extLst>
              </a:tr>
              <a:tr h="1003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kern="1200" dirty="0">
                          <a:effectLst/>
                          <a:latin typeface="Arial" panose="020B0604020202020204" pitchFamily="34" charset="0"/>
                          <a:cs typeface="Arial" panose="020B0604020202020204" pitchFamily="34" charset="0"/>
                        </a:rPr>
                        <a:t>Making remarks about an individual's skin color or other ethnic traits</a:t>
                      </a:r>
                      <a:br>
                        <a:rPr kumimoji="0" lang="en-US" sz="2000" b="0" kern="1200" dirty="0">
                          <a:effectLst/>
                          <a:latin typeface="Arial" panose="020B0604020202020204" pitchFamily="34" charset="0"/>
                          <a:cs typeface="Arial" panose="020B0604020202020204" pitchFamily="34" charset="0"/>
                        </a:rPr>
                      </a:br>
                      <a:endParaRPr kumimoji="0" lang="en-US" sz="2000" b="0" i="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kern="1200" dirty="0">
                          <a:effectLst/>
                          <a:latin typeface="Arial" panose="020B0604020202020204" pitchFamily="34" charset="0"/>
                          <a:cs typeface="Arial" panose="020B0604020202020204" pitchFamily="34" charset="0"/>
                        </a:rPr>
                        <a:t>Offensively talking about negative racial, ethnic or religious stereotypes</a:t>
                      </a:r>
                      <a:endParaRPr kumimoji="0" lang="en-US" sz="2000" b="0" i="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704779222"/>
                  </a:ext>
                </a:extLst>
              </a:tr>
              <a:tr h="706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kern="1200" dirty="0">
                          <a:effectLst/>
                          <a:latin typeface="Arial" panose="020B0604020202020204" pitchFamily="34" charset="0"/>
                          <a:cs typeface="Arial" panose="020B0604020202020204" pitchFamily="34" charset="0"/>
                        </a:rPr>
                        <a:t>Making offensive gestures</a:t>
                      </a:r>
                      <a:endParaRPr kumimoji="0" lang="en-US" sz="2000" b="0" i="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kern="1200" dirty="0">
                          <a:effectLst/>
                          <a:latin typeface="Arial" panose="020B0604020202020204" pitchFamily="34" charset="0"/>
                          <a:cs typeface="Arial" panose="020B0604020202020204" pitchFamily="34" charset="0"/>
                        </a:rPr>
                        <a:t>Making derogatory age-related comments</a:t>
                      </a:r>
                      <a:br>
                        <a:rPr kumimoji="0" lang="en-US" sz="2000" b="0" kern="1200" dirty="0">
                          <a:effectLst/>
                          <a:latin typeface="Arial" panose="020B0604020202020204" pitchFamily="34" charset="0"/>
                          <a:cs typeface="Arial" panose="020B0604020202020204" pitchFamily="34" charset="0"/>
                        </a:rPr>
                      </a:br>
                      <a:endParaRPr kumimoji="0" lang="en-US" sz="2000" b="0" i="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69260717"/>
                  </a:ext>
                </a:extLst>
              </a:tr>
            </a:tbl>
          </a:graphicData>
        </a:graphic>
      </p:graphicFrame>
      <p:sp>
        <p:nvSpPr>
          <p:cNvPr id="6" name="TextBox 5">
            <a:extLst>
              <a:ext uri="{FF2B5EF4-FFF2-40B4-BE49-F238E27FC236}">
                <a16:creationId xmlns:a16="http://schemas.microsoft.com/office/drawing/2014/main" id="{7AF7DE55-2CED-422F-B30B-BF6FBF8EF2C9}"/>
              </a:ext>
            </a:extLst>
          </p:cNvPr>
          <p:cNvSpPr txBox="1"/>
          <p:nvPr/>
        </p:nvSpPr>
        <p:spPr>
          <a:xfrm>
            <a:off x="10891529" y="6009561"/>
            <a:ext cx="1148071" cy="215444"/>
          </a:xfrm>
          <a:prstGeom prst="rect">
            <a:avLst/>
          </a:prstGeom>
          <a:noFill/>
        </p:spPr>
        <p:txBody>
          <a:bodyPr wrap="none" rtlCol="0">
            <a:spAutoFit/>
          </a:bodyPr>
          <a:lstStyle/>
          <a:p>
            <a:r>
              <a:rPr lang="en-US" sz="800" dirty="0">
                <a:latin typeface="Calibri" panose="020F0502020204030204" pitchFamily="34" charset="0"/>
                <a:cs typeface="Calibri" panose="020F0502020204030204" pitchFamily="34" charset="0"/>
              </a:rPr>
              <a:t>SOURCE</a:t>
            </a:r>
            <a:r>
              <a:rPr lang="en-US" sz="800" dirty="0">
                <a:latin typeface="Calibri" panose="020F0502020204030204" pitchFamily="34" charset="0"/>
                <a:cs typeface="Calibri" panose="020F0502020204030204" pitchFamily="34" charset="0"/>
                <a:hlinkClick r:id="rId5"/>
              </a:rPr>
              <a:t>: THE BALANCE</a:t>
            </a:r>
            <a:endParaRPr lang="en-US" sz="800" dirty="0">
              <a:latin typeface="Calibri" panose="020F0502020204030204" pitchFamily="34" charset="0"/>
              <a:cs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9512B8AA-22DC-46C7-927E-F80E9878D6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50910592"/>
      </p:ext>
    </p:extLst>
  </p:cSld>
  <p:clrMapOvr>
    <a:masterClrMapping/>
  </p:clrMapOvr>
  <mc:AlternateContent xmlns:mc="http://schemas.openxmlformats.org/markup-compatibility/2006" xmlns:p14="http://schemas.microsoft.com/office/powerpoint/2010/main">
    <mc:Choice Requires="p14">
      <p:transition spd="slow" p14:dur="2000" advTm="148345"/>
    </mc:Choice>
    <mc:Fallback xmlns="">
      <p:transition spd="slow" advTm="148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Pillar #2: Respect for the Individual</a:t>
            </a:r>
          </a:p>
        </p:txBody>
      </p:sp>
      <p:sp>
        <p:nvSpPr>
          <p:cNvPr id="17" name="Content Placeholder 16">
            <a:extLst>
              <a:ext uri="{FF2B5EF4-FFF2-40B4-BE49-F238E27FC236}">
                <a16:creationId xmlns:a16="http://schemas.microsoft.com/office/drawing/2014/main" id="{895313F9-3CEB-4572-A26F-A7D451476DAA}"/>
              </a:ext>
            </a:extLst>
          </p:cNvPr>
          <p:cNvSpPr>
            <a:spLocks noGrp="1"/>
          </p:cNvSpPr>
          <p:nvPr>
            <p:ph idx="1"/>
          </p:nvPr>
        </p:nvSpPr>
        <p:spPr>
          <a:xfrm>
            <a:off x="3124200" y="1687484"/>
            <a:ext cx="8763000" cy="4412691"/>
          </a:xfrm>
        </p:spPr>
        <p:txBody>
          <a:bodyPr>
            <a:normAutofit lnSpcReduction="10000"/>
          </a:bodyPr>
          <a:lstStyle/>
          <a:p>
            <a:r>
              <a:rPr lang="en-US" dirty="0"/>
              <a:t>Never give critical feedback in front of others. Be quick to apologize and own your mistakes. Offer solutions to issues</a:t>
            </a:r>
          </a:p>
          <a:p>
            <a:pPr lvl="1"/>
            <a:r>
              <a:rPr lang="en-US" dirty="0"/>
              <a:t>Do not speak with offensive language (as judged by those around you) and unfiltered comments</a:t>
            </a:r>
          </a:p>
          <a:p>
            <a:pPr lvl="1"/>
            <a:r>
              <a:rPr lang="en-US" dirty="0"/>
              <a:t>Focus on your behavior, not your co-workers’ or other employees’</a:t>
            </a:r>
          </a:p>
          <a:p>
            <a:pPr lvl="1"/>
            <a:r>
              <a:rPr lang="en-US" dirty="0"/>
              <a:t>Provide follow-through and respond promptly to issues and requests</a:t>
            </a:r>
          </a:p>
          <a:p>
            <a:pPr lvl="1"/>
            <a:r>
              <a:rPr lang="en-US" dirty="0"/>
              <a:t>Don’t tolerate bullying—speak up</a:t>
            </a:r>
          </a:p>
        </p:txBody>
      </p:sp>
      <p:pic>
        <p:nvPicPr>
          <p:cNvPr id="2" name="Audio 1">
            <a:hlinkClick r:id="" action="ppaction://media"/>
            <a:extLst>
              <a:ext uri="{FF2B5EF4-FFF2-40B4-BE49-F238E27FC236}">
                <a16:creationId xmlns:a16="http://schemas.microsoft.com/office/drawing/2014/main" id="{CD6E5F92-EAEA-4128-9D0B-DB9D2DC917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72013127"/>
      </p:ext>
    </p:extLst>
  </p:cSld>
  <p:clrMapOvr>
    <a:masterClrMapping/>
  </p:clrMapOvr>
  <mc:AlternateContent xmlns:mc="http://schemas.openxmlformats.org/markup-compatibility/2006" xmlns:p14="http://schemas.microsoft.com/office/powerpoint/2010/main">
    <mc:Choice Requires="p14">
      <p:transition spd="slow" p14:dur="2000" advTm="109533"/>
    </mc:Choice>
    <mc:Fallback xmlns="">
      <p:transition spd="slow" advTm="109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D5081C-A216-4E92-921F-C5FC1221D68C}"/>
              </a:ext>
            </a:extLst>
          </p:cNvPr>
          <p:cNvSpPr>
            <a:spLocks noGrp="1"/>
          </p:cNvSpPr>
          <p:nvPr>
            <p:ph type="title"/>
          </p:nvPr>
        </p:nvSpPr>
        <p:spPr/>
        <p:txBody>
          <a:bodyPr>
            <a:normAutofit fontScale="90000"/>
          </a:bodyPr>
          <a:lstStyle/>
          <a:p>
            <a:br>
              <a:rPr lang="en-US" dirty="0"/>
            </a:br>
            <a:br>
              <a:rPr lang="en-US" dirty="0"/>
            </a:br>
            <a:r>
              <a:rPr lang="en-US" dirty="0"/>
              <a:t>Stop Gossip in its Tracks</a:t>
            </a:r>
          </a:p>
        </p:txBody>
      </p:sp>
      <p:sp>
        <p:nvSpPr>
          <p:cNvPr id="2" name="Content Placeholder 1">
            <a:extLst>
              <a:ext uri="{FF2B5EF4-FFF2-40B4-BE49-F238E27FC236}">
                <a16:creationId xmlns:a16="http://schemas.microsoft.com/office/drawing/2014/main" id="{0AAF30D8-6C28-4117-825E-1A5C7599D629}"/>
              </a:ext>
            </a:extLst>
          </p:cNvPr>
          <p:cNvSpPr>
            <a:spLocks noGrp="1"/>
          </p:cNvSpPr>
          <p:nvPr>
            <p:ph idx="1"/>
          </p:nvPr>
        </p:nvSpPr>
        <p:spPr/>
        <p:txBody>
          <a:bodyPr/>
          <a:lstStyle/>
          <a:p>
            <a:r>
              <a:rPr lang="en-US" dirty="0"/>
              <a:t>In any workplace, gossip is a dangerous element that has no place</a:t>
            </a:r>
          </a:p>
          <a:p>
            <a:r>
              <a:rPr lang="en-US" dirty="0"/>
              <a:t>It destroys an atmosphere of respect and trust that is essential</a:t>
            </a:r>
          </a:p>
          <a:p>
            <a:r>
              <a:rPr lang="en-US" dirty="0"/>
              <a:t>Remember the Telephone Game from school? Once a story about someone begins to spread, it changes each time it is told</a:t>
            </a:r>
          </a:p>
          <a:p>
            <a:r>
              <a:rPr lang="en-US" dirty="0"/>
              <a:t>Think of how you would feel if someone shared your personal information</a:t>
            </a:r>
          </a:p>
        </p:txBody>
      </p:sp>
      <p:pic>
        <p:nvPicPr>
          <p:cNvPr id="4" name="Audio 3">
            <a:hlinkClick r:id="" action="ppaction://media"/>
            <a:extLst>
              <a:ext uri="{FF2B5EF4-FFF2-40B4-BE49-F238E27FC236}">
                <a16:creationId xmlns:a16="http://schemas.microsoft.com/office/drawing/2014/main" id="{6D856D2C-E40B-43BB-87A6-20A3C72471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1445611"/>
      </p:ext>
    </p:extLst>
  </p:cSld>
  <p:clrMapOvr>
    <a:masterClrMapping/>
  </p:clrMapOvr>
  <mc:AlternateContent xmlns:mc="http://schemas.openxmlformats.org/markup-compatibility/2006" xmlns:p14="http://schemas.microsoft.com/office/powerpoint/2010/main">
    <mc:Choice Requires="p14">
      <p:transition spd="slow" p14:dur="2000" advTm="74609"/>
    </mc:Choice>
    <mc:Fallback xmlns="">
      <p:transition spd="slow" advTm="74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Pillar #3: Respect for the Team</a:t>
            </a:r>
          </a:p>
        </p:txBody>
      </p:sp>
      <p:sp>
        <p:nvSpPr>
          <p:cNvPr id="17" name="Content Placeholder 16">
            <a:extLst>
              <a:ext uri="{FF2B5EF4-FFF2-40B4-BE49-F238E27FC236}">
                <a16:creationId xmlns:a16="http://schemas.microsoft.com/office/drawing/2014/main" id="{895313F9-3CEB-4572-A26F-A7D451476DAA}"/>
              </a:ext>
            </a:extLst>
          </p:cNvPr>
          <p:cNvSpPr>
            <a:spLocks noGrp="1"/>
          </p:cNvSpPr>
          <p:nvPr>
            <p:ph idx="1"/>
          </p:nvPr>
        </p:nvSpPr>
        <p:spPr>
          <a:xfrm>
            <a:off x="3124200" y="1687484"/>
            <a:ext cx="8763000" cy="4412691"/>
          </a:xfrm>
        </p:spPr>
        <p:txBody>
          <a:bodyPr>
            <a:normAutofit/>
          </a:bodyPr>
          <a:lstStyle/>
          <a:p>
            <a:r>
              <a:rPr lang="en-US" dirty="0"/>
              <a:t>Offer support to employees and colleagues without being asked. Reject cliques or activities that divide the team instead of bringing it together</a:t>
            </a:r>
          </a:p>
          <a:p>
            <a:pPr lvl="1"/>
            <a:r>
              <a:rPr lang="en-US" dirty="0"/>
              <a:t>Connect on a personal level. You do not have to be everyone’s friend, but allow others to feel like you are a team player, and you are able to encourage the team  </a:t>
            </a:r>
          </a:p>
          <a:p>
            <a:pPr lvl="1"/>
            <a:r>
              <a:rPr lang="en-US" dirty="0"/>
              <a:t>Make sure coworkers and supervisors can talk to you without you having a defensive or negative posture</a:t>
            </a:r>
          </a:p>
          <a:p>
            <a:pPr lvl="1"/>
            <a:r>
              <a:rPr lang="en-US" dirty="0"/>
              <a:t>Be the manager that you would want to have!</a:t>
            </a:r>
          </a:p>
        </p:txBody>
      </p:sp>
      <p:pic>
        <p:nvPicPr>
          <p:cNvPr id="2" name="Audio 1">
            <a:hlinkClick r:id="" action="ppaction://media"/>
            <a:extLst>
              <a:ext uri="{FF2B5EF4-FFF2-40B4-BE49-F238E27FC236}">
                <a16:creationId xmlns:a16="http://schemas.microsoft.com/office/drawing/2014/main" id="{4BA902DD-13B1-4DBB-812A-75F4D4E2FF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1288842"/>
      </p:ext>
    </p:extLst>
  </p:cSld>
  <p:clrMapOvr>
    <a:masterClrMapping/>
  </p:clrMapOvr>
  <mc:AlternateContent xmlns:mc="http://schemas.openxmlformats.org/markup-compatibility/2006" xmlns:p14="http://schemas.microsoft.com/office/powerpoint/2010/main">
    <mc:Choice Requires="p14">
      <p:transition spd="slow" p14:dur="2000" advTm="153436"/>
    </mc:Choice>
    <mc:Fallback xmlns="">
      <p:transition spd="slow" advTm="153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761A6E-C6F3-477B-97D3-FEBC4B4F660E}"/>
              </a:ext>
            </a:extLst>
          </p:cNvPr>
          <p:cNvSpPr>
            <a:spLocks noGrp="1"/>
          </p:cNvSpPr>
          <p:nvPr>
            <p:ph type="title"/>
          </p:nvPr>
        </p:nvSpPr>
        <p:spPr/>
        <p:txBody>
          <a:bodyPr>
            <a:normAutofit fontScale="90000"/>
          </a:bodyPr>
          <a:lstStyle/>
          <a:p>
            <a:r>
              <a:rPr lang="en-US" dirty="0"/>
              <a:t>That Which We Feed Grows,</a:t>
            </a:r>
            <a:br>
              <a:rPr lang="en-US" dirty="0"/>
            </a:br>
            <a:r>
              <a:rPr lang="en-US" dirty="0"/>
              <a:t>That Which We Starve Dies</a:t>
            </a:r>
          </a:p>
        </p:txBody>
      </p:sp>
      <p:sp>
        <p:nvSpPr>
          <p:cNvPr id="2" name="Content Placeholder 1">
            <a:extLst>
              <a:ext uri="{FF2B5EF4-FFF2-40B4-BE49-F238E27FC236}">
                <a16:creationId xmlns:a16="http://schemas.microsoft.com/office/drawing/2014/main" id="{DB3ED696-E661-42B9-892A-F4CF6FFAE25C}"/>
              </a:ext>
            </a:extLst>
          </p:cNvPr>
          <p:cNvSpPr>
            <a:spLocks noGrp="1"/>
          </p:cNvSpPr>
          <p:nvPr>
            <p:ph idx="1"/>
          </p:nvPr>
        </p:nvSpPr>
        <p:spPr/>
        <p:txBody>
          <a:bodyPr/>
          <a:lstStyle/>
          <a:p>
            <a:r>
              <a:rPr lang="en-US" dirty="0"/>
              <a:t>Recognize and Reward behaviors that enhance professionalism in the workplace</a:t>
            </a:r>
          </a:p>
          <a:p>
            <a:pPr lvl="1"/>
            <a:r>
              <a:rPr lang="en-US" dirty="0"/>
              <a:t>This doesn’t have to cost you anything </a:t>
            </a:r>
          </a:p>
          <a:p>
            <a:pPr lvl="1"/>
            <a:r>
              <a:rPr lang="en-US" dirty="0"/>
              <a:t>People appreciate being thanked, recognized and feeling appreciated</a:t>
            </a:r>
          </a:p>
          <a:p>
            <a:r>
              <a:rPr lang="en-US" dirty="0"/>
              <a:t>Develop a culture where professionalism is the expectation and norm</a:t>
            </a:r>
          </a:p>
          <a:p>
            <a:r>
              <a:rPr lang="en-US" dirty="0"/>
              <a:t>Morale will soar when everyone brings their best selves to the workplace</a:t>
            </a:r>
          </a:p>
          <a:p>
            <a:pPr lvl="1"/>
            <a:endParaRPr lang="en-US" dirty="0"/>
          </a:p>
        </p:txBody>
      </p:sp>
      <p:pic>
        <p:nvPicPr>
          <p:cNvPr id="4" name="Picture 3">
            <a:extLst>
              <a:ext uri="{FF2B5EF4-FFF2-40B4-BE49-F238E27FC236}">
                <a16:creationId xmlns:a16="http://schemas.microsoft.com/office/drawing/2014/main" id="{62D014B6-D25C-4EF6-AC28-6F8DCCA49BD3}"/>
              </a:ext>
            </a:extLst>
          </p:cNvPr>
          <p:cNvPicPr>
            <a:picLocks noChangeAspect="1"/>
          </p:cNvPicPr>
          <p:nvPr/>
        </p:nvPicPr>
        <p:blipFill>
          <a:blip r:embed="rId5"/>
          <a:stretch>
            <a:fillRect/>
          </a:stretch>
        </p:blipFill>
        <p:spPr>
          <a:xfrm>
            <a:off x="1295400" y="2286000"/>
            <a:ext cx="2133600" cy="2133600"/>
          </a:xfrm>
          <a:prstGeom prst="rect">
            <a:avLst/>
          </a:prstGeom>
        </p:spPr>
      </p:pic>
      <p:pic>
        <p:nvPicPr>
          <p:cNvPr id="5" name="Audio 4">
            <a:hlinkClick r:id="" action="ppaction://media"/>
            <a:extLst>
              <a:ext uri="{FF2B5EF4-FFF2-40B4-BE49-F238E27FC236}">
                <a16:creationId xmlns:a16="http://schemas.microsoft.com/office/drawing/2014/main" id="{CE32851B-A17B-4B1F-8C52-BE608690D7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0224647"/>
      </p:ext>
    </p:extLst>
  </p:cSld>
  <p:clrMapOvr>
    <a:masterClrMapping/>
  </p:clrMapOvr>
  <mc:AlternateContent xmlns:mc="http://schemas.openxmlformats.org/markup-compatibility/2006" xmlns:p14="http://schemas.microsoft.com/office/powerpoint/2010/main">
    <mc:Choice Requires="p14">
      <p:transition spd="slow" p14:dur="2000" advTm="193003"/>
    </mc:Choice>
    <mc:Fallback xmlns="">
      <p:transition spd="slow" advTm="193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699B-6B40-4AA1-BEA0-3F6536231E1D}"/>
              </a:ext>
            </a:extLst>
          </p:cNvPr>
          <p:cNvSpPr>
            <a:spLocks noGrp="1"/>
          </p:cNvSpPr>
          <p:nvPr>
            <p:ph type="title"/>
          </p:nvPr>
        </p:nvSpPr>
        <p:spPr/>
        <p:txBody>
          <a:bodyPr/>
          <a:lstStyle/>
          <a:p>
            <a:r>
              <a:rPr lang="en-US" dirty="0"/>
              <a:t>Review of Your BHS Benefits</a:t>
            </a:r>
          </a:p>
        </p:txBody>
      </p:sp>
      <p:sp>
        <p:nvSpPr>
          <p:cNvPr id="3" name="Text Placeholder 2">
            <a:extLst>
              <a:ext uri="{FF2B5EF4-FFF2-40B4-BE49-F238E27FC236}">
                <a16:creationId xmlns:a16="http://schemas.microsoft.com/office/drawing/2014/main" id="{3E136173-D0AF-4625-BBE0-19DD6EE9DB8E}"/>
              </a:ext>
            </a:extLst>
          </p:cNvPr>
          <p:cNvSpPr>
            <a:spLocks noGrp="1"/>
          </p:cNvSpPr>
          <p:nvPr>
            <p:ph type="body" idx="1"/>
          </p:nvPr>
        </p:nvSpPr>
        <p:spPr/>
        <p:txBody>
          <a:bodyPr/>
          <a:lstStyle/>
          <a:p>
            <a:r>
              <a:rPr lang="en-US" dirty="0"/>
              <a:t>State of Alabama</a:t>
            </a:r>
          </a:p>
        </p:txBody>
      </p:sp>
      <p:pic>
        <p:nvPicPr>
          <p:cNvPr id="4" name="Audio 3">
            <a:hlinkClick r:id="" action="ppaction://media"/>
            <a:extLst>
              <a:ext uri="{FF2B5EF4-FFF2-40B4-BE49-F238E27FC236}">
                <a16:creationId xmlns:a16="http://schemas.microsoft.com/office/drawing/2014/main" id="{A11AE14E-E670-4D27-8799-9F445423D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35380377"/>
      </p:ext>
    </p:extLst>
  </p:cSld>
  <p:clrMapOvr>
    <a:masterClrMapping/>
  </p:clrMapOvr>
  <mc:AlternateContent xmlns:mc="http://schemas.openxmlformats.org/markup-compatibility/2006" xmlns:p14="http://schemas.microsoft.com/office/powerpoint/2010/main">
    <mc:Choice Requires="p14">
      <p:transition spd="slow" p14:dur="2000" advTm="7216"/>
    </mc:Choice>
    <mc:Fallback xmlns="">
      <p:transition spd="slow" advTm="7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B970A-25C4-4367-AC9C-B8F284CEF2B6}"/>
              </a:ext>
            </a:extLst>
          </p:cNvPr>
          <p:cNvSpPr>
            <a:spLocks noGrp="1"/>
          </p:cNvSpPr>
          <p:nvPr>
            <p:ph type="title"/>
          </p:nvPr>
        </p:nvSpPr>
        <p:spPr/>
        <p:txBody>
          <a:bodyPr/>
          <a:lstStyle/>
          <a:p>
            <a:r>
              <a:rPr lang="en-US" dirty="0"/>
              <a:t>About BHS: At a Glance</a:t>
            </a:r>
          </a:p>
        </p:txBody>
      </p:sp>
      <p:grpSp>
        <p:nvGrpSpPr>
          <p:cNvPr id="8" name="Group 7">
            <a:extLst>
              <a:ext uri="{FF2B5EF4-FFF2-40B4-BE49-F238E27FC236}">
                <a16:creationId xmlns:a16="http://schemas.microsoft.com/office/drawing/2014/main" id="{384090F4-E698-4B50-95D7-DE238C93DFD8}"/>
              </a:ext>
            </a:extLst>
          </p:cNvPr>
          <p:cNvGrpSpPr/>
          <p:nvPr/>
        </p:nvGrpSpPr>
        <p:grpSpPr>
          <a:xfrm>
            <a:off x="914400" y="2438400"/>
            <a:ext cx="5029200" cy="3908761"/>
            <a:chOff x="1371600" y="2285999"/>
            <a:chExt cx="4724400" cy="2043118"/>
          </a:xfrm>
        </p:grpSpPr>
        <p:sp>
          <p:nvSpPr>
            <p:cNvPr id="6" name="TextBox 5">
              <a:extLst>
                <a:ext uri="{FF2B5EF4-FFF2-40B4-BE49-F238E27FC236}">
                  <a16:creationId xmlns:a16="http://schemas.microsoft.com/office/drawing/2014/main" id="{9EFC5AD7-7B8B-46C4-B5FF-F8B75C6B2B04}"/>
                </a:ext>
              </a:extLst>
            </p:cNvPr>
            <p:cNvSpPr txBox="1"/>
            <p:nvPr/>
          </p:nvSpPr>
          <p:spPr>
            <a:xfrm>
              <a:off x="2044469" y="2285999"/>
              <a:ext cx="3579091" cy="2043118"/>
            </a:xfrm>
            <a:prstGeom prst="rect">
              <a:avLst/>
            </a:prstGeom>
            <a:noFill/>
          </p:spPr>
          <p:txBody>
            <a:bodyPr wrap="square" rtlCol="0">
              <a:spAutoFit/>
            </a:bodyPr>
            <a:lstStyle/>
            <a:p>
              <a:r>
                <a:rPr lang="en-US" sz="3200" b="1" dirty="0"/>
                <a:t>Our mission </a:t>
              </a:r>
            </a:p>
            <a:p>
              <a:r>
                <a:rPr lang="en-US" sz="2400" dirty="0">
                  <a:solidFill>
                    <a:srgbClr val="0070C0"/>
                  </a:solidFill>
                </a:rPr>
                <a:t>To provide comprehensive behavioral health services to employers and their beneficiaries which are high quality, cost effective, uniformly accessible, and managed within a least restrictive treatment approach.</a:t>
              </a:r>
            </a:p>
          </p:txBody>
        </p:sp>
        <p:sp>
          <p:nvSpPr>
            <p:cNvPr id="7" name="Double Brace 6">
              <a:extLst>
                <a:ext uri="{FF2B5EF4-FFF2-40B4-BE49-F238E27FC236}">
                  <a16:creationId xmlns:a16="http://schemas.microsoft.com/office/drawing/2014/main" id="{2C35B9FD-3452-47C5-B5A0-BA391994A045}"/>
                </a:ext>
              </a:extLst>
            </p:cNvPr>
            <p:cNvSpPr/>
            <p:nvPr/>
          </p:nvSpPr>
          <p:spPr>
            <a:xfrm>
              <a:off x="1371600" y="2285999"/>
              <a:ext cx="4724400" cy="203132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Rectangle 8">
            <a:extLst>
              <a:ext uri="{FF2B5EF4-FFF2-40B4-BE49-F238E27FC236}">
                <a16:creationId xmlns:a16="http://schemas.microsoft.com/office/drawing/2014/main" id="{6BC47A30-F8AC-4E01-B25B-F12459A9EFEA}"/>
              </a:ext>
            </a:extLst>
          </p:cNvPr>
          <p:cNvSpPr/>
          <p:nvPr/>
        </p:nvSpPr>
        <p:spPr>
          <a:xfrm>
            <a:off x="6248402" y="1676400"/>
            <a:ext cx="5584371" cy="4670761"/>
          </a:xfrm>
          <a:prstGeom prst="rect">
            <a:avLst/>
          </a:prstGeom>
        </p:spPr>
        <p:txBody>
          <a:bodyPr wrap="square" numCol="1" spcCol="182880">
            <a:noAutofit/>
          </a:bodyPr>
          <a:lstStyle/>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30+ Years in Business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750,000+ Covered Lives Nationally</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87% Client Retention</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Employee-Owned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Birmingham, AL Headquarters;</a:t>
            </a:r>
            <a:br>
              <a:rPr lang="en-US" sz="2400" dirty="0">
                <a:latin typeface="Arial" pitchFamily="34" charset="0"/>
              </a:rPr>
            </a:br>
            <a:r>
              <a:rPr lang="en-US" sz="2400" dirty="0">
                <a:latin typeface="Arial" pitchFamily="34" charset="0"/>
              </a:rPr>
              <a:t>Midwest Regional Office (Chicago)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96% Patient Satisfaction Rate</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“Open” Preferred Provider </a:t>
            </a:r>
            <a:br>
              <a:rPr lang="en-US" sz="2400" dirty="0">
                <a:latin typeface="Arial" pitchFamily="34" charset="0"/>
              </a:rPr>
            </a:br>
            <a:r>
              <a:rPr lang="en-US" sz="2400" dirty="0">
                <a:latin typeface="Arial" pitchFamily="34" charset="0"/>
              </a:rPr>
              <a:t>Network of 25,000+ Providers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 Staff Turnover Rate</a:t>
            </a:r>
          </a:p>
        </p:txBody>
      </p:sp>
      <p:pic>
        <p:nvPicPr>
          <p:cNvPr id="4" name="Audio 3">
            <a:hlinkClick r:id="" action="ppaction://media"/>
            <a:extLst>
              <a:ext uri="{FF2B5EF4-FFF2-40B4-BE49-F238E27FC236}">
                <a16:creationId xmlns:a16="http://schemas.microsoft.com/office/drawing/2014/main" id="{1A1E4886-431D-4C86-8C15-D066001289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9576101"/>
      </p:ext>
    </p:extLst>
  </p:cSld>
  <p:clrMapOvr>
    <a:masterClrMapping/>
  </p:clrMapOvr>
  <mc:AlternateContent xmlns:mc="http://schemas.openxmlformats.org/markup-compatibility/2006" xmlns:p14="http://schemas.microsoft.com/office/powerpoint/2010/main">
    <mc:Choice Requires="p14">
      <p:transition spd="slow" p14:dur="2000" advTm="37095"/>
    </mc:Choice>
    <mc:Fallback xmlns="">
      <p:transition spd="slow" advTm="37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D7D80E-F66B-45D5-8CB0-C4EADE25D4CC}"/>
              </a:ext>
            </a:extLst>
          </p:cNvPr>
          <p:cNvSpPr/>
          <p:nvPr/>
        </p:nvSpPr>
        <p:spPr>
          <a:xfrm>
            <a:off x="1828800" y="2212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61079A-851B-44B7-95C5-A7F57F7EB8CB}"/>
              </a:ext>
            </a:extLst>
          </p:cNvPr>
          <p:cNvSpPr txBox="1"/>
          <p:nvPr/>
        </p:nvSpPr>
        <p:spPr>
          <a:xfrm>
            <a:off x="3427044" y="2289110"/>
            <a:ext cx="3049956" cy="1631216"/>
          </a:xfrm>
          <a:prstGeom prst="rect">
            <a:avLst/>
          </a:prstGeom>
          <a:noFill/>
        </p:spPr>
        <p:txBody>
          <a:bodyPr wrap="square" rtlCol="0">
            <a:spAutoFit/>
          </a:bodyPr>
          <a:lstStyle/>
          <a:p>
            <a:r>
              <a:rPr lang="en-US" sz="2800" b="1" dirty="0"/>
              <a:t>Behavioral</a:t>
            </a:r>
          </a:p>
          <a:p>
            <a:r>
              <a:rPr lang="en-US" b="1" dirty="0"/>
              <a:t>Speak with Counselors</a:t>
            </a:r>
          </a:p>
          <a:p>
            <a:r>
              <a:rPr lang="en-US" dirty="0"/>
              <a:t>Referrals for mental/ behavioral health &amp; substance abuse issues</a:t>
            </a:r>
          </a:p>
        </p:txBody>
      </p:sp>
      <p:sp>
        <p:nvSpPr>
          <p:cNvPr id="22" name="Rectangle 21">
            <a:extLst>
              <a:ext uri="{FF2B5EF4-FFF2-40B4-BE49-F238E27FC236}">
                <a16:creationId xmlns:a16="http://schemas.microsoft.com/office/drawing/2014/main" id="{1C1782D9-95B3-45EE-B969-0B0C38A96DA7}"/>
              </a:ext>
            </a:extLst>
          </p:cNvPr>
          <p:cNvSpPr/>
          <p:nvPr/>
        </p:nvSpPr>
        <p:spPr>
          <a:xfrm>
            <a:off x="7114903" y="2208556"/>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BD7B0F-1A1D-4B05-BB88-46DD06AFEC14}"/>
              </a:ext>
            </a:extLst>
          </p:cNvPr>
          <p:cNvSpPr txBox="1"/>
          <p:nvPr/>
        </p:nvSpPr>
        <p:spPr>
          <a:xfrm>
            <a:off x="8684844" y="2286000"/>
            <a:ext cx="3049956" cy="1631216"/>
          </a:xfrm>
          <a:prstGeom prst="rect">
            <a:avLst/>
          </a:prstGeom>
          <a:noFill/>
        </p:spPr>
        <p:txBody>
          <a:bodyPr wrap="square" rtlCol="0">
            <a:spAutoFit/>
          </a:bodyPr>
          <a:lstStyle/>
          <a:p>
            <a:r>
              <a:rPr lang="en-US" sz="2800" b="1" dirty="0"/>
              <a:t>Financial</a:t>
            </a:r>
          </a:p>
          <a:p>
            <a:r>
              <a:rPr lang="en-US" b="1" dirty="0"/>
              <a:t>Speak with Advisors</a:t>
            </a:r>
          </a:p>
          <a:p>
            <a:r>
              <a:rPr lang="en-US" dirty="0"/>
              <a:t>Assistance with budgeting, estate planning, college, debt restructuring, etc.</a:t>
            </a:r>
          </a:p>
        </p:txBody>
      </p:sp>
      <p:sp>
        <p:nvSpPr>
          <p:cNvPr id="26" name="Rectangle 25">
            <a:extLst>
              <a:ext uri="{FF2B5EF4-FFF2-40B4-BE49-F238E27FC236}">
                <a16:creationId xmlns:a16="http://schemas.microsoft.com/office/drawing/2014/main" id="{FAFBA543-6C9C-4C5C-A11B-BD113F513A0D}"/>
              </a:ext>
            </a:extLst>
          </p:cNvPr>
          <p:cNvSpPr/>
          <p:nvPr/>
        </p:nvSpPr>
        <p:spPr>
          <a:xfrm>
            <a:off x="7086600" y="4503662"/>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7F30EE4-3FDD-4D4F-8F35-5E9D89CB48EB}"/>
              </a:ext>
            </a:extLst>
          </p:cNvPr>
          <p:cNvSpPr txBox="1"/>
          <p:nvPr/>
        </p:nvSpPr>
        <p:spPr>
          <a:xfrm>
            <a:off x="8684844" y="4579862"/>
            <a:ext cx="3126156" cy="1631216"/>
          </a:xfrm>
          <a:prstGeom prst="rect">
            <a:avLst/>
          </a:prstGeom>
          <a:noFill/>
        </p:spPr>
        <p:txBody>
          <a:bodyPr wrap="square" rtlCol="0">
            <a:spAutoFit/>
          </a:bodyPr>
          <a:lstStyle/>
          <a:p>
            <a:r>
              <a:rPr lang="en-US" sz="2800" b="1" dirty="0"/>
              <a:t>Well-Being</a:t>
            </a:r>
          </a:p>
          <a:p>
            <a:r>
              <a:rPr lang="en-US" b="1" dirty="0"/>
              <a:t>Speak with Work/Life Specialists</a:t>
            </a:r>
          </a:p>
          <a:p>
            <a:r>
              <a:rPr lang="en-US" dirty="0"/>
              <a:t>Help with stress, emotional health work/life balance, etc.</a:t>
            </a:r>
          </a:p>
        </p:txBody>
      </p:sp>
      <p:sp>
        <p:nvSpPr>
          <p:cNvPr id="24" name="Rectangle 23">
            <a:extLst>
              <a:ext uri="{FF2B5EF4-FFF2-40B4-BE49-F238E27FC236}">
                <a16:creationId xmlns:a16="http://schemas.microsoft.com/office/drawing/2014/main" id="{47259C61-8FDC-4965-AAB7-B97E79F3F565}"/>
              </a:ext>
            </a:extLst>
          </p:cNvPr>
          <p:cNvSpPr/>
          <p:nvPr/>
        </p:nvSpPr>
        <p:spPr>
          <a:xfrm>
            <a:off x="1828800" y="4498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8589FAE-C692-496D-9F90-8177198391C2}"/>
              </a:ext>
            </a:extLst>
          </p:cNvPr>
          <p:cNvSpPr txBox="1"/>
          <p:nvPr/>
        </p:nvSpPr>
        <p:spPr>
          <a:xfrm>
            <a:off x="3427044" y="4575110"/>
            <a:ext cx="3049956" cy="1631216"/>
          </a:xfrm>
          <a:prstGeom prst="rect">
            <a:avLst/>
          </a:prstGeom>
          <a:noFill/>
        </p:spPr>
        <p:txBody>
          <a:bodyPr wrap="square" rtlCol="0">
            <a:spAutoFit/>
          </a:bodyPr>
          <a:lstStyle/>
          <a:p>
            <a:r>
              <a:rPr lang="en-US" sz="2800" b="1" dirty="0"/>
              <a:t>Eldercare</a:t>
            </a:r>
          </a:p>
          <a:p>
            <a:r>
              <a:rPr lang="en-US" b="1" dirty="0"/>
              <a:t>Speak with Professionals</a:t>
            </a:r>
          </a:p>
          <a:p>
            <a:r>
              <a:rPr lang="en-US" dirty="0"/>
              <a:t>Help with nursing home &amp; assisted living placement, caregiver issues, etc.</a:t>
            </a:r>
          </a:p>
        </p:txBody>
      </p:sp>
      <p:sp>
        <p:nvSpPr>
          <p:cNvPr id="2" name="Rectangle 1">
            <a:extLst>
              <a:ext uri="{FF2B5EF4-FFF2-40B4-BE49-F238E27FC236}">
                <a16:creationId xmlns:a16="http://schemas.microsoft.com/office/drawing/2014/main" id="{4B8CAB71-CFFE-4EFB-B74E-E8BB395B2B06}"/>
              </a:ext>
            </a:extLst>
          </p:cNvPr>
          <p:cNvSpPr/>
          <p:nvPr/>
        </p:nvSpPr>
        <p:spPr>
          <a:xfrm>
            <a:off x="2819400" y="1335800"/>
            <a:ext cx="9067800" cy="769441"/>
          </a:xfrm>
          <a:prstGeom prst="rect">
            <a:avLst/>
          </a:prstGeom>
        </p:spPr>
        <p:txBody>
          <a:bodyPr wrap="square">
            <a:spAutoFit/>
          </a:bodyPr>
          <a:lstStyle/>
          <a:p>
            <a:pPr algn="ctr"/>
            <a:r>
              <a:rPr lang="en-US" sz="2200" dirty="0">
                <a:latin typeface="Helvetica" panose="020B0604020202020204" pitchFamily="34" charset="0"/>
                <a:cs typeface="Helvetica" panose="020B0604020202020204" pitchFamily="34" charset="0"/>
              </a:rPr>
              <a:t>All employees and dependents may receive up to </a:t>
            </a:r>
            <a:br>
              <a:rPr lang="en-US" sz="2200" dirty="0">
                <a:latin typeface="Helvetica" panose="020B0604020202020204" pitchFamily="34" charset="0"/>
                <a:cs typeface="Helvetica" panose="020B0604020202020204" pitchFamily="34" charset="0"/>
              </a:rPr>
            </a:br>
            <a:r>
              <a:rPr lang="en-US" sz="2200" dirty="0">
                <a:latin typeface="Helvetica" panose="020B0604020202020204" pitchFamily="34" charset="0"/>
                <a:cs typeface="Helvetica" panose="020B0604020202020204" pitchFamily="34" charset="0"/>
              </a:rPr>
              <a:t>three (3) visits/consults at no charge each year.</a:t>
            </a:r>
          </a:p>
        </p:txBody>
      </p:sp>
      <p:sp>
        <p:nvSpPr>
          <p:cNvPr id="18" name="Title 7">
            <a:extLst>
              <a:ext uri="{FF2B5EF4-FFF2-40B4-BE49-F238E27FC236}">
                <a16:creationId xmlns:a16="http://schemas.microsoft.com/office/drawing/2014/main" id="{4ED70C3C-B2C5-4B3D-B7F5-4BD39CEAA845}"/>
              </a:ext>
            </a:extLst>
          </p:cNvPr>
          <p:cNvSpPr>
            <a:spLocks noGrp="1"/>
          </p:cNvSpPr>
          <p:nvPr>
            <p:ph type="title"/>
          </p:nvPr>
        </p:nvSpPr>
        <p:spPr>
          <a:xfrm>
            <a:off x="2923903" y="-2202"/>
            <a:ext cx="8382000" cy="1223963"/>
          </a:xfrm>
        </p:spPr>
        <p:txBody>
          <a:bodyPr>
            <a:normAutofit fontScale="90000"/>
          </a:bodyPr>
          <a:lstStyle/>
          <a:p>
            <a:pPr marL="1317625" algn="l"/>
            <a:r>
              <a:rPr lang="en-US" dirty="0"/>
              <a:t>State of Alabama: EAP Benefits</a:t>
            </a:r>
          </a:p>
        </p:txBody>
      </p:sp>
      <p:grpSp>
        <p:nvGrpSpPr>
          <p:cNvPr id="9" name="Group 8">
            <a:extLst>
              <a:ext uri="{FF2B5EF4-FFF2-40B4-BE49-F238E27FC236}">
                <a16:creationId xmlns:a16="http://schemas.microsoft.com/office/drawing/2014/main" id="{76B50F0B-7D1B-4E99-B6BF-4EF02F72A793}"/>
              </a:ext>
            </a:extLst>
          </p:cNvPr>
          <p:cNvGrpSpPr/>
          <p:nvPr/>
        </p:nvGrpSpPr>
        <p:grpSpPr>
          <a:xfrm>
            <a:off x="1987088" y="4738165"/>
            <a:ext cx="1371600" cy="1371600"/>
            <a:chOff x="1998105" y="4738165"/>
            <a:chExt cx="1371600" cy="1371600"/>
          </a:xfrm>
        </p:grpSpPr>
        <p:sp>
          <p:nvSpPr>
            <p:cNvPr id="3" name="Oval 2">
              <a:extLst>
                <a:ext uri="{FF2B5EF4-FFF2-40B4-BE49-F238E27FC236}">
                  <a16:creationId xmlns:a16="http://schemas.microsoft.com/office/drawing/2014/main" id="{C0D36601-5AA2-4E70-8870-9B1A896467FC}"/>
                </a:ext>
              </a:extLst>
            </p:cNvPr>
            <p:cNvSpPr/>
            <p:nvPr/>
          </p:nvSpPr>
          <p:spPr>
            <a:xfrm>
              <a:off x="1998105" y="4738165"/>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D6F6406-D3B0-4042-90DD-DBE3C7480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787" y="5039281"/>
              <a:ext cx="788236" cy="769369"/>
            </a:xfrm>
            <a:prstGeom prst="rect">
              <a:avLst/>
            </a:prstGeom>
          </p:spPr>
        </p:pic>
      </p:grpSp>
      <p:grpSp>
        <p:nvGrpSpPr>
          <p:cNvPr id="8" name="Group 7">
            <a:extLst>
              <a:ext uri="{FF2B5EF4-FFF2-40B4-BE49-F238E27FC236}">
                <a16:creationId xmlns:a16="http://schemas.microsoft.com/office/drawing/2014/main" id="{7D065625-82B3-489A-A975-5E7BE0B8007E}"/>
              </a:ext>
            </a:extLst>
          </p:cNvPr>
          <p:cNvGrpSpPr/>
          <p:nvPr/>
        </p:nvGrpSpPr>
        <p:grpSpPr>
          <a:xfrm>
            <a:off x="1987088" y="2437156"/>
            <a:ext cx="1371600" cy="1371600"/>
            <a:chOff x="1976072" y="2437156"/>
            <a:chExt cx="1371600" cy="1371600"/>
          </a:xfrm>
        </p:grpSpPr>
        <p:sp>
          <p:nvSpPr>
            <p:cNvPr id="30" name="Oval 29">
              <a:extLst>
                <a:ext uri="{FF2B5EF4-FFF2-40B4-BE49-F238E27FC236}">
                  <a16:creationId xmlns:a16="http://schemas.microsoft.com/office/drawing/2014/main" id="{DF3DEE06-19FE-4878-8574-61743201FB1B}"/>
                </a:ext>
              </a:extLst>
            </p:cNvPr>
            <p:cNvSpPr/>
            <p:nvPr/>
          </p:nvSpPr>
          <p:spPr>
            <a:xfrm>
              <a:off x="1976072" y="2437156"/>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10CA75-D19D-4A33-8493-E4DDF334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2073" y="2702955"/>
              <a:ext cx="659599" cy="840003"/>
            </a:xfrm>
            <a:prstGeom prst="rect">
              <a:avLst/>
            </a:prstGeom>
          </p:spPr>
        </p:pic>
      </p:grpSp>
      <p:sp>
        <p:nvSpPr>
          <p:cNvPr id="31" name="Oval 30">
            <a:extLst>
              <a:ext uri="{FF2B5EF4-FFF2-40B4-BE49-F238E27FC236}">
                <a16:creationId xmlns:a16="http://schemas.microsoft.com/office/drawing/2014/main" id="{3E71D931-2D6C-4528-8D30-799B56BEE487}"/>
              </a:ext>
            </a:extLst>
          </p:cNvPr>
          <p:cNvSpPr/>
          <p:nvPr/>
        </p:nvSpPr>
        <p:spPr>
          <a:xfrm>
            <a:off x="7199922" y="2415808"/>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78B27E3-7D01-4835-9853-374F97C6504B}"/>
              </a:ext>
            </a:extLst>
          </p:cNvPr>
          <p:cNvGrpSpPr/>
          <p:nvPr/>
        </p:nvGrpSpPr>
        <p:grpSpPr>
          <a:xfrm>
            <a:off x="7199922" y="4704918"/>
            <a:ext cx="1371600" cy="1371600"/>
            <a:chOff x="9486900" y="4797200"/>
            <a:chExt cx="1371600" cy="1371600"/>
          </a:xfrm>
        </p:grpSpPr>
        <p:sp>
          <p:nvSpPr>
            <p:cNvPr id="32" name="Oval 31">
              <a:extLst>
                <a:ext uri="{FF2B5EF4-FFF2-40B4-BE49-F238E27FC236}">
                  <a16:creationId xmlns:a16="http://schemas.microsoft.com/office/drawing/2014/main" id="{86606106-2842-43C8-8664-DEB674E12F05}"/>
                </a:ext>
              </a:extLst>
            </p:cNvPr>
            <p:cNvSpPr/>
            <p:nvPr/>
          </p:nvSpPr>
          <p:spPr>
            <a:xfrm>
              <a:off x="9486900" y="4797200"/>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0C3AC3F-6022-42C7-BF4A-69909AEB40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1576" y="5147301"/>
              <a:ext cx="942248" cy="671399"/>
            </a:xfrm>
            <a:prstGeom prst="rect">
              <a:avLst/>
            </a:prstGeom>
          </p:spPr>
        </p:pic>
      </p:grpSp>
      <p:pic>
        <p:nvPicPr>
          <p:cNvPr id="15" name="Picture 14">
            <a:extLst>
              <a:ext uri="{FF2B5EF4-FFF2-40B4-BE49-F238E27FC236}">
                <a16:creationId xmlns:a16="http://schemas.microsoft.com/office/drawing/2014/main" id="{2C0FD32E-20FA-4FCB-9F8A-56947EE9A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313" y="2764348"/>
            <a:ext cx="850818" cy="674521"/>
          </a:xfrm>
          <a:prstGeom prst="rect">
            <a:avLst/>
          </a:prstGeom>
        </p:spPr>
      </p:pic>
      <p:pic>
        <p:nvPicPr>
          <p:cNvPr id="4" name="Audio 3">
            <a:hlinkClick r:id="" action="ppaction://media"/>
            <a:extLst>
              <a:ext uri="{FF2B5EF4-FFF2-40B4-BE49-F238E27FC236}">
                <a16:creationId xmlns:a16="http://schemas.microsoft.com/office/drawing/2014/main" id="{1074041D-E258-4A16-BA44-7C75107B04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8095545"/>
      </p:ext>
    </p:extLst>
  </p:cSld>
  <p:clrMapOvr>
    <a:masterClrMapping/>
  </p:clrMapOvr>
  <mc:AlternateContent xmlns:mc="http://schemas.openxmlformats.org/markup-compatibility/2006" xmlns:p14="http://schemas.microsoft.com/office/powerpoint/2010/main">
    <mc:Choice Requires="p14">
      <p:transition spd="slow" p14:dur="2000" advTm="100011"/>
    </mc:Choice>
    <mc:Fallback xmlns="">
      <p:transition spd="slow" advTm="100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Accessing the EAP</a:t>
            </a:r>
          </a:p>
        </p:txBody>
      </p:sp>
      <p:sp>
        <p:nvSpPr>
          <p:cNvPr id="14339" name="Rectangle 3"/>
          <p:cNvSpPr>
            <a:spLocks noGrp="1" noChangeArrowheads="1"/>
          </p:cNvSpPr>
          <p:nvPr>
            <p:ph idx="1"/>
          </p:nvPr>
        </p:nvSpPr>
        <p:spPr>
          <a:xfrm>
            <a:off x="3886200" y="1490261"/>
            <a:ext cx="8153399" cy="4300939"/>
          </a:xfrm>
        </p:spPr>
        <p:txBody>
          <a:bodyPr>
            <a:noAutofit/>
          </a:bodyPr>
          <a:lstStyle/>
          <a:p>
            <a:pPr marL="0" indent="0">
              <a:spcAft>
                <a:spcPts val="0"/>
              </a:spcAft>
              <a:buNone/>
            </a:pPr>
            <a:r>
              <a:rPr lang="en-US" sz="2400" b="1" dirty="0"/>
              <a:t>Begins with a call to BHS: 800-245-1150</a:t>
            </a:r>
          </a:p>
          <a:p>
            <a:pPr marL="0" indent="0">
              <a:spcAft>
                <a:spcPts val="0"/>
              </a:spcAft>
              <a:buNone/>
            </a:pPr>
            <a:r>
              <a:rPr lang="en-US" sz="2300" dirty="0"/>
              <a:t>BHS Care Coordinator is available Monday-Friday</a:t>
            </a:r>
            <a:br>
              <a:rPr lang="en-US" sz="2300" dirty="0"/>
            </a:br>
            <a:r>
              <a:rPr lang="en-US" sz="2300" dirty="0"/>
              <a:t>from 7:00-5:30 CT</a:t>
            </a:r>
          </a:p>
          <a:p>
            <a:pPr marL="0" indent="0">
              <a:spcAft>
                <a:spcPts val="0"/>
              </a:spcAft>
              <a:buNone/>
            </a:pPr>
            <a:endParaRPr lang="en-US" sz="2400" b="1" dirty="0"/>
          </a:p>
          <a:p>
            <a:pPr marL="0" indent="0">
              <a:spcAft>
                <a:spcPts val="0"/>
              </a:spcAft>
              <a:buNone/>
            </a:pPr>
            <a:r>
              <a:rPr lang="en-US" sz="2400" b="1" dirty="0"/>
              <a:t>Your BHS Care Coordinator will:</a:t>
            </a:r>
          </a:p>
          <a:p>
            <a:pPr indent="-227013">
              <a:spcAft>
                <a:spcPts val="0"/>
              </a:spcAft>
            </a:pPr>
            <a:r>
              <a:rPr lang="en-US" sz="2300" dirty="0"/>
              <a:t>Verify personal information to confirm benefit eligibility </a:t>
            </a:r>
          </a:p>
          <a:p>
            <a:pPr indent="-227013">
              <a:spcAft>
                <a:spcPts val="0"/>
              </a:spcAft>
            </a:pPr>
            <a:r>
              <a:rPr lang="en-US" sz="2300" dirty="0"/>
              <a:t>Ask a few questions about needs and preferences </a:t>
            </a:r>
          </a:p>
          <a:p>
            <a:pPr indent="-227013">
              <a:spcAft>
                <a:spcPts val="0"/>
              </a:spcAft>
            </a:pPr>
            <a:r>
              <a:rPr lang="en-US" sz="2300" dirty="0"/>
              <a:t>Assist in referring to the appropriate counselor or provider </a:t>
            </a:r>
          </a:p>
          <a:p>
            <a:pPr marL="0" indent="0">
              <a:spcAft>
                <a:spcPts val="0"/>
              </a:spcAft>
              <a:buNone/>
            </a:pPr>
            <a:endParaRPr lang="en-US" sz="2400" b="1" dirty="0"/>
          </a:p>
          <a:p>
            <a:pPr marL="0" indent="0">
              <a:spcAft>
                <a:spcPts val="0"/>
              </a:spcAft>
              <a:buNone/>
            </a:pPr>
            <a:r>
              <a:rPr lang="en-US" sz="2400" b="1" i="1" dirty="0"/>
              <a:t>After hour, weekend and holiday calls answered by licensed mental health professionals – never an automated response system</a:t>
            </a:r>
          </a:p>
        </p:txBody>
      </p:sp>
      <p:pic>
        <p:nvPicPr>
          <p:cNvPr id="5" name="Picture 4">
            <a:extLst>
              <a:ext uri="{FF2B5EF4-FFF2-40B4-BE49-F238E27FC236}">
                <a16:creationId xmlns:a16="http://schemas.microsoft.com/office/drawing/2014/main" id="{4E1690CD-F809-45D4-8100-F6BF34AB9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236" y="1600200"/>
            <a:ext cx="984446" cy="1007885"/>
          </a:xfrm>
          <a:prstGeom prst="rect">
            <a:avLst/>
          </a:prstGeom>
        </p:spPr>
      </p:pic>
      <p:pic>
        <p:nvPicPr>
          <p:cNvPr id="7" name="Picture 6">
            <a:extLst>
              <a:ext uri="{FF2B5EF4-FFF2-40B4-BE49-F238E27FC236}">
                <a16:creationId xmlns:a16="http://schemas.microsoft.com/office/drawing/2014/main" id="{FE63AF85-7FF0-4F4F-AFBF-E2ACE540D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075" y="3124200"/>
            <a:ext cx="932769" cy="1054699"/>
          </a:xfrm>
          <a:prstGeom prst="rect">
            <a:avLst/>
          </a:prstGeom>
        </p:spPr>
      </p:pic>
      <p:pic>
        <p:nvPicPr>
          <p:cNvPr id="2" name="Audio 1">
            <a:hlinkClick r:id="" action="ppaction://media"/>
            <a:extLst>
              <a:ext uri="{FF2B5EF4-FFF2-40B4-BE49-F238E27FC236}">
                <a16:creationId xmlns:a16="http://schemas.microsoft.com/office/drawing/2014/main" id="{D673EA73-80AA-456F-867D-1BC3DE4E50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12700203"/>
      </p:ext>
    </p:extLst>
  </p:cSld>
  <p:clrMapOvr>
    <a:masterClrMapping/>
  </p:clrMapOvr>
  <mc:AlternateContent xmlns:mc="http://schemas.openxmlformats.org/markup-compatibility/2006" xmlns:p14="http://schemas.microsoft.com/office/powerpoint/2010/main">
    <mc:Choice Requires="p14">
      <p:transition spd="slow" p14:dur="2000" advTm="78347"/>
    </mc:Choice>
    <mc:Fallback xmlns="">
      <p:transition spd="slow" advTm="7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95664-02CF-4F0A-8C0F-4FADD0F075EC}"/>
              </a:ext>
            </a:extLst>
          </p:cNvPr>
          <p:cNvPicPr>
            <a:picLocks noChangeAspect="1"/>
          </p:cNvPicPr>
          <p:nvPr/>
        </p:nvPicPr>
        <p:blipFill rotWithShape="1">
          <a:blip r:embed="rId5">
            <a:extLst>
              <a:ext uri="{28A0092B-C50C-407E-A947-70E740481C1C}">
                <a14:useLocalDpi xmlns:a14="http://schemas.microsoft.com/office/drawing/2010/main" val="0"/>
              </a:ext>
            </a:extLst>
          </a:blip>
          <a:srcRect r="19483"/>
          <a:stretch/>
        </p:blipFill>
        <p:spPr>
          <a:xfrm>
            <a:off x="8666885" y="2490952"/>
            <a:ext cx="3525114" cy="4367048"/>
          </a:xfrm>
          <a:prstGeom prst="rect">
            <a:avLst/>
          </a:prstGeom>
        </p:spPr>
      </p:pic>
      <p:sp>
        <p:nvSpPr>
          <p:cNvPr id="10" name="Text Placeholder 9">
            <a:extLst>
              <a:ext uri="{FF2B5EF4-FFF2-40B4-BE49-F238E27FC236}">
                <a16:creationId xmlns:a16="http://schemas.microsoft.com/office/drawing/2014/main" id="{F8135B47-9472-402A-B11E-7657DB80DBEA}"/>
              </a:ext>
            </a:extLst>
          </p:cNvPr>
          <p:cNvSpPr>
            <a:spLocks noGrp="1"/>
          </p:cNvSpPr>
          <p:nvPr>
            <p:ph type="body" sz="quarter" idx="11"/>
          </p:nvPr>
        </p:nvSpPr>
        <p:spPr>
          <a:xfrm>
            <a:off x="3276600" y="1524000"/>
            <a:ext cx="6177615" cy="4495800"/>
          </a:xfrm>
        </p:spPr>
        <p:txBody>
          <a:bodyPr numCol="1">
            <a:normAutofit fontScale="92500" lnSpcReduction="10000"/>
          </a:bodyPr>
          <a:lstStyle/>
          <a:p>
            <a:pPr marL="0" indent="0">
              <a:spcAft>
                <a:spcPts val="0"/>
              </a:spcAft>
              <a:buNone/>
              <a:tabLst>
                <a:tab pos="395278" algn="l"/>
              </a:tabLst>
              <a:defRPr/>
            </a:pPr>
            <a:r>
              <a:rPr lang="en-US" sz="2400" b="1" dirty="0">
                <a:cs typeface="Helvetica" panose="020B0604020202020204" pitchFamily="34" charset="0"/>
              </a:rPr>
              <a:t>Dedicated BHS Care Coordinator</a:t>
            </a:r>
          </a:p>
          <a:p>
            <a:pPr marL="0" indent="0">
              <a:spcAft>
                <a:spcPts val="0"/>
              </a:spcAft>
              <a:buNone/>
              <a:tabLst>
                <a:tab pos="395278" algn="l"/>
              </a:tabLst>
              <a:defRPr/>
            </a:pPr>
            <a:r>
              <a:rPr lang="en-US" sz="2400" dirty="0">
                <a:cs typeface="Helvetica" panose="020B0604020202020204" pitchFamily="34" charset="0"/>
              </a:rPr>
              <a:t>When you call BHS, you will speak with the BHS Care Coordinator assigned specifically to the State of Alabama</a:t>
            </a:r>
          </a:p>
          <a:p>
            <a:pPr marL="0" indent="0">
              <a:spcAft>
                <a:spcPts val="0"/>
              </a:spcAft>
              <a:buNone/>
              <a:tabLst>
                <a:tab pos="395278" algn="l"/>
              </a:tabLst>
              <a:defRPr/>
            </a:pPr>
            <a:endParaRPr lang="en-US" sz="2400" dirty="0">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Marie Wilbanks</a:t>
            </a:r>
            <a:br>
              <a:rPr lang="en-US" sz="2400" b="1" dirty="0">
                <a:cs typeface="Helvetica" panose="020B0604020202020204" pitchFamily="34" charset="0"/>
              </a:rPr>
            </a:br>
            <a:r>
              <a:rPr lang="en-US" sz="2400" b="1" dirty="0">
                <a:cs typeface="Helvetica" panose="020B0604020202020204" pitchFamily="34" charset="0"/>
              </a:rPr>
              <a:t>Care Coordinator</a:t>
            </a:r>
          </a:p>
          <a:p>
            <a:pPr marL="0" indent="0">
              <a:spcAft>
                <a:spcPts val="0"/>
              </a:spcAft>
              <a:buNone/>
              <a:tabLst>
                <a:tab pos="395278" algn="l"/>
              </a:tabLst>
              <a:defRPr/>
            </a:pPr>
            <a:r>
              <a:rPr lang="en-US" sz="2400" b="1" dirty="0">
                <a:cs typeface="Helvetica" panose="020B0604020202020204" pitchFamily="34" charset="0"/>
              </a:rPr>
              <a:t>mwilbanks@behavioralhealthsystems.com</a:t>
            </a:r>
          </a:p>
          <a:p>
            <a:pPr marL="0" indent="0">
              <a:spcAft>
                <a:spcPts val="0"/>
              </a:spcAft>
              <a:buNone/>
              <a:tabLst>
                <a:tab pos="395278" algn="l"/>
              </a:tabLst>
              <a:defRPr/>
            </a:pPr>
            <a:endParaRPr lang="en-US" sz="2400" dirty="0">
              <a:solidFill>
                <a:srgbClr val="FF0000"/>
              </a:solidFill>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BHS Care Coordinators</a:t>
            </a:r>
          </a:p>
          <a:p>
            <a:pPr marL="0" indent="0">
              <a:spcAft>
                <a:spcPts val="0"/>
              </a:spcAft>
              <a:buNone/>
              <a:tabLst>
                <a:tab pos="395278" algn="l"/>
              </a:tabLst>
              <a:defRPr/>
            </a:pPr>
            <a:r>
              <a:rPr lang="en-US" sz="2400" dirty="0">
                <a:cs typeface="Helvetica" panose="020B0604020202020204" pitchFamily="34" charset="0"/>
              </a:rPr>
              <a:t>Caring, knowledgeable, credentialed counseling professionals who have been selected for their commitment to treat everyone with sensitivity, respect and concern</a:t>
            </a:r>
          </a:p>
        </p:txBody>
      </p:sp>
      <p:sp>
        <p:nvSpPr>
          <p:cNvPr id="2" name="Title 1">
            <a:extLst>
              <a:ext uri="{FF2B5EF4-FFF2-40B4-BE49-F238E27FC236}">
                <a16:creationId xmlns:a16="http://schemas.microsoft.com/office/drawing/2014/main" id="{7AD94DE8-398F-4418-A015-F4E3C3A44745}"/>
              </a:ext>
            </a:extLst>
          </p:cNvPr>
          <p:cNvSpPr>
            <a:spLocks noGrp="1"/>
          </p:cNvSpPr>
          <p:nvPr>
            <p:ph type="title"/>
          </p:nvPr>
        </p:nvSpPr>
        <p:spPr/>
        <p:txBody>
          <a:bodyPr>
            <a:normAutofit/>
          </a:bodyPr>
          <a:lstStyle/>
          <a:p>
            <a:r>
              <a:rPr lang="en-US" dirty="0"/>
              <a:t>Accessing the EAP</a:t>
            </a:r>
          </a:p>
        </p:txBody>
      </p:sp>
      <p:grpSp>
        <p:nvGrpSpPr>
          <p:cNvPr id="5" name="Group 4">
            <a:extLst>
              <a:ext uri="{FF2B5EF4-FFF2-40B4-BE49-F238E27FC236}">
                <a16:creationId xmlns:a16="http://schemas.microsoft.com/office/drawing/2014/main" id="{F90BD146-D2FD-4EF5-8055-1197E307A315}"/>
              </a:ext>
            </a:extLst>
          </p:cNvPr>
          <p:cNvGrpSpPr/>
          <p:nvPr/>
        </p:nvGrpSpPr>
        <p:grpSpPr>
          <a:xfrm>
            <a:off x="2133600" y="4267200"/>
            <a:ext cx="1143000" cy="1143000"/>
            <a:chOff x="8199409" y="4889069"/>
            <a:chExt cx="1143000" cy="1143000"/>
          </a:xfrm>
        </p:grpSpPr>
        <p:sp>
          <p:nvSpPr>
            <p:cNvPr id="6" name="Oval 5">
              <a:extLst>
                <a:ext uri="{FF2B5EF4-FFF2-40B4-BE49-F238E27FC236}">
                  <a16:creationId xmlns:a16="http://schemas.microsoft.com/office/drawing/2014/main" id="{B7B14C1A-9AA5-4FE1-92A8-5AD1D93713C3}"/>
                </a:ext>
              </a:extLst>
            </p:cNvPr>
            <p:cNvSpPr/>
            <p:nvPr/>
          </p:nvSpPr>
          <p:spPr>
            <a:xfrm>
              <a:off x="8199409" y="4889069"/>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BE9670-5127-4645-B845-7887D35F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209" y="5092447"/>
              <a:ext cx="538374" cy="703778"/>
            </a:xfrm>
            <a:prstGeom prst="rect">
              <a:avLst/>
            </a:prstGeom>
          </p:spPr>
        </p:pic>
      </p:grpSp>
      <p:grpSp>
        <p:nvGrpSpPr>
          <p:cNvPr id="8" name="Group 7">
            <a:extLst>
              <a:ext uri="{FF2B5EF4-FFF2-40B4-BE49-F238E27FC236}">
                <a16:creationId xmlns:a16="http://schemas.microsoft.com/office/drawing/2014/main" id="{22671B21-FB18-4256-9337-D9DBFE3956BC}"/>
              </a:ext>
            </a:extLst>
          </p:cNvPr>
          <p:cNvGrpSpPr/>
          <p:nvPr/>
        </p:nvGrpSpPr>
        <p:grpSpPr>
          <a:xfrm>
            <a:off x="2133600" y="1524000"/>
            <a:ext cx="1143000" cy="1143000"/>
            <a:chOff x="2060108" y="1524000"/>
            <a:chExt cx="1143000" cy="1143000"/>
          </a:xfrm>
        </p:grpSpPr>
        <p:sp>
          <p:nvSpPr>
            <p:cNvPr id="11" name="Oval 10">
              <a:extLst>
                <a:ext uri="{FF2B5EF4-FFF2-40B4-BE49-F238E27FC236}">
                  <a16:creationId xmlns:a16="http://schemas.microsoft.com/office/drawing/2014/main" id="{612C0899-1A96-40F5-9419-F717DF8C4596}"/>
                </a:ext>
              </a:extLst>
            </p:cNvPr>
            <p:cNvSpPr/>
            <p:nvPr/>
          </p:nvSpPr>
          <p:spPr>
            <a:xfrm>
              <a:off x="2060108" y="1524000"/>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D49A27A-2849-4A81-AD0E-7FB4527EC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126" y="1871053"/>
              <a:ext cx="826965" cy="467415"/>
            </a:xfrm>
            <a:prstGeom prst="rect">
              <a:avLst/>
            </a:prstGeom>
          </p:spPr>
        </p:pic>
      </p:grpSp>
      <p:pic>
        <p:nvPicPr>
          <p:cNvPr id="3" name="Audio 2">
            <a:hlinkClick r:id="" action="ppaction://media"/>
            <a:extLst>
              <a:ext uri="{FF2B5EF4-FFF2-40B4-BE49-F238E27FC236}">
                <a16:creationId xmlns:a16="http://schemas.microsoft.com/office/drawing/2014/main" id="{758E5FB1-8C2F-48C3-85BF-5F201CE4B3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57962378"/>
      </p:ext>
    </p:extLst>
  </p:cSld>
  <p:clrMapOvr>
    <a:masterClrMapping/>
  </p:clrMapOvr>
  <mc:AlternateContent xmlns:mc="http://schemas.openxmlformats.org/markup-compatibility/2006" xmlns:p14="http://schemas.microsoft.com/office/powerpoint/2010/main">
    <mc:Choice Requires="p14">
      <p:transition spd="slow" p14:dur="2000" advTm="22881"/>
    </mc:Choice>
    <mc:Fallback xmlns="">
      <p:transition spd="slow" advTm="2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BAF81-8735-441D-AA7F-AE5859F294D1}"/>
              </a:ext>
            </a:extLst>
          </p:cNvPr>
          <p:cNvSpPr>
            <a:spLocks noGrp="1"/>
          </p:cNvSpPr>
          <p:nvPr>
            <p:ph type="title"/>
          </p:nvPr>
        </p:nvSpPr>
        <p:spPr/>
        <p:txBody>
          <a:bodyPr/>
          <a:lstStyle/>
          <a:p>
            <a:r>
              <a:rPr lang="en-US" dirty="0"/>
              <a:t>Positivity </a:t>
            </a:r>
          </a:p>
        </p:txBody>
      </p:sp>
      <p:sp>
        <p:nvSpPr>
          <p:cNvPr id="3" name="Content Placeholder 2">
            <a:extLst>
              <a:ext uri="{FF2B5EF4-FFF2-40B4-BE49-F238E27FC236}">
                <a16:creationId xmlns:a16="http://schemas.microsoft.com/office/drawing/2014/main" id="{A2AF1D8E-5313-42B1-B574-6AD8BBB68EAF}"/>
              </a:ext>
            </a:extLst>
          </p:cNvPr>
          <p:cNvSpPr>
            <a:spLocks noGrp="1"/>
          </p:cNvSpPr>
          <p:nvPr>
            <p:ph idx="1"/>
          </p:nvPr>
        </p:nvSpPr>
        <p:spPr/>
        <p:txBody>
          <a:bodyPr/>
          <a:lstStyle/>
          <a:p>
            <a:endParaRPr lang="en-US" dirty="0"/>
          </a:p>
          <a:p>
            <a:r>
              <a:rPr lang="en-US" dirty="0"/>
              <a:t>Several studies have shown that happy people tend to have an overall more positive and optimistic outlook on life, while less happy people tend to view things in a more negative and pessimistic light.  </a:t>
            </a:r>
          </a:p>
          <a:p>
            <a:endParaRPr lang="en-US" dirty="0"/>
          </a:p>
          <a:p>
            <a:pPr marL="0" indent="0">
              <a:buNone/>
            </a:pPr>
            <a:endParaRPr lang="en-US" dirty="0"/>
          </a:p>
          <a:p>
            <a:pPr marL="0" indent="0" algn="ctr">
              <a:buNone/>
            </a:pPr>
            <a:r>
              <a:rPr lang="en-US" dirty="0"/>
              <a:t>“Perception” </a:t>
            </a:r>
          </a:p>
        </p:txBody>
      </p:sp>
      <p:sp>
        <p:nvSpPr>
          <p:cNvPr id="5" name="Arrow: Down 4">
            <a:extLst>
              <a:ext uri="{FF2B5EF4-FFF2-40B4-BE49-F238E27FC236}">
                <a16:creationId xmlns:a16="http://schemas.microsoft.com/office/drawing/2014/main" id="{45C995F9-6E8A-4095-81A3-DA826D9EB075}"/>
              </a:ext>
            </a:extLst>
          </p:cNvPr>
          <p:cNvSpPr/>
          <p:nvPr/>
        </p:nvSpPr>
        <p:spPr>
          <a:xfrm>
            <a:off x="7263384" y="433136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236505DC-B976-4401-B883-935C6E31D9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6246635"/>
      </p:ext>
    </p:extLst>
  </p:cSld>
  <p:clrMapOvr>
    <a:masterClrMapping/>
  </p:clrMapOvr>
  <mc:AlternateContent xmlns:mc="http://schemas.openxmlformats.org/markup-compatibility/2006" xmlns:p14="http://schemas.microsoft.com/office/powerpoint/2010/main">
    <mc:Choice Requires="p14">
      <p:transition spd="slow" p14:dur="2000" advTm="28743"/>
    </mc:Choice>
    <mc:Fallback xmlns="">
      <p:transition spd="slow" advTm="2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ptop Online Work-Life">
            <a:extLst>
              <a:ext uri="{FF2B5EF4-FFF2-40B4-BE49-F238E27FC236}">
                <a16:creationId xmlns:a16="http://schemas.microsoft.com/office/drawing/2014/main" id="{A5E7BB91-B2A8-4CB7-81D4-CB019DD316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62" t="2" b="26983"/>
          <a:stretch/>
        </p:blipFill>
        <p:spPr bwMode="auto">
          <a:xfrm>
            <a:off x="0" y="0"/>
            <a:ext cx="12192000" cy="6858000"/>
          </a:xfrm>
          <a:prstGeom prst="rect">
            <a:avLst/>
          </a:prstGeom>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1F6BB247-5431-4751-912E-2C25624EF583}"/>
              </a:ext>
            </a:extLst>
          </p:cNvPr>
          <p:cNvSpPr/>
          <p:nvPr/>
        </p:nvSpPr>
        <p:spPr>
          <a:xfrm>
            <a:off x="6172200" y="304800"/>
            <a:ext cx="5791200" cy="6248400"/>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3135FC9-9AA5-41E7-951D-C76CFE4F3254}"/>
              </a:ext>
            </a:extLst>
          </p:cNvPr>
          <p:cNvSpPr txBox="1"/>
          <p:nvPr/>
        </p:nvSpPr>
        <p:spPr>
          <a:xfrm>
            <a:off x="6324600" y="457200"/>
            <a:ext cx="5486400" cy="6417141"/>
          </a:xfrm>
          <a:prstGeom prst="rect">
            <a:avLst/>
          </a:prstGeom>
          <a:noFill/>
        </p:spPr>
        <p:txBody>
          <a:bodyPr wrap="square" rtlCol="0">
            <a:spAutoFit/>
          </a:bodyPr>
          <a:lstStyle/>
          <a:p>
            <a:r>
              <a:rPr lang="en-US" sz="2600" b="1" dirty="0">
                <a:solidFill>
                  <a:schemeClr val="bg1"/>
                </a:solidFill>
                <a:latin typeface="Helvetica" panose="020B0604020202020204" pitchFamily="34" charset="0"/>
                <a:cs typeface="Helvetica" panose="020B0604020202020204" pitchFamily="34" charset="0"/>
              </a:rPr>
              <a:t>BHS Website: </a:t>
            </a:r>
          </a:p>
          <a:p>
            <a:r>
              <a:rPr lang="en-US" sz="2400" b="1" dirty="0">
                <a:solidFill>
                  <a:schemeClr val="bg1"/>
                </a:solidFill>
                <a:latin typeface="Helvetica" panose="020B0604020202020204" pitchFamily="34" charset="0"/>
                <a:cs typeface="Helvetica" panose="020B0604020202020204" pitchFamily="34" charset="0"/>
              </a:rPr>
              <a:t>www.behavioralhealthsystems.com</a:t>
            </a:r>
          </a:p>
          <a:p>
            <a:endParaRPr lang="en-US" sz="2600" b="1"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Access to:</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Enhanced Member Section detailing your unique benefits and services (Member Access)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Member Tips &amp; Resources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Self-Assessment Tools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Appointment Requests</a:t>
            </a:r>
          </a:p>
          <a:p>
            <a:endParaRPr lang="en-US" sz="2200"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Online Work/Life (password: DORM):</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Lifestyle tools to support a healthy work/life balance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Extensive library providing access to relevant articles, seminars, self-help information, news items and more</a:t>
            </a:r>
          </a:p>
          <a:p>
            <a:pPr marL="342900" indent="-228600">
              <a:buClr>
                <a:schemeClr val="bg1"/>
              </a:buClr>
              <a:buSzPct val="68000"/>
              <a:buFont typeface="Wingdings 3" panose="05040102010807070707" pitchFamily="18" charset="2"/>
              <a:buChar char="}"/>
            </a:pPr>
            <a:endParaRPr lang="en-US" sz="2200" dirty="0">
              <a:solidFill>
                <a:schemeClr val="bg1"/>
              </a:solidFill>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32A340B7-0F84-4927-88E5-C5F033D526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84813"/>
      </p:ext>
    </p:extLst>
  </p:cSld>
  <p:clrMapOvr>
    <a:masterClrMapping/>
  </p:clrMapOvr>
  <mc:AlternateContent xmlns:mc="http://schemas.openxmlformats.org/markup-compatibility/2006" xmlns:p14="http://schemas.microsoft.com/office/powerpoint/2010/main">
    <mc:Choice Requires="p14">
      <p:transition spd="slow" p14:dur="2000" advTm="91895"/>
    </mc:Choice>
    <mc:Fallback xmlns="">
      <p:transition spd="slow" advTm="91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FC8530-1C6B-404E-8D51-DE6C489D605D}"/>
              </a:ext>
            </a:extLst>
          </p:cNvPr>
          <p:cNvSpPr>
            <a:spLocks noGrp="1"/>
          </p:cNvSpPr>
          <p:nvPr>
            <p:ph type="body" sz="quarter" idx="10"/>
          </p:nvPr>
        </p:nvSpPr>
        <p:spPr>
          <a:xfrm>
            <a:off x="526159" y="555812"/>
            <a:ext cx="2988005" cy="2054591"/>
          </a:xfrm>
        </p:spPr>
        <p:txBody>
          <a:bodyPr>
            <a:normAutofit fontScale="77500" lnSpcReduction="20000"/>
          </a:bodyPr>
          <a:lstStyle/>
          <a:p>
            <a:pPr>
              <a:spcAft>
                <a:spcPts val="0"/>
              </a:spcAft>
            </a:pPr>
            <a:r>
              <a:rPr lang="en-US" dirty="0"/>
              <a:t>The Power of Positivity: Cultivating a Healthy Mindset </a:t>
            </a:r>
            <a:endParaRPr lang="en-US" sz="2200" dirty="0"/>
          </a:p>
        </p:txBody>
      </p:sp>
      <p:sp>
        <p:nvSpPr>
          <p:cNvPr id="7" name="Text Placeholder 6">
            <a:extLst>
              <a:ext uri="{FF2B5EF4-FFF2-40B4-BE49-F238E27FC236}">
                <a16:creationId xmlns:a16="http://schemas.microsoft.com/office/drawing/2014/main" id="{C1DE010C-0747-4B2C-8B42-0382C5839EB6}"/>
              </a:ext>
            </a:extLst>
          </p:cNvPr>
          <p:cNvSpPr>
            <a:spLocks noGrp="1"/>
          </p:cNvSpPr>
          <p:nvPr>
            <p:ph type="body" sz="quarter" idx="11"/>
          </p:nvPr>
        </p:nvSpPr>
        <p:spPr>
          <a:xfrm>
            <a:off x="558736" y="3124948"/>
            <a:ext cx="2378075" cy="461665"/>
          </a:xfrm>
        </p:spPr>
        <p:txBody>
          <a:bodyPr/>
          <a:lstStyle/>
          <a:p>
            <a:r>
              <a:rPr lang="en-US" dirty="0"/>
              <a:t>DATE </a:t>
            </a:r>
          </a:p>
        </p:txBody>
      </p:sp>
      <p:pic>
        <p:nvPicPr>
          <p:cNvPr id="3" name="Audio 2">
            <a:hlinkClick r:id="" action="ppaction://media"/>
            <a:extLst>
              <a:ext uri="{FF2B5EF4-FFF2-40B4-BE49-F238E27FC236}">
                <a16:creationId xmlns:a16="http://schemas.microsoft.com/office/drawing/2014/main" id="{69219FB3-5D44-45BF-A1D1-7E6517FB5F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9691670"/>
      </p:ext>
    </p:extLst>
  </p:cSld>
  <p:clrMapOvr>
    <a:masterClrMapping/>
  </p:clrMapOvr>
  <mc:AlternateContent xmlns:mc="http://schemas.openxmlformats.org/markup-compatibility/2006" xmlns:p14="http://schemas.microsoft.com/office/powerpoint/2010/main">
    <mc:Choice Requires="p14">
      <p:transition spd="slow" p14:dur="2000" advTm="48132"/>
    </mc:Choice>
    <mc:Fallback xmlns="">
      <p:transition spd="slow" advTm="4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42CF2-4FEA-4452-8804-9F672BBAFCAD}"/>
              </a:ext>
            </a:extLst>
          </p:cNvPr>
          <p:cNvSpPr>
            <a:spLocks noGrp="1"/>
          </p:cNvSpPr>
          <p:nvPr>
            <p:ph type="title"/>
          </p:nvPr>
        </p:nvSpPr>
        <p:spPr/>
        <p:txBody>
          <a:bodyPr/>
          <a:lstStyle/>
          <a:p>
            <a:r>
              <a:rPr lang="en-US" dirty="0"/>
              <a:t>Perception </a:t>
            </a:r>
          </a:p>
        </p:txBody>
      </p:sp>
      <p:sp>
        <p:nvSpPr>
          <p:cNvPr id="3" name="Content Placeholder 2">
            <a:extLst>
              <a:ext uri="{FF2B5EF4-FFF2-40B4-BE49-F238E27FC236}">
                <a16:creationId xmlns:a16="http://schemas.microsoft.com/office/drawing/2014/main" id="{B7202D03-F291-4EC7-B013-D654CF8CAF74}"/>
              </a:ext>
            </a:extLst>
          </p:cNvPr>
          <p:cNvSpPr>
            <a:spLocks noGrp="1"/>
          </p:cNvSpPr>
          <p:nvPr>
            <p:ph idx="1"/>
          </p:nvPr>
        </p:nvSpPr>
        <p:spPr/>
        <p:txBody>
          <a:bodyPr/>
          <a:lstStyle/>
          <a:p>
            <a:r>
              <a:rPr lang="en-US" dirty="0"/>
              <a:t>Bad things happen in the world.  We all probably feel like our lives are especially hard or unfair sometimes and we feel like we have reason to be negative at times.  However, something we often forget is that regardless of what happens, we always have a choice as to how we respond, and we can always choose to focus on the positive aspects instead of the negative ones. </a:t>
            </a:r>
          </a:p>
        </p:txBody>
      </p:sp>
      <p:pic>
        <p:nvPicPr>
          <p:cNvPr id="5" name="Audio 4">
            <a:hlinkClick r:id="" action="ppaction://media"/>
            <a:extLst>
              <a:ext uri="{FF2B5EF4-FFF2-40B4-BE49-F238E27FC236}">
                <a16:creationId xmlns:a16="http://schemas.microsoft.com/office/drawing/2014/main" id="{1309D3D4-1E2A-485E-8A38-25C2FBDBD2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43255863"/>
      </p:ext>
    </p:extLst>
  </p:cSld>
  <p:clrMapOvr>
    <a:masterClrMapping/>
  </p:clrMapOvr>
  <mc:AlternateContent xmlns:mc="http://schemas.openxmlformats.org/markup-compatibility/2006" xmlns:p14="http://schemas.microsoft.com/office/powerpoint/2010/main">
    <mc:Choice Requires="p14">
      <p:transition spd="slow" p14:dur="2000" advTm="96723"/>
    </mc:Choice>
    <mc:Fallback xmlns="">
      <p:transition spd="slow" advTm="96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0F70FE-6769-4857-ACBC-6D90F04086DA}"/>
              </a:ext>
            </a:extLst>
          </p:cNvPr>
          <p:cNvSpPr>
            <a:spLocks noGrp="1"/>
          </p:cNvSpPr>
          <p:nvPr>
            <p:ph type="body" idx="1"/>
          </p:nvPr>
        </p:nvSpPr>
        <p:spPr>
          <a:xfrm>
            <a:off x="2032000" y="2678907"/>
            <a:ext cx="9956800" cy="1500187"/>
          </a:xfrm>
        </p:spPr>
        <p:txBody>
          <a:bodyPr/>
          <a:lstStyle/>
          <a:p>
            <a:r>
              <a:rPr lang="en-US" b="0" dirty="0"/>
              <a:t>Reasons to be Positive</a:t>
            </a:r>
          </a:p>
          <a:p>
            <a:endParaRPr lang="en-US" dirty="0"/>
          </a:p>
        </p:txBody>
      </p:sp>
      <p:pic>
        <p:nvPicPr>
          <p:cNvPr id="3" name="Audio 2">
            <a:hlinkClick r:id="" action="ppaction://media"/>
            <a:extLst>
              <a:ext uri="{FF2B5EF4-FFF2-40B4-BE49-F238E27FC236}">
                <a16:creationId xmlns:a16="http://schemas.microsoft.com/office/drawing/2014/main" id="{C90B20F7-8A4C-44D8-97D4-6046232A53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9842713"/>
      </p:ext>
    </p:extLst>
  </p:cSld>
  <p:clrMapOvr>
    <a:masterClrMapping/>
  </p:clrMapOvr>
  <mc:AlternateContent xmlns:mc="http://schemas.openxmlformats.org/markup-compatibility/2006" xmlns:p14="http://schemas.microsoft.com/office/powerpoint/2010/main">
    <mc:Choice Requires="p14">
      <p:transition spd="slow" p14:dur="2000" advTm="4432"/>
    </mc:Choice>
    <mc:Fallback xmlns="">
      <p:transition spd="slow" advTm="4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28630-C101-4E90-8113-8580B4E015EA}"/>
              </a:ext>
            </a:extLst>
          </p:cNvPr>
          <p:cNvSpPr>
            <a:spLocks noGrp="1"/>
          </p:cNvSpPr>
          <p:nvPr>
            <p:ph type="title"/>
          </p:nvPr>
        </p:nvSpPr>
        <p:spPr/>
        <p:txBody>
          <a:bodyPr/>
          <a:lstStyle/>
          <a:p>
            <a:r>
              <a:rPr lang="en-US" dirty="0"/>
              <a:t>Reasons to be Positive </a:t>
            </a:r>
          </a:p>
        </p:txBody>
      </p:sp>
      <p:sp>
        <p:nvSpPr>
          <p:cNvPr id="3" name="Content Placeholder 2">
            <a:extLst>
              <a:ext uri="{FF2B5EF4-FFF2-40B4-BE49-F238E27FC236}">
                <a16:creationId xmlns:a16="http://schemas.microsoft.com/office/drawing/2014/main" id="{8F3DC530-43F9-4D9A-ACC9-290BEDD00C2E}"/>
              </a:ext>
            </a:extLst>
          </p:cNvPr>
          <p:cNvSpPr>
            <a:spLocks noGrp="1"/>
          </p:cNvSpPr>
          <p:nvPr>
            <p:ph idx="1"/>
          </p:nvPr>
        </p:nvSpPr>
        <p:spPr/>
        <p:txBody>
          <a:bodyPr/>
          <a:lstStyle/>
          <a:p>
            <a:r>
              <a:rPr lang="en-US" b="1" dirty="0"/>
              <a:t>Being positive enables us to build new skills </a:t>
            </a:r>
          </a:p>
          <a:p>
            <a:pPr lvl="1"/>
            <a:r>
              <a:rPr lang="en-US" dirty="0"/>
              <a:t>Research has shown that people who are positive are more productive and able to identify more possible responses and solutions than people in a neutral or negative state of mind</a:t>
            </a:r>
          </a:p>
          <a:p>
            <a:pPr lvl="1"/>
            <a:r>
              <a:rPr lang="en-US" dirty="0"/>
              <a:t>Research has shown that people in a positive state of mind have an enhanced ability to build skills and develop resources that will still be useful later in life after the momentary positive emotion has passed </a:t>
            </a:r>
          </a:p>
          <a:p>
            <a:pPr lvl="1"/>
            <a:endParaRPr lang="en-US" dirty="0"/>
          </a:p>
        </p:txBody>
      </p:sp>
      <p:pic>
        <p:nvPicPr>
          <p:cNvPr id="4" name="Audio 3">
            <a:hlinkClick r:id="" action="ppaction://media"/>
            <a:extLst>
              <a:ext uri="{FF2B5EF4-FFF2-40B4-BE49-F238E27FC236}">
                <a16:creationId xmlns:a16="http://schemas.microsoft.com/office/drawing/2014/main" id="{6193F9CD-41BD-407C-B84D-AD24554413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1164258"/>
      </p:ext>
    </p:extLst>
  </p:cSld>
  <p:clrMapOvr>
    <a:masterClrMapping/>
  </p:clrMapOvr>
  <mc:AlternateContent xmlns:mc="http://schemas.openxmlformats.org/markup-compatibility/2006" xmlns:p14="http://schemas.microsoft.com/office/powerpoint/2010/main">
    <mc:Choice Requires="p14">
      <p:transition spd="slow" p14:dur="2000" advTm="49353"/>
    </mc:Choice>
    <mc:Fallback xmlns="">
      <p:transition spd="slow" advTm="49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457C6-C206-4423-9B23-C6830A47EE4E}"/>
              </a:ext>
            </a:extLst>
          </p:cNvPr>
          <p:cNvSpPr>
            <a:spLocks noGrp="1"/>
          </p:cNvSpPr>
          <p:nvPr>
            <p:ph type="title"/>
          </p:nvPr>
        </p:nvSpPr>
        <p:spPr/>
        <p:txBody>
          <a:bodyPr/>
          <a:lstStyle/>
          <a:p>
            <a:r>
              <a:rPr lang="en-US" dirty="0"/>
              <a:t>Reasons to be Positive </a:t>
            </a:r>
          </a:p>
        </p:txBody>
      </p:sp>
      <p:sp>
        <p:nvSpPr>
          <p:cNvPr id="3" name="Content Placeholder 2">
            <a:extLst>
              <a:ext uri="{FF2B5EF4-FFF2-40B4-BE49-F238E27FC236}">
                <a16:creationId xmlns:a16="http://schemas.microsoft.com/office/drawing/2014/main" id="{097C8F0C-9DC2-4A85-B795-D0B05E61C9EC}"/>
              </a:ext>
            </a:extLst>
          </p:cNvPr>
          <p:cNvSpPr>
            <a:spLocks noGrp="1"/>
          </p:cNvSpPr>
          <p:nvPr>
            <p:ph idx="1"/>
          </p:nvPr>
        </p:nvSpPr>
        <p:spPr/>
        <p:txBody>
          <a:bodyPr/>
          <a:lstStyle/>
          <a:p>
            <a:r>
              <a:rPr lang="en-US" b="1" dirty="0"/>
              <a:t>A positive mindset helps us earn more </a:t>
            </a:r>
          </a:p>
          <a:p>
            <a:pPr lvl="1"/>
            <a:r>
              <a:rPr lang="en-US" dirty="0"/>
              <a:t>Research suggests that a positive attitude has a direct effect on wage</a:t>
            </a:r>
          </a:p>
          <a:p>
            <a:pPr lvl="1"/>
            <a:r>
              <a:rPr lang="en-US" dirty="0"/>
              <a:t>For those of you who are career-focused and who are striving for financial goals, research has shown that in order to raise our earning potential we should not only focus on the development of skills but also the development of a positive attitude </a:t>
            </a:r>
          </a:p>
        </p:txBody>
      </p:sp>
      <p:pic>
        <p:nvPicPr>
          <p:cNvPr id="5" name="Audio 4">
            <a:hlinkClick r:id="" action="ppaction://media"/>
            <a:extLst>
              <a:ext uri="{FF2B5EF4-FFF2-40B4-BE49-F238E27FC236}">
                <a16:creationId xmlns:a16="http://schemas.microsoft.com/office/drawing/2014/main" id="{62E65DF5-43C8-4F28-8394-FB4C82F5C7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0225894"/>
      </p:ext>
    </p:extLst>
  </p:cSld>
  <p:clrMapOvr>
    <a:masterClrMapping/>
  </p:clrMapOvr>
  <mc:AlternateContent xmlns:mc="http://schemas.openxmlformats.org/markup-compatibility/2006" xmlns:p14="http://schemas.microsoft.com/office/powerpoint/2010/main">
    <mc:Choice Requires="p14">
      <p:transition spd="slow" p14:dur="2000" advTm="33757"/>
    </mc:Choice>
    <mc:Fallback xmlns="">
      <p:transition spd="slow" advTm="33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HS 2018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HS 2018 Theme" id="{99102009-44A7-44BE-97B4-C5A5C371810C}" vid="{7976F7E3-43E6-4F2D-BF6E-11EE665F20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BHS 2018 Theme</Template>
  <TotalTime>3439</TotalTime>
  <Words>2829</Words>
  <Application>Microsoft Office PowerPoint</Application>
  <PresentationFormat>Widescreen</PresentationFormat>
  <Paragraphs>355</Paragraphs>
  <Slides>51</Slides>
  <Notes>23</Notes>
  <HiddenSlides>0</HiddenSlides>
  <MMClips>51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Courier New</vt:lpstr>
      <vt:lpstr>Helvetica</vt:lpstr>
      <vt:lpstr>Wingdings 3</vt:lpstr>
      <vt:lpstr>BHS 2018 Theme</vt:lpstr>
      <vt:lpstr>PowerPoint Presentation</vt:lpstr>
      <vt:lpstr>State Employee Assistance Program</vt:lpstr>
      <vt:lpstr>Objectives</vt:lpstr>
      <vt:lpstr>Positivity  </vt:lpstr>
      <vt:lpstr>Positivity </vt:lpstr>
      <vt:lpstr>Perception </vt:lpstr>
      <vt:lpstr>PowerPoint Presentation</vt:lpstr>
      <vt:lpstr>Reasons to be Positive </vt:lpstr>
      <vt:lpstr>Reasons to be Positive </vt:lpstr>
      <vt:lpstr>Reasons to be Positive </vt:lpstr>
      <vt:lpstr>PowerPoint Presentation</vt:lpstr>
      <vt:lpstr>Connect with Others </vt:lpstr>
      <vt:lpstr>Connect with Others  </vt:lpstr>
      <vt:lpstr>Connect with Others  </vt:lpstr>
      <vt:lpstr>Connect with Others </vt:lpstr>
      <vt:lpstr>Connect with Others </vt:lpstr>
      <vt:lpstr>Stay Positive </vt:lpstr>
      <vt:lpstr>Stay Positive </vt:lpstr>
      <vt:lpstr>Stay Positive </vt:lpstr>
      <vt:lpstr>Get Moving  </vt:lpstr>
      <vt:lpstr>Get Moving </vt:lpstr>
      <vt:lpstr>Get Enough Sleep</vt:lpstr>
      <vt:lpstr>Get Enough Sleep </vt:lpstr>
      <vt:lpstr>Get Enough Sleep </vt:lpstr>
      <vt:lpstr>PowerPoint Presentation</vt:lpstr>
      <vt:lpstr>Positive Thinking</vt:lpstr>
      <vt:lpstr>Optimism vs. Pessimism</vt:lpstr>
      <vt:lpstr>Optimism vs. Pessimism</vt:lpstr>
      <vt:lpstr>Optimism vs. Pessimism</vt:lpstr>
      <vt:lpstr>Optimism vs. Pessimism</vt:lpstr>
      <vt:lpstr>Positive Thinking &amp; Self-Talk</vt:lpstr>
      <vt:lpstr>Positive Thinking &amp; Self-Talk </vt:lpstr>
      <vt:lpstr>Positive Thinking &amp; Stress Management</vt:lpstr>
      <vt:lpstr>Putting Positive Thinking Into Practice</vt:lpstr>
      <vt:lpstr>The Power of Positivity</vt:lpstr>
      <vt:lpstr>PowerPoint Presentation</vt:lpstr>
      <vt:lpstr>Pillars of Respect in A Positive Workplace</vt:lpstr>
      <vt:lpstr>Pillars of Respect in A Positive Workplace</vt:lpstr>
      <vt:lpstr>Pillar #1: Respectful Communication</vt:lpstr>
      <vt:lpstr>Examples: Inappropriate Communication</vt:lpstr>
      <vt:lpstr>Pillar #2: Respect for the Individual</vt:lpstr>
      <vt:lpstr>  Stop Gossip in its Tracks</vt:lpstr>
      <vt:lpstr>Pillar #3: Respect for the Team</vt:lpstr>
      <vt:lpstr>That Which We Feed Grows, That Which We Starve Dies</vt:lpstr>
      <vt:lpstr>Review of Your BHS Benefits</vt:lpstr>
      <vt:lpstr>About BHS: At a Glance</vt:lpstr>
      <vt:lpstr>State of Alabama: EAP Benefits</vt:lpstr>
      <vt:lpstr>Accessing the EAP</vt:lpstr>
      <vt:lpstr>Accessing the EAP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Rodgers</dc:creator>
  <cp:lastModifiedBy>Vivian Smith</cp:lastModifiedBy>
  <cp:revision>104</cp:revision>
  <cp:lastPrinted>2020-05-26T15:01:55Z</cp:lastPrinted>
  <dcterms:created xsi:type="dcterms:W3CDTF">2018-03-13T20:13:57Z</dcterms:created>
  <dcterms:modified xsi:type="dcterms:W3CDTF">2020-06-11T15:19:02Z</dcterms:modified>
</cp:coreProperties>
</file>