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50"/>
  </p:notesMasterIdLst>
  <p:handoutMasterIdLst>
    <p:handoutMasterId r:id="rId51"/>
  </p:handoutMasterIdLst>
  <p:sldIdLst>
    <p:sldId id="256" r:id="rId2"/>
    <p:sldId id="452" r:id="rId3"/>
    <p:sldId id="273" r:id="rId4"/>
    <p:sldId id="274" r:id="rId5"/>
    <p:sldId id="299" r:id="rId6"/>
    <p:sldId id="311" r:id="rId7"/>
    <p:sldId id="340" r:id="rId8"/>
    <p:sldId id="305" r:id="rId9"/>
    <p:sldId id="303" r:id="rId10"/>
    <p:sldId id="304" r:id="rId11"/>
    <p:sldId id="282" r:id="rId12"/>
    <p:sldId id="679" r:id="rId13"/>
    <p:sldId id="312" r:id="rId14"/>
    <p:sldId id="313" r:id="rId15"/>
    <p:sldId id="314" r:id="rId16"/>
    <p:sldId id="315" r:id="rId17"/>
    <p:sldId id="316" r:id="rId18"/>
    <p:sldId id="317" r:id="rId19"/>
    <p:sldId id="318" r:id="rId20"/>
    <p:sldId id="319" r:id="rId21"/>
    <p:sldId id="320" r:id="rId22"/>
    <p:sldId id="321" r:id="rId23"/>
    <p:sldId id="327" r:id="rId24"/>
    <p:sldId id="328" r:id="rId25"/>
    <p:sldId id="329" r:id="rId26"/>
    <p:sldId id="338" r:id="rId27"/>
    <p:sldId id="339" r:id="rId28"/>
    <p:sldId id="322" r:id="rId29"/>
    <p:sldId id="330" r:id="rId30"/>
    <p:sldId id="331" r:id="rId31"/>
    <p:sldId id="332" r:id="rId32"/>
    <p:sldId id="333" r:id="rId33"/>
    <p:sldId id="334" r:id="rId34"/>
    <p:sldId id="335" r:id="rId35"/>
    <p:sldId id="336" r:id="rId36"/>
    <p:sldId id="341" r:id="rId37"/>
    <p:sldId id="342" r:id="rId38"/>
    <p:sldId id="343" r:id="rId39"/>
    <p:sldId id="290" r:id="rId40"/>
    <p:sldId id="291" r:id="rId41"/>
    <p:sldId id="323" r:id="rId42"/>
    <p:sldId id="718" r:id="rId43"/>
    <p:sldId id="753" r:id="rId44"/>
    <p:sldId id="754" r:id="rId45"/>
    <p:sldId id="755" r:id="rId46"/>
    <p:sldId id="756" r:id="rId47"/>
    <p:sldId id="757" r:id="rId48"/>
    <p:sldId id="758" r:id="rId49"/>
  </p:sldIdLst>
  <p:sldSz cx="12192000" cy="6858000"/>
  <p:notesSz cx="7023100" cy="93091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3394" autoAdjust="0"/>
  </p:normalViewPr>
  <p:slideViewPr>
    <p:cSldViewPr snapToGrid="0" showGuides="1">
      <p:cViewPr varScale="1">
        <p:scale>
          <a:sx n="112" d="100"/>
          <a:sy n="112" d="100"/>
        </p:scale>
        <p:origin x="480" y="57"/>
      </p:cViewPr>
      <p:guideLst>
        <p:guide orient="horz" pos="2184"/>
        <p:guide pos="3840"/>
      </p:guideLst>
    </p:cSldViewPr>
  </p:slideViewPr>
  <p:notesTextViewPr>
    <p:cViewPr>
      <p:scale>
        <a:sx n="3" d="2"/>
        <a:sy n="3" d="2"/>
      </p:scale>
      <p:origin x="0" y="0"/>
    </p:cViewPr>
  </p:notesTextViewPr>
  <p:notesViewPr>
    <p:cSldViewPr snapToGrid="0" showGuides="1">
      <p:cViewPr varScale="1">
        <p:scale>
          <a:sx n="86" d="100"/>
          <a:sy n="86" d="100"/>
        </p:scale>
        <p:origin x="3840" y="96"/>
      </p:cViewPr>
      <p:guideLst>
        <p:guide orient="horz" pos="2933"/>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D28CB0-6E96-4C23-8D3F-5722889D2C4C}"/>
              </a:ext>
            </a:extLst>
          </p:cNvPr>
          <p:cNvSpPr>
            <a:spLocks noGrp="1"/>
          </p:cNvSpPr>
          <p:nvPr>
            <p:ph type="hdr" sz="quarter"/>
          </p:nvPr>
        </p:nvSpPr>
        <p:spPr>
          <a:xfrm>
            <a:off x="1" y="0"/>
            <a:ext cx="3043648" cy="466380"/>
          </a:xfrm>
          <a:prstGeom prst="rect">
            <a:avLst/>
          </a:prstGeom>
        </p:spPr>
        <p:txBody>
          <a:bodyPr vert="horz" lIns="88265" tIns="44133" rIns="88265" bIns="44133" rtlCol="0"/>
          <a:lstStyle>
            <a:lvl1pPr algn="l">
              <a:defRPr sz="1100"/>
            </a:lvl1pPr>
          </a:lstStyle>
          <a:p>
            <a:endParaRPr lang="en-US" dirty="0"/>
          </a:p>
        </p:txBody>
      </p:sp>
      <p:sp>
        <p:nvSpPr>
          <p:cNvPr id="4" name="Footer Placeholder 3">
            <a:extLst>
              <a:ext uri="{FF2B5EF4-FFF2-40B4-BE49-F238E27FC236}">
                <a16:creationId xmlns:a16="http://schemas.microsoft.com/office/drawing/2014/main" id="{BDB7A285-1815-4249-B4B3-B6594DE28911}"/>
              </a:ext>
            </a:extLst>
          </p:cNvPr>
          <p:cNvSpPr>
            <a:spLocks noGrp="1"/>
          </p:cNvSpPr>
          <p:nvPr>
            <p:ph type="ftr" sz="quarter" idx="2"/>
          </p:nvPr>
        </p:nvSpPr>
        <p:spPr>
          <a:xfrm>
            <a:off x="1" y="8842722"/>
            <a:ext cx="3043648" cy="466378"/>
          </a:xfrm>
          <a:prstGeom prst="rect">
            <a:avLst/>
          </a:prstGeom>
        </p:spPr>
        <p:txBody>
          <a:bodyPr vert="horz" lIns="88265" tIns="44133" rIns="88265" bIns="44133" rtlCol="0" anchor="b"/>
          <a:lstStyle>
            <a:lvl1pPr algn="l">
              <a:defRPr sz="1100"/>
            </a:lvl1pPr>
          </a:lstStyle>
          <a:p>
            <a:endParaRPr lang="en-US" dirty="0"/>
          </a:p>
        </p:txBody>
      </p:sp>
      <p:sp>
        <p:nvSpPr>
          <p:cNvPr id="5" name="Slide Number Placeholder 4">
            <a:extLst>
              <a:ext uri="{FF2B5EF4-FFF2-40B4-BE49-F238E27FC236}">
                <a16:creationId xmlns:a16="http://schemas.microsoft.com/office/drawing/2014/main" id="{7117E6F3-342D-4379-AD03-C19AD2B9C89F}"/>
              </a:ext>
            </a:extLst>
          </p:cNvPr>
          <p:cNvSpPr>
            <a:spLocks noGrp="1"/>
          </p:cNvSpPr>
          <p:nvPr>
            <p:ph type="sldNum" sz="quarter" idx="3"/>
          </p:nvPr>
        </p:nvSpPr>
        <p:spPr>
          <a:xfrm>
            <a:off x="3977928" y="8842722"/>
            <a:ext cx="3043648" cy="466378"/>
          </a:xfrm>
          <a:prstGeom prst="rect">
            <a:avLst/>
          </a:prstGeom>
        </p:spPr>
        <p:txBody>
          <a:bodyPr vert="horz" lIns="88265" tIns="44133" rIns="88265" bIns="44133" rtlCol="0" anchor="b"/>
          <a:lstStyle>
            <a:lvl1pPr algn="r">
              <a:defRPr sz="1100"/>
            </a:lvl1pPr>
          </a:lstStyle>
          <a:p>
            <a:fld id="{A1632BB0-A8D8-47F6-9EDF-5E80A22EF3D4}" type="slidenum">
              <a:rPr lang="en-US" smtClean="0"/>
              <a:t>‹#›</a:t>
            </a:fld>
            <a:endParaRPr lang="en-US" dirty="0"/>
          </a:p>
        </p:txBody>
      </p:sp>
    </p:spTree>
    <p:extLst>
      <p:ext uri="{BB962C8B-B14F-4D97-AF65-F5344CB8AC3E}">
        <p14:creationId xmlns:p14="http://schemas.microsoft.com/office/powerpoint/2010/main" val="1407358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43980" cy="467362"/>
          </a:xfrm>
          <a:prstGeom prst="rect">
            <a:avLst/>
          </a:prstGeom>
        </p:spPr>
        <p:txBody>
          <a:bodyPr vert="horz" lIns="91558" tIns="45777" rIns="91558" bIns="45777" rtlCol="0"/>
          <a:lstStyle>
            <a:lvl1pPr algn="l">
              <a:defRPr sz="1100"/>
            </a:lvl1pPr>
          </a:lstStyle>
          <a:p>
            <a:endParaRPr lang="en-US" dirty="0"/>
          </a:p>
        </p:txBody>
      </p:sp>
      <p:sp>
        <p:nvSpPr>
          <p:cNvPr id="3" name="Date Placeholder 2"/>
          <p:cNvSpPr>
            <a:spLocks noGrp="1"/>
          </p:cNvSpPr>
          <p:nvPr>
            <p:ph type="dt" idx="1"/>
          </p:nvPr>
        </p:nvSpPr>
        <p:spPr>
          <a:xfrm>
            <a:off x="3977533" y="2"/>
            <a:ext cx="3043980" cy="467362"/>
          </a:xfrm>
          <a:prstGeom prst="rect">
            <a:avLst/>
          </a:prstGeom>
        </p:spPr>
        <p:txBody>
          <a:bodyPr vert="horz" lIns="91558" tIns="45777" rIns="91558" bIns="45777" rtlCol="0"/>
          <a:lstStyle>
            <a:lvl1pPr algn="r">
              <a:defRPr sz="1100"/>
            </a:lvl1pPr>
          </a:lstStyle>
          <a:p>
            <a:fld id="{AF05EC63-C60E-4A98-B0BA-ECBF6558B172}" type="datetimeFigureOut">
              <a:rPr lang="en-US" smtClean="0"/>
              <a:t>8/2/2021</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558" tIns="45777" rIns="91558" bIns="45777" rtlCol="0" anchor="ctr"/>
          <a:lstStyle/>
          <a:p>
            <a:endParaRPr lang="en-US" dirty="0"/>
          </a:p>
        </p:txBody>
      </p:sp>
      <p:sp>
        <p:nvSpPr>
          <p:cNvPr id="5" name="Notes Placeholder 4"/>
          <p:cNvSpPr>
            <a:spLocks noGrp="1"/>
          </p:cNvSpPr>
          <p:nvPr>
            <p:ph type="body" sz="quarter" idx="3"/>
          </p:nvPr>
        </p:nvSpPr>
        <p:spPr>
          <a:xfrm>
            <a:off x="702949" y="4479687"/>
            <a:ext cx="5617208" cy="3665776"/>
          </a:xfrm>
          <a:prstGeom prst="rect">
            <a:avLst/>
          </a:prstGeom>
        </p:spPr>
        <p:txBody>
          <a:bodyPr vert="horz" lIns="91558" tIns="45777" rIns="91558" bIns="4577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1739"/>
            <a:ext cx="3043980" cy="467362"/>
          </a:xfrm>
          <a:prstGeom prst="rect">
            <a:avLst/>
          </a:prstGeom>
        </p:spPr>
        <p:txBody>
          <a:bodyPr vert="horz" lIns="91558" tIns="45777" rIns="91558" bIns="45777" rtlCol="0" anchor="b"/>
          <a:lstStyle>
            <a:lvl1pPr algn="l">
              <a:defRPr sz="1100"/>
            </a:lvl1pPr>
          </a:lstStyle>
          <a:p>
            <a:endParaRPr lang="en-US" dirty="0"/>
          </a:p>
        </p:txBody>
      </p:sp>
      <p:sp>
        <p:nvSpPr>
          <p:cNvPr id="7" name="Slide Number Placeholder 6"/>
          <p:cNvSpPr>
            <a:spLocks noGrp="1"/>
          </p:cNvSpPr>
          <p:nvPr>
            <p:ph type="sldNum" sz="quarter" idx="5"/>
          </p:nvPr>
        </p:nvSpPr>
        <p:spPr>
          <a:xfrm>
            <a:off x="3977533" y="8841739"/>
            <a:ext cx="3043980" cy="467362"/>
          </a:xfrm>
          <a:prstGeom prst="rect">
            <a:avLst/>
          </a:prstGeom>
        </p:spPr>
        <p:txBody>
          <a:bodyPr vert="horz" lIns="91558" tIns="45777" rIns="91558" bIns="45777" rtlCol="0" anchor="b"/>
          <a:lstStyle>
            <a:lvl1pPr algn="r">
              <a:defRPr sz="1100"/>
            </a:lvl1pPr>
          </a:lstStyle>
          <a:p>
            <a:fld id="{6FE44B8B-D73E-43DD-B655-ED06044359B6}" type="slidenum">
              <a:rPr lang="en-US" smtClean="0"/>
              <a:t>‹#›</a:t>
            </a:fld>
            <a:endParaRPr lang="en-US" dirty="0"/>
          </a:p>
        </p:txBody>
      </p:sp>
    </p:spTree>
    <p:extLst>
      <p:ext uri="{BB962C8B-B14F-4D97-AF65-F5344CB8AC3E}">
        <p14:creationId xmlns:p14="http://schemas.microsoft.com/office/powerpoint/2010/main" val="80490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IMPORTANT PLEASE READ</a:t>
            </a:r>
          </a:p>
        </p:txBody>
      </p:sp>
      <p:sp>
        <p:nvSpPr>
          <p:cNvPr id="4" name="Slide Number Placeholder 3"/>
          <p:cNvSpPr>
            <a:spLocks noGrp="1"/>
          </p:cNvSpPr>
          <p:nvPr>
            <p:ph type="sldNum" sz="quarter" idx="10"/>
          </p:nvPr>
        </p:nvSpPr>
        <p:spPr/>
        <p:txBody>
          <a:bodyPr/>
          <a:lstStyle/>
          <a:p>
            <a:fld id="{620D3BB8-547D-4006-8E2D-D0CAD8090072}" type="slidenum">
              <a:rPr lang="en-US" smtClean="0"/>
              <a:t>2</a:t>
            </a:fld>
            <a:endParaRPr lang="en-US"/>
          </a:p>
        </p:txBody>
      </p:sp>
    </p:spTree>
    <p:extLst>
      <p:ext uri="{BB962C8B-B14F-4D97-AF65-F5344CB8AC3E}">
        <p14:creationId xmlns:p14="http://schemas.microsoft.com/office/powerpoint/2010/main" val="2395575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496888" y="738188"/>
            <a:ext cx="6569075" cy="3695700"/>
          </a:xfrm>
          <a:ln/>
        </p:spPr>
      </p:sp>
      <p:sp>
        <p:nvSpPr>
          <p:cNvPr id="30723" name="Notes Placeholder 2"/>
          <p:cNvSpPr>
            <a:spLocks noGrp="1"/>
          </p:cNvSpPr>
          <p:nvPr>
            <p:ph type="body" idx="1"/>
          </p:nvPr>
        </p:nvSpPr>
        <p:spPr>
          <a:noFill/>
          <a:ln/>
        </p:spPr>
        <p:txBody>
          <a:bodyPr/>
          <a:lstStyle/>
          <a:p>
            <a:endParaRPr lang="en-US" dirty="0"/>
          </a:p>
        </p:txBody>
      </p:sp>
      <p:sp>
        <p:nvSpPr>
          <p:cNvPr id="30724" name="Slide Number Placeholder 3"/>
          <p:cNvSpPr>
            <a:spLocks noGrp="1"/>
          </p:cNvSpPr>
          <p:nvPr>
            <p:ph type="sldNum" sz="quarter" idx="5"/>
          </p:nvPr>
        </p:nvSpPr>
        <p:spPr>
          <a:noFill/>
        </p:spPr>
        <p:txBody>
          <a:bodyPr/>
          <a:lstStyle/>
          <a:p>
            <a:pPr defTabSz="981538"/>
            <a:fld id="{E918A05E-23A5-4C26-8949-F362BB02E4AC}" type="slidenum">
              <a:rPr lang="en-US" smtClean="0"/>
              <a:pPr defTabSz="981538"/>
              <a:t>45</a:t>
            </a:fld>
            <a:endParaRPr lang="en-US"/>
          </a:p>
        </p:txBody>
      </p:sp>
      <p:sp>
        <p:nvSpPr>
          <p:cNvPr id="2" name="Date Placeholder 1">
            <a:extLst>
              <a:ext uri="{FF2B5EF4-FFF2-40B4-BE49-F238E27FC236}">
                <a16:creationId xmlns:a16="http://schemas.microsoft.com/office/drawing/2014/main" id="{0726A993-C2A7-4DAF-A634-22E6F23C55AA}"/>
              </a:ext>
            </a:extLst>
          </p:cNvPr>
          <p:cNvSpPr>
            <a:spLocks noGrp="1"/>
          </p:cNvSpPr>
          <p:nvPr>
            <p:ph type="dt" idx="10"/>
          </p:nvPr>
        </p:nvSpPr>
        <p:spPr/>
        <p:txBody>
          <a:bodyPr/>
          <a:lstStyle/>
          <a:p>
            <a:fld id="{9C85CC00-1AA1-4D4A-AB38-E1C150A198F5}" type="datetime1">
              <a:rPr lang="en-US" smtClean="0"/>
              <a:t>8/2/2021</a:t>
            </a:fld>
            <a:endParaRPr lang="en-US"/>
          </a:p>
        </p:txBody>
      </p:sp>
    </p:spTree>
    <p:extLst>
      <p:ext uri="{BB962C8B-B14F-4D97-AF65-F5344CB8AC3E}">
        <p14:creationId xmlns:p14="http://schemas.microsoft.com/office/powerpoint/2010/main" val="911100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0D3BB8-547D-4006-8E2D-D0CAD8090072}" type="slidenum">
              <a:rPr lang="en-US" smtClean="0"/>
              <a:t>46</a:t>
            </a:fld>
            <a:endParaRPr lang="en-US"/>
          </a:p>
        </p:txBody>
      </p:sp>
      <p:sp>
        <p:nvSpPr>
          <p:cNvPr id="5" name="Date Placeholder 4">
            <a:extLst>
              <a:ext uri="{FF2B5EF4-FFF2-40B4-BE49-F238E27FC236}">
                <a16:creationId xmlns:a16="http://schemas.microsoft.com/office/drawing/2014/main" id="{1F035E33-99EC-4450-8A7E-56E82E075CD1}"/>
              </a:ext>
            </a:extLst>
          </p:cNvPr>
          <p:cNvSpPr>
            <a:spLocks noGrp="1"/>
          </p:cNvSpPr>
          <p:nvPr>
            <p:ph type="dt" idx="11"/>
          </p:nvPr>
        </p:nvSpPr>
        <p:spPr/>
        <p:txBody>
          <a:bodyPr/>
          <a:lstStyle/>
          <a:p>
            <a:fld id="{844EF949-029F-4739-A235-24D6DB918182}" type="datetime1">
              <a:rPr lang="en-US" smtClean="0"/>
              <a:t>8/2/2021</a:t>
            </a:fld>
            <a:endParaRPr lang="en-US"/>
          </a:p>
        </p:txBody>
      </p:sp>
    </p:spTree>
    <p:extLst>
      <p:ext uri="{BB962C8B-B14F-4D97-AF65-F5344CB8AC3E}">
        <p14:creationId xmlns:p14="http://schemas.microsoft.com/office/powerpoint/2010/main" val="3173999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670E55F-B7DC-4DCD-8039-D2A55EAD8949}" type="datetime1">
              <a:rPr lang="en-US" smtClean="0"/>
              <a:t>8/2/2021</a:t>
            </a:fld>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47</a:t>
            </a:fld>
            <a:endParaRPr lang="en-US" dirty="0"/>
          </a:p>
        </p:txBody>
      </p:sp>
    </p:spTree>
    <p:extLst>
      <p:ext uri="{BB962C8B-B14F-4D97-AF65-F5344CB8AC3E}">
        <p14:creationId xmlns:p14="http://schemas.microsoft.com/office/powerpoint/2010/main" val="3778915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few minutes to solicit answers from the group before clicking to reveal the dictionary definition.  </a:t>
            </a:r>
          </a:p>
          <a:p>
            <a:endParaRPr lang="en-US" dirty="0"/>
          </a:p>
          <a:p>
            <a:r>
              <a:rPr lang="en-US" dirty="0"/>
              <a:t>Everyone thinks that they know what leadership is…but it can actually be a difficult concept to define. </a:t>
            </a:r>
          </a:p>
        </p:txBody>
      </p:sp>
      <p:sp>
        <p:nvSpPr>
          <p:cNvPr id="4" name="Slide Number Placeholder 3"/>
          <p:cNvSpPr>
            <a:spLocks noGrp="1"/>
          </p:cNvSpPr>
          <p:nvPr>
            <p:ph type="sldNum" sz="quarter" idx="10"/>
          </p:nvPr>
        </p:nvSpPr>
        <p:spPr/>
        <p:txBody>
          <a:bodyPr/>
          <a:lstStyle/>
          <a:p>
            <a:fld id="{6FE44B8B-D73E-43DD-B655-ED06044359B6}" type="slidenum">
              <a:rPr lang="en-US" smtClean="0"/>
              <a:t>4</a:t>
            </a:fld>
            <a:endParaRPr lang="en-US" dirty="0"/>
          </a:p>
        </p:txBody>
      </p:sp>
    </p:spTree>
    <p:extLst>
      <p:ext uri="{BB962C8B-B14F-4D97-AF65-F5344CB8AC3E}">
        <p14:creationId xmlns:p14="http://schemas.microsoft.com/office/powerpoint/2010/main" val="934207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E44B8B-D73E-43DD-B655-ED06044359B6}" type="slidenum">
              <a:rPr lang="en-US" smtClean="0"/>
              <a:t>24</a:t>
            </a:fld>
            <a:endParaRPr lang="en-US" dirty="0"/>
          </a:p>
        </p:txBody>
      </p:sp>
    </p:spTree>
    <p:extLst>
      <p:ext uri="{BB962C8B-B14F-4D97-AF65-F5344CB8AC3E}">
        <p14:creationId xmlns:p14="http://schemas.microsoft.com/office/powerpoint/2010/main" val="59177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E44B8B-D73E-43DD-B655-ED06044359B6}" type="slidenum">
              <a:rPr lang="en-US" smtClean="0"/>
              <a:t>32</a:t>
            </a:fld>
            <a:endParaRPr lang="en-US" dirty="0"/>
          </a:p>
        </p:txBody>
      </p:sp>
    </p:spTree>
    <p:extLst>
      <p:ext uri="{BB962C8B-B14F-4D97-AF65-F5344CB8AC3E}">
        <p14:creationId xmlns:p14="http://schemas.microsoft.com/office/powerpoint/2010/main" val="127499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E44B8B-D73E-43DD-B655-ED06044359B6}" type="slidenum">
              <a:rPr lang="en-US" smtClean="0"/>
              <a:t>35</a:t>
            </a:fld>
            <a:endParaRPr lang="en-US" dirty="0"/>
          </a:p>
        </p:txBody>
      </p:sp>
    </p:spTree>
    <p:extLst>
      <p:ext uri="{BB962C8B-B14F-4D97-AF65-F5344CB8AC3E}">
        <p14:creationId xmlns:p14="http://schemas.microsoft.com/office/powerpoint/2010/main" val="1043766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E44B8B-D73E-43DD-B655-ED06044359B6}" type="slidenum">
              <a:rPr lang="en-US" smtClean="0"/>
              <a:t>39</a:t>
            </a:fld>
            <a:endParaRPr lang="en-US" dirty="0"/>
          </a:p>
        </p:txBody>
      </p:sp>
    </p:spTree>
    <p:extLst>
      <p:ext uri="{BB962C8B-B14F-4D97-AF65-F5344CB8AC3E}">
        <p14:creationId xmlns:p14="http://schemas.microsoft.com/office/powerpoint/2010/main" val="1601378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737360-F373-44D6-80A9-513647D1E915}" type="slidenum">
              <a:rPr lang="en-US" smtClean="0"/>
              <a:t>42</a:t>
            </a:fld>
            <a:endParaRPr lang="en-US"/>
          </a:p>
        </p:txBody>
      </p:sp>
    </p:spTree>
    <p:extLst>
      <p:ext uri="{BB962C8B-B14F-4D97-AF65-F5344CB8AC3E}">
        <p14:creationId xmlns:p14="http://schemas.microsoft.com/office/powerpoint/2010/main" val="226137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ABB54683-69BC-480F-81F0-02C4E7C7D1F2}" type="datetime1">
              <a:rPr lang="en-US" smtClean="0"/>
              <a:t>8/2/2021</a:t>
            </a:fld>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43</a:t>
            </a:fld>
            <a:endParaRPr lang="en-US" dirty="0"/>
          </a:p>
        </p:txBody>
      </p:sp>
    </p:spTree>
    <p:extLst>
      <p:ext uri="{BB962C8B-B14F-4D97-AF65-F5344CB8AC3E}">
        <p14:creationId xmlns:p14="http://schemas.microsoft.com/office/powerpoint/2010/main" val="3042653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2234B764-4077-4F35-8FB7-E12DF8E4F8FB}" type="datetime1">
              <a:rPr lang="en-US" smtClean="0"/>
              <a:t>8/2/2021</a:t>
            </a:fld>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44</a:t>
            </a:fld>
            <a:endParaRPr lang="en-US" dirty="0"/>
          </a:p>
        </p:txBody>
      </p:sp>
    </p:spTree>
    <p:extLst>
      <p:ext uri="{BB962C8B-B14F-4D97-AF65-F5344CB8AC3E}">
        <p14:creationId xmlns:p14="http://schemas.microsoft.com/office/powerpoint/2010/main" val="3043971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0"/>
            <a:ext cx="3742944" cy="6864096"/>
          </a:xfrm>
          <a:prstGeom prst="rect">
            <a:avLst/>
          </a:prstGeom>
          <a:solidFill>
            <a:srgbClr val="005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1802" r="6597"/>
          <a:stretch/>
        </p:blipFill>
        <p:spPr>
          <a:xfrm>
            <a:off x="3776133" y="0"/>
            <a:ext cx="8415867" cy="6858000"/>
          </a:xfrm>
          <a:prstGeom prst="rect">
            <a:avLst/>
          </a:prstGeom>
        </p:spPr>
      </p:pic>
      <p:cxnSp>
        <p:nvCxnSpPr>
          <p:cNvPr id="10" name="Straight Connector 9"/>
          <p:cNvCxnSpPr/>
          <p:nvPr/>
        </p:nvCxnSpPr>
        <p:spPr>
          <a:xfrm>
            <a:off x="299212" y="2819400"/>
            <a:ext cx="316992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AutoShape 10"/>
          <p:cNvSpPr>
            <a:spLocks noChangeArrowheads="1"/>
          </p:cNvSpPr>
          <p:nvPr/>
        </p:nvSpPr>
        <p:spPr bwMode="auto">
          <a:xfrm rot="-5400000">
            <a:off x="11176000" y="5842000"/>
            <a:ext cx="1016000" cy="1016000"/>
          </a:xfrm>
          <a:prstGeom prst="rtTriangle">
            <a:avLst/>
          </a:prstGeom>
          <a:solidFill>
            <a:srgbClr val="E6E6E6"/>
          </a:solidFill>
          <a:ln w="9525">
            <a:noFill/>
            <a:miter lim="800000"/>
            <a:headEnd/>
            <a:tailEnd/>
          </a:ln>
        </p:spPr>
        <p:txBody>
          <a:bodyPr wrap="none" anchor="ctr"/>
          <a:lstStyle/>
          <a:p>
            <a:endParaRPr lang="en-US" sz="32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947" y="6280725"/>
            <a:ext cx="635000" cy="57727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7239" y="5015756"/>
            <a:ext cx="5993023" cy="1652488"/>
          </a:xfrm>
          <a:prstGeom prst="rect">
            <a:avLst/>
          </a:prstGeom>
          <a:effectLst>
            <a:outerShdw blurRad="50800" dist="38100" dir="2700000" algn="tl" rotWithShape="0">
              <a:prstClr val="black">
                <a:alpha val="40000"/>
              </a:prstClr>
            </a:outerShdw>
          </a:effectLst>
        </p:spPr>
      </p:pic>
      <p:sp>
        <p:nvSpPr>
          <p:cNvPr id="16" name="Text Placeholder 15"/>
          <p:cNvSpPr>
            <a:spLocks noGrp="1"/>
          </p:cNvSpPr>
          <p:nvPr>
            <p:ph type="body" sz="quarter" idx="10" hasCustomPrompt="1"/>
          </p:nvPr>
        </p:nvSpPr>
        <p:spPr>
          <a:xfrm>
            <a:off x="298366" y="1295400"/>
            <a:ext cx="3170767" cy="1404255"/>
          </a:xfrm>
        </p:spPr>
        <p:txBody>
          <a:bodyPr>
            <a:normAutofit/>
          </a:bodyPr>
          <a:lstStyle>
            <a:lvl1pPr marL="0" indent="0">
              <a:buNone/>
              <a:defRPr sz="4000" baseline="0">
                <a:solidFill>
                  <a:schemeClr val="bg1"/>
                </a:solidFill>
              </a:defRPr>
            </a:lvl1pPr>
          </a:lstStyle>
          <a:p>
            <a:pPr lvl="0"/>
            <a:r>
              <a:rPr lang="en-US" dirty="0"/>
              <a:t>Presentation Title</a:t>
            </a:r>
          </a:p>
        </p:txBody>
      </p:sp>
      <p:sp>
        <p:nvSpPr>
          <p:cNvPr id="18" name="Text Placeholder 17"/>
          <p:cNvSpPr>
            <a:spLocks noGrp="1"/>
          </p:cNvSpPr>
          <p:nvPr>
            <p:ph type="body" sz="quarter" idx="11" hasCustomPrompt="1"/>
          </p:nvPr>
        </p:nvSpPr>
        <p:spPr>
          <a:xfrm>
            <a:off x="298451" y="3035300"/>
            <a:ext cx="3170767" cy="861775"/>
          </a:xfrm>
        </p:spPr>
        <p:txBody>
          <a:bodyPr>
            <a:spAutoFit/>
          </a:bodyPr>
          <a:lstStyle>
            <a:lvl1pPr marL="0" indent="0">
              <a:buNone/>
              <a:defRPr sz="2400" baseline="0">
                <a:solidFill>
                  <a:schemeClr val="bg1"/>
                </a:solidFill>
              </a:defRPr>
            </a:lvl1pPr>
          </a:lstStyle>
          <a:p>
            <a:pPr lvl="0"/>
            <a:r>
              <a:rPr lang="en-US" dirty="0"/>
              <a:t>Presentation Subtitle/Date</a:t>
            </a:r>
          </a:p>
        </p:txBody>
      </p:sp>
    </p:spTree>
    <p:extLst>
      <p:ext uri="{BB962C8B-B14F-4D97-AF65-F5344CB8AC3E}">
        <p14:creationId xmlns:p14="http://schemas.microsoft.com/office/powerpoint/2010/main" val="3216902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1066800" y="1143000"/>
            <a:ext cx="100584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0338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rmAutofit/>
          </a:bodyPr>
          <a:lstStyle>
            <a:lvl1pPr>
              <a:defRPr sz="4000"/>
            </a:lvl1pPr>
          </a:lstStyle>
          <a:p>
            <a:r>
              <a:rPr lang="en-US"/>
              <a:t>Click to edit Master title style</a:t>
            </a:r>
            <a:endParaRPr lang="en-US" dirty="0"/>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dirty="0"/>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dirty="0"/>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633DBF31-C94D-4136-B03F-261D291E4687}" type="slidenum">
              <a:rPr lang="en-US" smtClean="0"/>
              <a:pPr/>
              <a:t>‹#›</a:t>
            </a:fld>
            <a:endParaRPr lang="en-US" dirty="0"/>
          </a:p>
        </p:txBody>
      </p:sp>
    </p:spTree>
    <p:extLst>
      <p:ext uri="{BB962C8B-B14F-4D97-AF65-F5344CB8AC3E}">
        <p14:creationId xmlns:p14="http://schemas.microsoft.com/office/powerpoint/2010/main" val="3464064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 name="Title 8"/>
          <p:cNvSpPr>
            <a:spLocks noGrp="1"/>
          </p:cNvSpPr>
          <p:nvPr>
            <p:ph type="ctrTitle" hasCustomPrompt="1"/>
          </p:nvPr>
        </p:nvSpPr>
        <p:spPr>
          <a:xfrm>
            <a:off x="914400" y="1752602"/>
            <a:ext cx="10363200" cy="1829761"/>
          </a:xfrm>
        </p:spPr>
        <p:txBody>
          <a:bodyPr anchor="b"/>
          <a:lstStyle>
            <a:lvl1pPr algn="r">
              <a:defRPr sz="4800" b="1">
                <a:solidFill>
                  <a:schemeClr val="tx2"/>
                </a:solidFill>
                <a:effectLst/>
                <a:latin typeface="Arial" pitchFamily="34" charset="0"/>
                <a:cs typeface="Arial" pitchFamily="34" charset="0"/>
              </a:defRPr>
            </a:lvl1pPr>
            <a:extLst/>
          </a:lstStyle>
          <a:p>
            <a:r>
              <a:rPr lang="en-US" dirty="0"/>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2" name="Date Placeholder 29"/>
          <p:cNvSpPr>
            <a:spLocks noGrp="1"/>
          </p:cNvSpPr>
          <p:nvPr>
            <p:ph type="dt" sz="half" idx="10"/>
          </p:nvPr>
        </p:nvSpPr>
        <p:spPr/>
        <p:txBody>
          <a:bodyPr/>
          <a:lstStyle>
            <a:lvl1pPr>
              <a:defRPr>
                <a:solidFill>
                  <a:srgbClr val="FFFFFF"/>
                </a:solidFill>
              </a:defRPr>
            </a:lvl1pPr>
            <a:extLst/>
          </a:lstStyle>
          <a:p>
            <a:endParaRPr lang="en-US" dirty="0"/>
          </a:p>
        </p:txBody>
      </p:sp>
      <p:sp>
        <p:nvSpPr>
          <p:cNvPr id="13"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14" name="Slide Number Placeholder 26"/>
          <p:cNvSpPr>
            <a:spLocks noGrp="1"/>
          </p:cNvSpPr>
          <p:nvPr>
            <p:ph type="sldNum" sz="quarter" idx="12"/>
          </p:nvPr>
        </p:nvSpPr>
        <p:spPr/>
        <p:txBody>
          <a:bodyPr/>
          <a:lstStyle>
            <a:lvl1pPr>
              <a:defRPr>
                <a:solidFill>
                  <a:srgbClr val="FFFFFF"/>
                </a:solidFill>
              </a:defRPr>
            </a:lvl1pPr>
            <a:extLst/>
          </a:lstStyle>
          <a:p>
            <a:fld id="{C99AE971-4929-4998-85F3-0E61342EE5D0}" type="slidenum">
              <a:rPr lang="en-US" smtClean="0"/>
              <a:pPr/>
              <a:t>‹#›</a:t>
            </a:fld>
            <a:endParaRPr lang="en-US" dirty="0"/>
          </a:p>
        </p:txBody>
      </p:sp>
    </p:spTree>
    <p:extLst>
      <p:ext uri="{BB962C8B-B14F-4D97-AF65-F5344CB8AC3E}">
        <p14:creationId xmlns:p14="http://schemas.microsoft.com/office/powerpoint/2010/main" val="2944983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1172" cy="6858000"/>
          </a:xfrm>
          <a:prstGeom prst="rect">
            <a:avLst/>
          </a:prstGeom>
        </p:spPr>
      </p:pic>
      <p:sp>
        <p:nvSpPr>
          <p:cNvPr id="2" name="Title 1"/>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0AE9B10-AC95-45D1-858C-B54083F98FF8}"/>
              </a:ext>
            </a:extLst>
          </p:cNvPr>
          <p:cNvSpPr>
            <a:spLocks noGrp="1"/>
          </p:cNvSpPr>
          <p:nvPr>
            <p:ph idx="1"/>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0569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erna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7E2241-1FEB-42DC-AACA-09073F999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
        <p:nvSpPr>
          <p:cNvPr id="6" name="Title 1">
            <a:extLst>
              <a:ext uri="{FF2B5EF4-FFF2-40B4-BE49-F238E27FC236}">
                <a16:creationId xmlns:a16="http://schemas.microsoft.com/office/drawing/2014/main" id="{F35FC5ED-498F-434A-9A86-C57B8ABED56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678CCDA0-C811-4A46-922A-BBE109F47E46}"/>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ADA1BF1D-DBB4-4455-86DE-09B4FC588797}"/>
              </a:ext>
            </a:extLst>
          </p:cNvPr>
          <p:cNvSpPr>
            <a:spLocks noGrp="1"/>
          </p:cNvSpPr>
          <p:nvPr>
            <p:ph idx="10"/>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0486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hasCustomPrompt="1"/>
          </p:nvPr>
        </p:nvSpPr>
        <p:spPr>
          <a:xfrm>
            <a:off x="2032000" y="3429000"/>
            <a:ext cx="9956800" cy="1362075"/>
          </a:xfrm>
        </p:spPr>
        <p:txBody>
          <a:bodyPr anchor="t">
            <a:noAutofit/>
          </a:bodyPr>
          <a:lstStyle>
            <a:lvl1pPr algn="l">
              <a:defRPr sz="3000" b="0" cap="none"/>
            </a:lvl1pPr>
          </a:lstStyle>
          <a:p>
            <a:r>
              <a:rPr lang="en-US" dirty="0"/>
              <a:t>Click To Edit Master Title Style</a:t>
            </a:r>
          </a:p>
        </p:txBody>
      </p:sp>
      <p:sp>
        <p:nvSpPr>
          <p:cNvPr id="3" name="Text Placeholder 2"/>
          <p:cNvSpPr>
            <a:spLocks noGrp="1"/>
          </p:cNvSpPr>
          <p:nvPr>
            <p:ph type="body" idx="1"/>
          </p:nvPr>
        </p:nvSpPr>
        <p:spPr>
          <a:xfrm>
            <a:off x="2032000" y="1928812"/>
            <a:ext cx="9956800" cy="1500187"/>
          </a:xfrm>
        </p:spPr>
        <p:txBody>
          <a:bodyPr anchor="b">
            <a:normAutofit/>
          </a:bodyPr>
          <a:lstStyle>
            <a:lvl1pPr marL="0" indent="0">
              <a:buNone/>
              <a:defRPr sz="4000" b="1">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47191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3" name="Content Placeholder 2"/>
          <p:cNvSpPr>
            <a:spLocks noGrp="1"/>
          </p:cNvSpPr>
          <p:nvPr>
            <p:ph sz="half" idx="1"/>
          </p:nvPr>
        </p:nvSpPr>
        <p:spPr>
          <a:xfrm>
            <a:off x="345440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6384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9B205736-E396-4C7E-AF61-3F00A8B4CE9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23080488-9DB9-4FDD-A5BA-157BC9E81B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047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itle 1">
            <a:extLst>
              <a:ext uri="{FF2B5EF4-FFF2-40B4-BE49-F238E27FC236}">
                <a16:creationId xmlns:a16="http://schemas.microsoft.com/office/drawing/2014/main" id="{FBBD025A-4BBA-4024-947F-6B7B29A79C9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3BBF8B56-F654-411B-A2A7-9676F22BE87D}"/>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717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EAP Benefits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ext Placeholder 4">
            <a:extLst>
              <a:ext uri="{FF2B5EF4-FFF2-40B4-BE49-F238E27FC236}">
                <a16:creationId xmlns:a16="http://schemas.microsoft.com/office/drawing/2014/main" id="{95A6E70E-9F92-457F-A375-87066B8D0BA1}"/>
              </a:ext>
            </a:extLst>
          </p:cNvPr>
          <p:cNvSpPr>
            <a:spLocks noGrp="1"/>
          </p:cNvSpPr>
          <p:nvPr>
            <p:ph type="body" sz="quarter" idx="10"/>
          </p:nvPr>
        </p:nvSpPr>
        <p:spPr>
          <a:xfrm>
            <a:off x="3124200" y="1687482"/>
            <a:ext cx="9062386" cy="750918"/>
          </a:xfrm>
        </p:spPr>
        <p:txBody>
          <a:bodyPr>
            <a:noAutofit/>
          </a:bodyPr>
          <a:lstStyle>
            <a:lvl1pPr marL="0" indent="0" algn="ctr">
              <a:spcAft>
                <a:spcPts val="0"/>
              </a:spcAft>
              <a:buNone/>
              <a:defRPr sz="3000"/>
            </a:lvl1pPr>
            <a:lvl2pPr>
              <a:spcAft>
                <a:spcPts val="0"/>
              </a:spcAft>
              <a:defRPr sz="3000"/>
            </a:lvl2pPr>
            <a:lvl3pPr>
              <a:spcAft>
                <a:spcPts val="0"/>
              </a:spcAft>
              <a:defRPr sz="3000"/>
            </a:lvl3pPr>
            <a:lvl4pPr>
              <a:spcAft>
                <a:spcPts val="0"/>
              </a:spcAft>
              <a:defRPr sz="3000"/>
            </a:lvl4pPr>
            <a:lvl5pPr marL="2438339" indent="0">
              <a:spcAft>
                <a:spcPts val="0"/>
              </a:spcAft>
              <a:buNone/>
              <a:defRPr sz="3000"/>
            </a:lvl5pPr>
          </a:lstStyle>
          <a:p>
            <a:pPr lvl="0"/>
            <a:r>
              <a:rPr lang="en-US"/>
              <a:t>Edit Master text styles</a:t>
            </a:r>
          </a:p>
        </p:txBody>
      </p:sp>
      <p:sp>
        <p:nvSpPr>
          <p:cNvPr id="9" name="Text Placeholder 8">
            <a:extLst>
              <a:ext uri="{FF2B5EF4-FFF2-40B4-BE49-F238E27FC236}">
                <a16:creationId xmlns:a16="http://schemas.microsoft.com/office/drawing/2014/main" id="{0F77757B-5F4A-4B26-9865-21FC3AA33DD6}"/>
              </a:ext>
            </a:extLst>
          </p:cNvPr>
          <p:cNvSpPr>
            <a:spLocks noGrp="1"/>
          </p:cNvSpPr>
          <p:nvPr>
            <p:ph type="body" sz="quarter" idx="11"/>
          </p:nvPr>
        </p:nvSpPr>
        <p:spPr>
          <a:xfrm>
            <a:off x="3118786" y="2667000"/>
            <a:ext cx="9067800" cy="3276600"/>
          </a:xfrm>
        </p:spPr>
        <p:txBody>
          <a:bodyPr numCol="2">
            <a:normAutofit/>
          </a:bodyPr>
          <a:lstStyle>
            <a:lvl1pPr marL="341313" indent="-231775">
              <a:spcAft>
                <a:spcPts val="600"/>
              </a:spcAft>
              <a:defRPr sz="2600"/>
            </a:lvl1pPr>
            <a:lvl2pPr>
              <a:spcAft>
                <a:spcPts val="600"/>
              </a:spcAft>
              <a:defRPr sz="2600"/>
            </a:lvl2pPr>
            <a:lvl3pPr>
              <a:spcAft>
                <a:spcPts val="600"/>
              </a:spcAft>
              <a:defRPr sz="2600"/>
            </a:lvl3pPr>
            <a:lvl4pPr>
              <a:spcAft>
                <a:spcPts val="600"/>
              </a:spcAft>
              <a:defRPr sz="2600"/>
            </a:lvl4pPr>
            <a:lvl5pPr>
              <a:spcAft>
                <a:spcPts val="600"/>
              </a:spcAft>
              <a:defRPr sz="2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1D22881A-0C00-4208-9DBC-ABA34E12100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EFAF49D8-76F6-4B75-97B6-E02A291033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365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525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p:nvPr>
        </p:nvSpPr>
        <p:spPr>
          <a:xfrm>
            <a:off x="4470400" y="4792663"/>
            <a:ext cx="7315200" cy="566739"/>
          </a:xfrm>
        </p:spPr>
        <p:txBody>
          <a:bodyPr anchor="b"/>
          <a:lstStyle>
            <a:lvl1pPr algn="l">
              <a:defRPr sz="2667" b="1"/>
            </a:lvl1pPr>
          </a:lstStyle>
          <a:p>
            <a:r>
              <a:rPr lang="en-US"/>
              <a:t>Click to edit Master title style</a:t>
            </a:r>
            <a:endParaRPr lang="en-US" dirty="0"/>
          </a:p>
        </p:txBody>
      </p:sp>
      <p:sp>
        <p:nvSpPr>
          <p:cNvPr id="3" name="Picture Placeholder 2"/>
          <p:cNvSpPr>
            <a:spLocks noGrp="1"/>
          </p:cNvSpPr>
          <p:nvPr>
            <p:ph type="pic" idx="1"/>
          </p:nvPr>
        </p:nvSpPr>
        <p:spPr>
          <a:xfrm>
            <a:off x="4470400" y="604836"/>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4470400" y="535940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1284926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4000">
              <a:srgbClr val="E6E6E6">
                <a:lumMod val="58000"/>
                <a:lumOff val="42000"/>
              </a:srgbClr>
            </a:gs>
            <a:gs pos="100000">
              <a:srgbClr val="D7D7D7"/>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04B5152-E7C4-42B3-A2F6-F69870D0E855}"/>
              </a:ext>
            </a:extLst>
          </p:cNvPr>
          <p:cNvSpPr txBox="1"/>
          <p:nvPr/>
        </p:nvSpPr>
        <p:spPr>
          <a:xfrm>
            <a:off x="11658600" y="6477000"/>
            <a:ext cx="377952" cy="246221"/>
          </a:xfrm>
          <a:prstGeom prst="rect">
            <a:avLst/>
          </a:prstGeom>
          <a:noFill/>
        </p:spPr>
        <p:txBody>
          <a:bodyPr wrap="square" rtlCol="0">
            <a:spAutoFit/>
          </a:bodyPr>
          <a:lstStyle/>
          <a:p>
            <a:fld id="{FCF2AC2D-79B5-4317-8471-64C75262AFFF}" type="slidenum">
              <a:rPr lang="en-US" sz="1000" smtClean="0">
                <a:latin typeface="Helvetica" panose="020B0604020202020204" pitchFamily="34" charset="0"/>
                <a:cs typeface="Helvetica" panose="020B0604020202020204" pitchFamily="34" charset="0"/>
              </a:rPr>
              <a:t>‹#›</a:t>
            </a:fld>
            <a:endParaRPr lang="en-US" sz="1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31755858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90" r:id="rId7"/>
    <p:sldLayoutId id="2147483684" r:id="rId8"/>
    <p:sldLayoutId id="2147483685" r:id="rId9"/>
    <p:sldLayoutId id="2147483686" r:id="rId10"/>
    <p:sldLayoutId id="2147483687" r:id="rId11"/>
    <p:sldLayoutId id="2147483688" r:id="rId12"/>
  </p:sldLayoutIdLst>
  <p:txStyles>
    <p:titleStyle>
      <a:lvl1pPr algn="ctr" defTabSz="1219170" rtl="0" eaLnBrk="1" latinLnBrk="0" hangingPunct="1">
        <a:spcBef>
          <a:spcPct val="0"/>
        </a:spcBef>
        <a:buNone/>
        <a:defRPr sz="4000" kern="1200">
          <a:solidFill>
            <a:schemeClr val="tx1"/>
          </a:solidFill>
          <a:latin typeface="Helvetica" pitchFamily="34" charset="0"/>
          <a:ea typeface="+mj-ea"/>
          <a:cs typeface="+mj-cs"/>
        </a:defRPr>
      </a:lvl1pPr>
    </p:titleStyle>
    <p:bodyStyle>
      <a:lvl1pPr marL="341313" indent="-341313" algn="l" defTabSz="1219170" rtl="0" eaLnBrk="1" latinLnBrk="0" hangingPunct="1">
        <a:spcBef>
          <a:spcPts val="0"/>
        </a:spcBef>
        <a:spcAft>
          <a:spcPts val="1333"/>
        </a:spcAft>
        <a:buClr>
          <a:srgbClr val="0070C0"/>
        </a:buClr>
        <a:buSzPct val="68000"/>
        <a:buFont typeface="Wingdings 3" panose="05040102010807070707" pitchFamily="18" charset="2"/>
        <a:buChar char="}"/>
        <a:defRPr sz="2800" kern="1200">
          <a:solidFill>
            <a:schemeClr val="tx1"/>
          </a:solidFill>
          <a:latin typeface="Helvetica" pitchFamily="34" charset="0"/>
          <a:ea typeface="+mn-ea"/>
          <a:cs typeface="+mn-cs"/>
        </a:defRPr>
      </a:lvl1pPr>
      <a:lvl2pPr marL="990575" indent="-380990" algn="l" defTabSz="1219170" rtl="0" eaLnBrk="1" latinLnBrk="0" hangingPunct="1">
        <a:spcBef>
          <a:spcPts val="0"/>
        </a:spcBef>
        <a:spcAft>
          <a:spcPts val="1333"/>
        </a:spcAft>
        <a:buFont typeface="Arial" panose="020B0604020202020204" pitchFamily="34" charset="0"/>
        <a:buChar char="•"/>
        <a:defRPr sz="2400" kern="1200">
          <a:solidFill>
            <a:schemeClr val="tx1"/>
          </a:solidFill>
          <a:latin typeface="Helvetica" pitchFamily="34" charset="0"/>
          <a:ea typeface="+mn-ea"/>
          <a:cs typeface="+mn-cs"/>
        </a:defRPr>
      </a:lvl2pPr>
      <a:lvl3pPr marL="1523962" indent="-304792" algn="l" defTabSz="1219170" rtl="0" eaLnBrk="1" latinLnBrk="0" hangingPunct="1">
        <a:spcBef>
          <a:spcPts val="0"/>
        </a:spcBef>
        <a:spcAft>
          <a:spcPts val="1333"/>
        </a:spcAft>
        <a:buSzPct val="68000"/>
        <a:buFont typeface="Courier New" panose="02070309020205020404" pitchFamily="49" charset="0"/>
        <a:buChar char="o"/>
        <a:defRPr sz="2000" kern="1200">
          <a:solidFill>
            <a:schemeClr val="tx1"/>
          </a:solidFill>
          <a:latin typeface="Helvetica" pitchFamily="34" charset="0"/>
          <a:ea typeface="+mn-ea"/>
          <a:cs typeface="+mn-cs"/>
        </a:defRPr>
      </a:lvl3pPr>
      <a:lvl4pPr marL="2133547"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4pPr>
      <a:lvl5pPr marL="2743131"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riskmgt.alabama.gov/" TargetMode="External"/><Relationship Id="rId5" Type="http://schemas.openxmlformats.org/officeDocument/2006/relationships/hyperlink" Target="mailto:kwatasian.hunt@finance.alabama.gov" TargetMode="External"/><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4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9.xml"/><Relationship Id="rId9"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hyperlink" Target="http://www.behavioralhealthsystems.com/" TargetMode="External"/><Relationship Id="rId5" Type="http://schemas.openxmlformats.org/officeDocument/2006/relationships/image" Target="../media/image18.jpeg"/><Relationship Id="rId4" Type="http://schemas.openxmlformats.org/officeDocument/2006/relationships/notesSlide" Target="../notesSlides/notesSlide12.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F84564-B625-4DBE-89D2-FFCE99FD27C0}"/>
              </a:ext>
            </a:extLst>
          </p:cNvPr>
          <p:cNvSpPr>
            <a:spLocks noGrp="1"/>
          </p:cNvSpPr>
          <p:nvPr>
            <p:ph type="body" sz="quarter" idx="10"/>
          </p:nvPr>
        </p:nvSpPr>
        <p:spPr>
          <a:xfrm>
            <a:off x="298366" y="510988"/>
            <a:ext cx="3170767" cy="2188667"/>
          </a:xfrm>
        </p:spPr>
        <p:txBody>
          <a:bodyPr>
            <a:normAutofit/>
          </a:bodyPr>
          <a:lstStyle/>
          <a:p>
            <a:r>
              <a:rPr lang="en-US" dirty="0"/>
              <a:t>Principles of</a:t>
            </a:r>
            <a:br>
              <a:rPr lang="en-US" dirty="0"/>
            </a:br>
            <a:r>
              <a:rPr lang="en-US" dirty="0"/>
              <a:t>Essential</a:t>
            </a:r>
            <a:br>
              <a:rPr lang="en-US" dirty="0"/>
            </a:br>
            <a:r>
              <a:rPr lang="en-US" dirty="0"/>
              <a:t>Leadership</a:t>
            </a:r>
          </a:p>
          <a:p>
            <a:endParaRPr lang="en-US" sz="2300" dirty="0"/>
          </a:p>
        </p:txBody>
      </p:sp>
      <p:pic>
        <p:nvPicPr>
          <p:cNvPr id="3" name="Picture 2">
            <a:extLst>
              <a:ext uri="{FF2B5EF4-FFF2-40B4-BE49-F238E27FC236}">
                <a16:creationId xmlns:a16="http://schemas.microsoft.com/office/drawing/2014/main" id="{C8FA4BBB-2FDF-4110-AD4D-26E068147C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608" y="4403949"/>
            <a:ext cx="1628571" cy="16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 Placeholder 1">
            <a:extLst>
              <a:ext uri="{FF2B5EF4-FFF2-40B4-BE49-F238E27FC236}">
                <a16:creationId xmlns:a16="http://schemas.microsoft.com/office/drawing/2014/main" id="{E2F67E35-B60A-4A72-9CD1-30745ABD1105}"/>
              </a:ext>
            </a:extLst>
          </p:cNvPr>
          <p:cNvSpPr txBox="1">
            <a:spLocks/>
          </p:cNvSpPr>
          <p:nvPr/>
        </p:nvSpPr>
        <p:spPr>
          <a:xfrm>
            <a:off x="298450" y="3101714"/>
            <a:ext cx="3294756" cy="2111759"/>
          </a:xfrm>
          <a:prstGeom prst="rect">
            <a:avLst/>
          </a:prstGeom>
        </p:spPr>
        <p:txBody>
          <a:bodyPr vert="horz" lIns="91440" tIns="45720" rIns="91440" bIns="45720" rtlCol="0">
            <a:noAutofit/>
          </a:bodyPr>
          <a:lstStyle>
            <a:lvl1pPr marL="0" indent="0" algn="l" defTabSz="1219170" rtl="0" eaLnBrk="1" latinLnBrk="0" hangingPunct="1">
              <a:spcBef>
                <a:spcPts val="0"/>
              </a:spcBef>
              <a:spcAft>
                <a:spcPts val="1333"/>
              </a:spcAft>
              <a:buClr>
                <a:srgbClr val="0070C0"/>
              </a:buClr>
              <a:buSzPct val="68000"/>
              <a:buFont typeface="Wingdings 3" panose="05040102010807070707" pitchFamily="18" charset="2"/>
              <a:buNone/>
              <a:defRPr sz="4000" kern="1200" baseline="0">
                <a:solidFill>
                  <a:schemeClr val="bg1"/>
                </a:solidFill>
                <a:latin typeface="Helvetica" pitchFamily="34" charset="0"/>
                <a:ea typeface="+mn-ea"/>
                <a:cs typeface="+mn-cs"/>
              </a:defRPr>
            </a:lvl1pPr>
            <a:lvl2pPr marL="990575" indent="-380990" algn="l" defTabSz="1219170" rtl="0" eaLnBrk="1" latinLnBrk="0" hangingPunct="1">
              <a:spcBef>
                <a:spcPts val="0"/>
              </a:spcBef>
              <a:spcAft>
                <a:spcPts val="1333"/>
              </a:spcAft>
              <a:buFont typeface="Arial" panose="020B0604020202020204" pitchFamily="34" charset="0"/>
              <a:buChar char="•"/>
              <a:defRPr sz="2400" kern="1200">
                <a:solidFill>
                  <a:schemeClr val="tx1"/>
                </a:solidFill>
                <a:latin typeface="Helvetica" pitchFamily="34" charset="0"/>
                <a:ea typeface="+mn-ea"/>
                <a:cs typeface="+mn-cs"/>
              </a:defRPr>
            </a:lvl2pPr>
            <a:lvl3pPr marL="1523962" indent="-304792" algn="l" defTabSz="1219170" rtl="0" eaLnBrk="1" latinLnBrk="0" hangingPunct="1">
              <a:spcBef>
                <a:spcPts val="0"/>
              </a:spcBef>
              <a:spcAft>
                <a:spcPts val="1333"/>
              </a:spcAft>
              <a:buSzPct val="68000"/>
              <a:buFont typeface="Courier New" panose="02070309020205020404" pitchFamily="49" charset="0"/>
              <a:buChar char="o"/>
              <a:defRPr sz="2000" kern="1200">
                <a:solidFill>
                  <a:schemeClr val="tx1"/>
                </a:solidFill>
                <a:latin typeface="Helvetica" pitchFamily="34" charset="0"/>
                <a:ea typeface="+mn-ea"/>
                <a:cs typeface="+mn-cs"/>
              </a:defRPr>
            </a:lvl3pPr>
            <a:lvl4pPr marL="2133547"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4pPr>
            <a:lvl5pPr marL="2743131"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fontAlgn="auto">
              <a:lnSpc>
                <a:spcPct val="90000"/>
              </a:lnSpc>
              <a:spcAft>
                <a:spcPts val="0"/>
              </a:spcAft>
            </a:pPr>
            <a:r>
              <a:rPr lang="en-US" sz="2400" dirty="0"/>
              <a:t>August 2021</a:t>
            </a:r>
          </a:p>
        </p:txBody>
      </p:sp>
      <p:pic>
        <p:nvPicPr>
          <p:cNvPr id="5" name="Audio 4">
            <a:hlinkClick r:id="" action="ppaction://media"/>
            <a:extLst>
              <a:ext uri="{FF2B5EF4-FFF2-40B4-BE49-F238E27FC236}">
                <a16:creationId xmlns:a16="http://schemas.microsoft.com/office/drawing/2014/main" id="{3FA3C94B-C0D6-4962-ACDB-D04AFAC9D1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531519377"/>
      </p:ext>
    </p:extLst>
  </p:cSld>
  <p:clrMapOvr>
    <a:masterClrMapping/>
  </p:clrMapOvr>
  <mc:AlternateContent xmlns:mc="http://schemas.openxmlformats.org/markup-compatibility/2006">
    <mc:Choice xmlns:p14="http://schemas.microsoft.com/office/powerpoint/2010/main" Requires="p14">
      <p:transition spd="slow" p14:dur="2000" advTm="4282"/>
    </mc:Choice>
    <mc:Fallback>
      <p:transition spd="slow" advTm="4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7B61C-CF71-432C-8DF3-4B460537F954}"/>
              </a:ext>
            </a:extLst>
          </p:cNvPr>
          <p:cNvSpPr>
            <a:spLocks noGrp="1"/>
          </p:cNvSpPr>
          <p:nvPr>
            <p:ph type="title"/>
          </p:nvPr>
        </p:nvSpPr>
        <p:spPr/>
        <p:txBody>
          <a:bodyPr/>
          <a:lstStyle/>
          <a:p>
            <a:r>
              <a:rPr lang="en-US" dirty="0"/>
              <a:t>Leadership Styles</a:t>
            </a:r>
          </a:p>
        </p:txBody>
      </p:sp>
      <p:sp>
        <p:nvSpPr>
          <p:cNvPr id="3" name="Content Placeholder 2">
            <a:extLst>
              <a:ext uri="{FF2B5EF4-FFF2-40B4-BE49-F238E27FC236}">
                <a16:creationId xmlns:a16="http://schemas.microsoft.com/office/drawing/2014/main" id="{088CCCF1-2410-4837-B6F7-268C212D8CD7}"/>
              </a:ext>
            </a:extLst>
          </p:cNvPr>
          <p:cNvSpPr>
            <a:spLocks noGrp="1"/>
          </p:cNvSpPr>
          <p:nvPr>
            <p:ph idx="1"/>
          </p:nvPr>
        </p:nvSpPr>
        <p:spPr/>
        <p:txBody>
          <a:bodyPr/>
          <a:lstStyle/>
          <a:p>
            <a:r>
              <a:rPr lang="en-US" b="1" dirty="0"/>
              <a:t>Servant Leaders</a:t>
            </a:r>
          </a:p>
          <a:p>
            <a:pPr lvl="1"/>
            <a:r>
              <a:rPr lang="en-US" dirty="0"/>
              <a:t>Inclined toward a “feeling” preference</a:t>
            </a:r>
          </a:p>
          <a:p>
            <a:pPr lvl="1"/>
            <a:r>
              <a:rPr lang="en-US" dirty="0"/>
              <a:t>Unusually supportive leaders</a:t>
            </a:r>
          </a:p>
          <a:p>
            <a:pPr lvl="1"/>
            <a:r>
              <a:rPr lang="en-US" dirty="0"/>
              <a:t>Their focus is creating the conditions for others’ success</a:t>
            </a:r>
          </a:p>
          <a:p>
            <a:r>
              <a:rPr lang="en-US" b="1" dirty="0"/>
              <a:t>Participatory Leaders</a:t>
            </a:r>
          </a:p>
          <a:p>
            <a:pPr lvl="1"/>
            <a:r>
              <a:rPr lang="en-US" dirty="0"/>
              <a:t>Works to maximize employee engagement</a:t>
            </a:r>
          </a:p>
          <a:p>
            <a:pPr lvl="1"/>
            <a:r>
              <a:rPr lang="en-US" dirty="0"/>
              <a:t>Involves subordinates in leadership activities &amp; decision making</a:t>
            </a:r>
          </a:p>
          <a:p>
            <a:pPr lvl="1"/>
            <a:r>
              <a:rPr lang="en-US" dirty="0"/>
              <a:t>Grows future leaders</a:t>
            </a:r>
          </a:p>
          <a:p>
            <a:pPr lvl="1"/>
            <a:endParaRPr lang="en-US" dirty="0"/>
          </a:p>
        </p:txBody>
      </p:sp>
      <p:pic>
        <p:nvPicPr>
          <p:cNvPr id="4" name="Audio 3">
            <a:hlinkClick r:id="" action="ppaction://media"/>
            <a:extLst>
              <a:ext uri="{FF2B5EF4-FFF2-40B4-BE49-F238E27FC236}">
                <a16:creationId xmlns:a16="http://schemas.microsoft.com/office/drawing/2014/main" id="{35DF7220-A7C8-4F20-9235-DFD8A5EE3E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64798108"/>
      </p:ext>
    </p:extLst>
  </p:cSld>
  <p:clrMapOvr>
    <a:masterClrMapping/>
  </p:clrMapOvr>
  <mc:AlternateContent xmlns:mc="http://schemas.openxmlformats.org/markup-compatibility/2006">
    <mc:Choice xmlns:p14="http://schemas.microsoft.com/office/powerpoint/2010/main" Requires="p14">
      <p:transition spd="slow" p14:dur="2000" advTm="33632"/>
    </mc:Choice>
    <mc:Fallback>
      <p:transition spd="slow" advTm="3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5F3547-112C-4C71-8FDB-2C840C066017}"/>
              </a:ext>
            </a:extLst>
          </p:cNvPr>
          <p:cNvSpPr>
            <a:spLocks noGrp="1"/>
          </p:cNvSpPr>
          <p:nvPr>
            <p:ph type="title"/>
          </p:nvPr>
        </p:nvSpPr>
        <p:spPr/>
        <p:txBody>
          <a:bodyPr/>
          <a:lstStyle/>
          <a:p>
            <a:r>
              <a:rPr lang="en-US" dirty="0"/>
              <a:t>Qualities of Leaders	</a:t>
            </a:r>
          </a:p>
        </p:txBody>
      </p:sp>
      <p:sp>
        <p:nvSpPr>
          <p:cNvPr id="3" name="Content Placeholder 2">
            <a:extLst>
              <a:ext uri="{FF2B5EF4-FFF2-40B4-BE49-F238E27FC236}">
                <a16:creationId xmlns:a16="http://schemas.microsoft.com/office/drawing/2014/main" id="{28A5DD3F-590A-4FF7-AECD-C43D02F2D30B}"/>
              </a:ext>
            </a:extLst>
          </p:cNvPr>
          <p:cNvSpPr>
            <a:spLocks noGrp="1"/>
          </p:cNvSpPr>
          <p:nvPr>
            <p:ph idx="1"/>
          </p:nvPr>
        </p:nvSpPr>
        <p:spPr/>
        <p:txBody>
          <a:bodyPr/>
          <a:lstStyle/>
          <a:p>
            <a:r>
              <a:rPr lang="en-US" dirty="0"/>
              <a:t>Leaders set high standards</a:t>
            </a:r>
          </a:p>
          <a:p>
            <a:r>
              <a:rPr lang="en-US" dirty="0"/>
              <a:t>Leaders create and share a vision </a:t>
            </a:r>
          </a:p>
          <a:p>
            <a:r>
              <a:rPr lang="en-US" dirty="0"/>
              <a:t>Leaders lead with integrity </a:t>
            </a:r>
          </a:p>
          <a:p>
            <a:r>
              <a:rPr lang="en-US" dirty="0"/>
              <a:t>Leaders are solution-focused</a:t>
            </a:r>
          </a:p>
          <a:p>
            <a:pPr marL="0" indent="0">
              <a:buNone/>
            </a:pPr>
            <a:endParaRPr lang="en-US" dirty="0"/>
          </a:p>
          <a:p>
            <a:endParaRPr lang="en-US" dirty="0"/>
          </a:p>
        </p:txBody>
      </p:sp>
      <p:pic>
        <p:nvPicPr>
          <p:cNvPr id="2" name="Audio 1">
            <a:hlinkClick r:id="" action="ppaction://media"/>
            <a:extLst>
              <a:ext uri="{FF2B5EF4-FFF2-40B4-BE49-F238E27FC236}">
                <a16:creationId xmlns:a16="http://schemas.microsoft.com/office/drawing/2014/main" id="{1537A17E-51EA-4907-BEE9-DE572A401F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415098312"/>
      </p:ext>
    </p:extLst>
  </p:cSld>
  <p:clrMapOvr>
    <a:masterClrMapping/>
  </p:clrMapOvr>
  <mc:AlternateContent xmlns:mc="http://schemas.openxmlformats.org/markup-compatibility/2006">
    <mc:Choice xmlns:p14="http://schemas.microsoft.com/office/powerpoint/2010/main" Requires="p14">
      <p:transition spd="slow" p14:dur="2000" advTm="16937"/>
    </mc:Choice>
    <mc:Fallback>
      <p:transition spd="slow" advTm="16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F49C0-DD63-43BC-AE91-EC40344A4538}"/>
              </a:ext>
            </a:extLst>
          </p:cNvPr>
          <p:cNvSpPr>
            <a:spLocks noGrp="1"/>
          </p:cNvSpPr>
          <p:nvPr>
            <p:ph type="title"/>
          </p:nvPr>
        </p:nvSpPr>
        <p:spPr/>
        <p:txBody>
          <a:bodyPr/>
          <a:lstStyle/>
          <a:p>
            <a:r>
              <a:rPr lang="en-US" dirty="0"/>
              <a:t>Qualities of Leaders</a:t>
            </a:r>
          </a:p>
        </p:txBody>
      </p:sp>
      <p:sp>
        <p:nvSpPr>
          <p:cNvPr id="3" name="Content Placeholder 2">
            <a:extLst>
              <a:ext uri="{FF2B5EF4-FFF2-40B4-BE49-F238E27FC236}">
                <a16:creationId xmlns:a16="http://schemas.microsoft.com/office/drawing/2014/main" id="{DFC4B7CA-CB46-476C-A36F-2E896F3B5779}"/>
              </a:ext>
            </a:extLst>
          </p:cNvPr>
          <p:cNvSpPr>
            <a:spLocks noGrp="1"/>
          </p:cNvSpPr>
          <p:nvPr>
            <p:ph idx="1"/>
          </p:nvPr>
        </p:nvSpPr>
        <p:spPr/>
        <p:txBody>
          <a:bodyPr/>
          <a:lstStyle/>
          <a:p>
            <a:r>
              <a:rPr lang="en-US" dirty="0"/>
              <a:t>Leaders provide clarity, authenticity and effectiveness</a:t>
            </a:r>
          </a:p>
          <a:p>
            <a:r>
              <a:rPr lang="en-US" dirty="0"/>
              <a:t>Leaders keep calm </a:t>
            </a:r>
          </a:p>
          <a:p>
            <a:r>
              <a:rPr lang="en-US" dirty="0"/>
              <a:t>Leaders keep debate civil </a:t>
            </a:r>
          </a:p>
        </p:txBody>
      </p:sp>
      <p:pic>
        <p:nvPicPr>
          <p:cNvPr id="4" name="Audio 3">
            <a:hlinkClick r:id="" action="ppaction://media"/>
            <a:extLst>
              <a:ext uri="{FF2B5EF4-FFF2-40B4-BE49-F238E27FC236}">
                <a16:creationId xmlns:a16="http://schemas.microsoft.com/office/drawing/2014/main" id="{71DB7E06-5EA5-48F6-98FA-7312878C47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858749534"/>
      </p:ext>
    </p:extLst>
  </p:cSld>
  <p:clrMapOvr>
    <a:masterClrMapping/>
  </p:clrMapOvr>
  <mc:AlternateContent xmlns:mc="http://schemas.openxmlformats.org/markup-compatibility/2006">
    <mc:Choice xmlns:p14="http://schemas.microsoft.com/office/powerpoint/2010/main" Requires="p14">
      <p:transition spd="slow" p14:dur="2000" advTm="18122"/>
    </mc:Choice>
    <mc:Fallback>
      <p:transition spd="slow" advTm="18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95CDAE-DC21-4D88-9E93-1009A3119509}"/>
              </a:ext>
            </a:extLst>
          </p:cNvPr>
          <p:cNvSpPr>
            <a:spLocks noGrp="1"/>
          </p:cNvSpPr>
          <p:nvPr>
            <p:ph type="body" idx="1"/>
          </p:nvPr>
        </p:nvSpPr>
        <p:spPr>
          <a:xfrm>
            <a:off x="2032000" y="2609850"/>
            <a:ext cx="9956800" cy="1500187"/>
          </a:xfrm>
        </p:spPr>
        <p:txBody>
          <a:bodyPr>
            <a:normAutofit/>
          </a:bodyPr>
          <a:lstStyle/>
          <a:p>
            <a:r>
              <a:rPr lang="en-US" dirty="0"/>
              <a:t>Importance of Setting Boundaries for You and Your Employees</a:t>
            </a:r>
          </a:p>
        </p:txBody>
      </p:sp>
      <p:pic>
        <p:nvPicPr>
          <p:cNvPr id="2" name="Audio 1">
            <a:hlinkClick r:id="" action="ppaction://media"/>
            <a:extLst>
              <a:ext uri="{FF2B5EF4-FFF2-40B4-BE49-F238E27FC236}">
                <a16:creationId xmlns:a16="http://schemas.microsoft.com/office/drawing/2014/main" id="{65C62679-847C-4A2E-953D-41EF483698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748814990"/>
      </p:ext>
    </p:extLst>
  </p:cSld>
  <p:clrMapOvr>
    <a:masterClrMapping/>
  </p:clrMapOvr>
  <mc:AlternateContent xmlns:mc="http://schemas.openxmlformats.org/markup-compatibility/2006">
    <mc:Choice xmlns:p14="http://schemas.microsoft.com/office/powerpoint/2010/main" Requires="p14">
      <p:transition spd="slow" p14:dur="2000" advTm="5698"/>
    </mc:Choice>
    <mc:Fallback>
      <p:transition spd="slow" advTm="5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E2BA9-40D7-4DC2-A37F-DEE9D423EAFD}"/>
              </a:ext>
            </a:extLst>
          </p:cNvPr>
          <p:cNvSpPr>
            <a:spLocks noGrp="1"/>
          </p:cNvSpPr>
          <p:nvPr>
            <p:ph type="title"/>
          </p:nvPr>
        </p:nvSpPr>
        <p:spPr/>
        <p:txBody>
          <a:bodyPr/>
          <a:lstStyle/>
          <a:p>
            <a:r>
              <a:rPr lang="en-US" dirty="0"/>
              <a:t>Why Set Boundaries at Work? </a:t>
            </a:r>
          </a:p>
        </p:txBody>
      </p:sp>
      <p:sp>
        <p:nvSpPr>
          <p:cNvPr id="3" name="Content Placeholder 2">
            <a:extLst>
              <a:ext uri="{FF2B5EF4-FFF2-40B4-BE49-F238E27FC236}">
                <a16:creationId xmlns:a16="http://schemas.microsoft.com/office/drawing/2014/main" id="{565EC7CA-FB53-4A55-B953-6B83E3F0CE73}"/>
              </a:ext>
            </a:extLst>
          </p:cNvPr>
          <p:cNvSpPr>
            <a:spLocks noGrp="1"/>
          </p:cNvSpPr>
          <p:nvPr>
            <p:ph idx="1"/>
          </p:nvPr>
        </p:nvSpPr>
        <p:spPr/>
        <p:txBody>
          <a:bodyPr/>
          <a:lstStyle/>
          <a:p>
            <a:r>
              <a:rPr lang="en-US" dirty="0"/>
              <a:t>Boundaries are the invisible lines that are drawn to help define interaction between employees and their supervisors while at work </a:t>
            </a:r>
          </a:p>
          <a:p>
            <a:r>
              <a:rPr lang="en-US" dirty="0"/>
              <a:t>When boundaries are ignored, an unhealthy work environment can occur resulting in:</a:t>
            </a:r>
          </a:p>
          <a:p>
            <a:pPr lvl="1"/>
            <a:r>
              <a:rPr lang="en-US" dirty="0"/>
              <a:t>Poor performance</a:t>
            </a:r>
          </a:p>
          <a:p>
            <a:pPr lvl="1"/>
            <a:r>
              <a:rPr lang="en-US" dirty="0"/>
              <a:t>Low morale</a:t>
            </a:r>
          </a:p>
          <a:p>
            <a:pPr lvl="1"/>
            <a:r>
              <a:rPr lang="en-US" dirty="0"/>
              <a:t>Sexual harassment</a:t>
            </a:r>
          </a:p>
          <a:p>
            <a:pPr lvl="1"/>
            <a:r>
              <a:rPr lang="en-US" dirty="0"/>
              <a:t>Legal liability </a:t>
            </a:r>
          </a:p>
        </p:txBody>
      </p:sp>
      <p:pic>
        <p:nvPicPr>
          <p:cNvPr id="4" name="Audio 3">
            <a:hlinkClick r:id="" action="ppaction://media"/>
            <a:extLst>
              <a:ext uri="{FF2B5EF4-FFF2-40B4-BE49-F238E27FC236}">
                <a16:creationId xmlns:a16="http://schemas.microsoft.com/office/drawing/2014/main" id="{F10D2811-D883-462B-8E86-1BD2A96695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517868037"/>
      </p:ext>
    </p:extLst>
  </p:cSld>
  <p:clrMapOvr>
    <a:masterClrMapping/>
  </p:clrMapOvr>
  <mc:AlternateContent xmlns:mc="http://schemas.openxmlformats.org/markup-compatibility/2006">
    <mc:Choice xmlns:p14="http://schemas.microsoft.com/office/powerpoint/2010/main" Requires="p14">
      <p:transition spd="slow" p14:dur="2000" advTm="27270"/>
    </mc:Choice>
    <mc:Fallback>
      <p:transition spd="slow" advTm="27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CEA0-625F-4DC5-981C-9D1A90AD872B}"/>
              </a:ext>
            </a:extLst>
          </p:cNvPr>
          <p:cNvSpPr>
            <a:spLocks noGrp="1"/>
          </p:cNvSpPr>
          <p:nvPr>
            <p:ph type="title"/>
          </p:nvPr>
        </p:nvSpPr>
        <p:spPr/>
        <p:txBody>
          <a:bodyPr/>
          <a:lstStyle/>
          <a:p>
            <a:r>
              <a:rPr lang="en-US" dirty="0"/>
              <a:t>3 Types of Workplace Boundaries </a:t>
            </a:r>
          </a:p>
        </p:txBody>
      </p:sp>
      <p:sp>
        <p:nvSpPr>
          <p:cNvPr id="3" name="Content Placeholder 2">
            <a:extLst>
              <a:ext uri="{FF2B5EF4-FFF2-40B4-BE49-F238E27FC236}">
                <a16:creationId xmlns:a16="http://schemas.microsoft.com/office/drawing/2014/main" id="{22681649-04F9-4A42-9FA7-F5C1F574BC5C}"/>
              </a:ext>
            </a:extLst>
          </p:cNvPr>
          <p:cNvSpPr>
            <a:spLocks noGrp="1"/>
          </p:cNvSpPr>
          <p:nvPr>
            <p:ph idx="1"/>
          </p:nvPr>
        </p:nvSpPr>
        <p:spPr/>
        <p:txBody>
          <a:bodyPr/>
          <a:lstStyle/>
          <a:p>
            <a:r>
              <a:rPr lang="en-US" dirty="0"/>
              <a:t>Job Responsibility Boundaries</a:t>
            </a:r>
          </a:p>
          <a:p>
            <a:r>
              <a:rPr lang="en-US" dirty="0"/>
              <a:t>Interpersonal Boundaries </a:t>
            </a:r>
          </a:p>
          <a:p>
            <a:r>
              <a:rPr lang="en-US" dirty="0"/>
              <a:t>Personal Boundaries </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2F243CD7-5D5A-4080-96FA-82FD7CA2D9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99709715"/>
      </p:ext>
    </p:extLst>
  </p:cSld>
  <p:clrMapOvr>
    <a:masterClrMapping/>
  </p:clrMapOvr>
  <mc:AlternateContent xmlns:mc="http://schemas.openxmlformats.org/markup-compatibility/2006">
    <mc:Choice xmlns:p14="http://schemas.microsoft.com/office/powerpoint/2010/main" Requires="p14">
      <p:transition spd="slow" p14:dur="2000" advTm="12711"/>
    </mc:Choice>
    <mc:Fallback>
      <p:transition spd="slow" advTm="1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F67EC-7E16-4480-B467-A56EDBD09FAC}"/>
              </a:ext>
            </a:extLst>
          </p:cNvPr>
          <p:cNvSpPr>
            <a:spLocks noGrp="1"/>
          </p:cNvSpPr>
          <p:nvPr>
            <p:ph type="title"/>
          </p:nvPr>
        </p:nvSpPr>
        <p:spPr/>
        <p:txBody>
          <a:bodyPr/>
          <a:lstStyle/>
          <a:p>
            <a:r>
              <a:rPr lang="en-US" dirty="0"/>
              <a:t>Job Responsibility Boundaries </a:t>
            </a:r>
          </a:p>
        </p:txBody>
      </p:sp>
      <p:sp>
        <p:nvSpPr>
          <p:cNvPr id="3" name="Content Placeholder 2">
            <a:extLst>
              <a:ext uri="{FF2B5EF4-FFF2-40B4-BE49-F238E27FC236}">
                <a16:creationId xmlns:a16="http://schemas.microsoft.com/office/drawing/2014/main" id="{2AF1A7E6-15A8-4CE7-BB1A-0B1BB649F261}"/>
              </a:ext>
            </a:extLst>
          </p:cNvPr>
          <p:cNvSpPr>
            <a:spLocks noGrp="1"/>
          </p:cNvSpPr>
          <p:nvPr>
            <p:ph idx="1"/>
          </p:nvPr>
        </p:nvSpPr>
        <p:spPr/>
        <p:txBody>
          <a:bodyPr/>
          <a:lstStyle/>
          <a:p>
            <a:r>
              <a:rPr lang="en-US" dirty="0"/>
              <a:t>These refer to the boundaries outlined in an employees job description, basic responsibilities and reporting relationships</a:t>
            </a:r>
          </a:p>
          <a:p>
            <a:r>
              <a:rPr lang="en-US" dirty="0"/>
              <a:t>When a manager clearly defines their employee’s role and responsibilities, it establishes accountability and leaves little room for excuses and blame </a:t>
            </a:r>
          </a:p>
        </p:txBody>
      </p:sp>
      <p:pic>
        <p:nvPicPr>
          <p:cNvPr id="4" name="Audio 3">
            <a:hlinkClick r:id="" action="ppaction://media"/>
            <a:extLst>
              <a:ext uri="{FF2B5EF4-FFF2-40B4-BE49-F238E27FC236}">
                <a16:creationId xmlns:a16="http://schemas.microsoft.com/office/drawing/2014/main" id="{5BA67544-8E81-41C3-8489-D63A60EE74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614785142"/>
      </p:ext>
    </p:extLst>
  </p:cSld>
  <p:clrMapOvr>
    <a:masterClrMapping/>
  </p:clrMapOvr>
  <mc:AlternateContent xmlns:mc="http://schemas.openxmlformats.org/markup-compatibility/2006">
    <mc:Choice xmlns:p14="http://schemas.microsoft.com/office/powerpoint/2010/main" Requires="p14">
      <p:transition spd="slow" p14:dur="2000" advTm="26109"/>
    </mc:Choice>
    <mc:Fallback>
      <p:transition spd="slow" advTm="26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6135-F85F-403E-AEF6-AAB984D66D7A}"/>
              </a:ext>
            </a:extLst>
          </p:cNvPr>
          <p:cNvSpPr>
            <a:spLocks noGrp="1"/>
          </p:cNvSpPr>
          <p:nvPr>
            <p:ph type="title"/>
          </p:nvPr>
        </p:nvSpPr>
        <p:spPr/>
        <p:txBody>
          <a:bodyPr/>
          <a:lstStyle/>
          <a:p>
            <a:r>
              <a:rPr lang="en-US" dirty="0"/>
              <a:t>Job Responsibility Boundaries </a:t>
            </a:r>
          </a:p>
        </p:txBody>
      </p:sp>
      <p:sp>
        <p:nvSpPr>
          <p:cNvPr id="3" name="Content Placeholder 2">
            <a:extLst>
              <a:ext uri="{FF2B5EF4-FFF2-40B4-BE49-F238E27FC236}">
                <a16:creationId xmlns:a16="http://schemas.microsoft.com/office/drawing/2014/main" id="{9F3CBB57-BF35-4D82-BBEB-5388D91199FE}"/>
              </a:ext>
            </a:extLst>
          </p:cNvPr>
          <p:cNvSpPr>
            <a:spLocks noGrp="1"/>
          </p:cNvSpPr>
          <p:nvPr>
            <p:ph idx="1"/>
          </p:nvPr>
        </p:nvSpPr>
        <p:spPr/>
        <p:txBody>
          <a:bodyPr/>
          <a:lstStyle/>
          <a:p>
            <a:r>
              <a:rPr lang="en-US" dirty="0"/>
              <a:t>Job responsibility boundaries have been properly set if your employee can answer all of the following questions:</a:t>
            </a:r>
          </a:p>
          <a:p>
            <a:pPr lvl="1"/>
            <a:r>
              <a:rPr lang="en-US" dirty="0"/>
              <a:t>Who gives you assignments?</a:t>
            </a:r>
          </a:p>
          <a:p>
            <a:pPr lvl="1"/>
            <a:r>
              <a:rPr lang="en-US" dirty="0"/>
              <a:t>To whom do you report?</a:t>
            </a:r>
          </a:p>
          <a:p>
            <a:pPr lvl="1"/>
            <a:r>
              <a:rPr lang="en-US" dirty="0"/>
              <a:t>Who gives you feedback?</a:t>
            </a:r>
          </a:p>
          <a:p>
            <a:pPr lvl="1"/>
            <a:r>
              <a:rPr lang="en-US" dirty="0"/>
              <a:t>Who sets your priorities?</a:t>
            </a:r>
          </a:p>
          <a:p>
            <a:pPr lvl="1"/>
            <a:r>
              <a:rPr lang="en-US" dirty="0"/>
              <a:t>How is your company</a:t>
            </a:r>
            <a:r>
              <a:rPr lang="en-US"/>
              <a:t>, client </a:t>
            </a:r>
            <a:r>
              <a:rPr lang="en-US" dirty="0"/>
              <a:t>and personnel information kept secure? </a:t>
            </a:r>
          </a:p>
        </p:txBody>
      </p:sp>
      <p:pic>
        <p:nvPicPr>
          <p:cNvPr id="4" name="Audio 3">
            <a:hlinkClick r:id="" action="ppaction://media"/>
            <a:extLst>
              <a:ext uri="{FF2B5EF4-FFF2-40B4-BE49-F238E27FC236}">
                <a16:creationId xmlns:a16="http://schemas.microsoft.com/office/drawing/2014/main" id="{8462BF1F-F649-4CA2-8D17-5F7FB87D03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418768342"/>
      </p:ext>
    </p:extLst>
  </p:cSld>
  <p:clrMapOvr>
    <a:masterClrMapping/>
  </p:clrMapOvr>
  <mc:AlternateContent xmlns:mc="http://schemas.openxmlformats.org/markup-compatibility/2006">
    <mc:Choice xmlns:p14="http://schemas.microsoft.com/office/powerpoint/2010/main" Requires="p14">
      <p:transition spd="slow" p14:dur="2000" advTm="40204"/>
    </mc:Choice>
    <mc:Fallback>
      <p:transition spd="slow" advTm="40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8A349-2C96-437A-B1C2-C152CF8E40C0}"/>
              </a:ext>
            </a:extLst>
          </p:cNvPr>
          <p:cNvSpPr>
            <a:spLocks noGrp="1"/>
          </p:cNvSpPr>
          <p:nvPr>
            <p:ph type="title"/>
          </p:nvPr>
        </p:nvSpPr>
        <p:spPr/>
        <p:txBody>
          <a:bodyPr/>
          <a:lstStyle/>
          <a:p>
            <a:r>
              <a:rPr lang="en-US" dirty="0"/>
              <a:t>Interpersonal Boundaries </a:t>
            </a:r>
          </a:p>
        </p:txBody>
      </p:sp>
      <p:sp>
        <p:nvSpPr>
          <p:cNvPr id="3" name="Content Placeholder 2">
            <a:extLst>
              <a:ext uri="{FF2B5EF4-FFF2-40B4-BE49-F238E27FC236}">
                <a16:creationId xmlns:a16="http://schemas.microsoft.com/office/drawing/2014/main" id="{6A53168C-778C-41CB-9449-5212BE774697}"/>
              </a:ext>
            </a:extLst>
          </p:cNvPr>
          <p:cNvSpPr>
            <a:spLocks noGrp="1"/>
          </p:cNvSpPr>
          <p:nvPr>
            <p:ph idx="1"/>
          </p:nvPr>
        </p:nvSpPr>
        <p:spPr/>
        <p:txBody>
          <a:bodyPr>
            <a:normAutofit lnSpcReduction="10000"/>
          </a:bodyPr>
          <a:lstStyle/>
          <a:p>
            <a:r>
              <a:rPr lang="en-US" dirty="0"/>
              <a:t>The boundaries must be created and addressed so co-workers can work together productively:</a:t>
            </a:r>
          </a:p>
          <a:p>
            <a:pPr lvl="1"/>
            <a:r>
              <a:rPr lang="en-US" dirty="0"/>
              <a:t>The tone people use with one another</a:t>
            </a:r>
          </a:p>
          <a:p>
            <a:pPr lvl="1"/>
            <a:r>
              <a:rPr lang="en-US" dirty="0"/>
              <a:t>The attitude and approach co-workers use with each other</a:t>
            </a:r>
          </a:p>
          <a:p>
            <a:pPr lvl="1"/>
            <a:r>
              <a:rPr lang="en-US" dirty="0"/>
              <a:t>The ability to focus on work objectives even with people you may not like</a:t>
            </a:r>
          </a:p>
          <a:p>
            <a:pPr lvl="1"/>
            <a:r>
              <a:rPr lang="en-US" dirty="0"/>
              <a:t>The ability to effectively set limits with others who have poor boundaries</a:t>
            </a:r>
          </a:p>
          <a:p>
            <a:pPr lvl="1"/>
            <a:r>
              <a:rPr lang="en-US" dirty="0"/>
              <a:t>Having clearly defined consequences for boundary violators </a:t>
            </a:r>
          </a:p>
        </p:txBody>
      </p:sp>
      <p:pic>
        <p:nvPicPr>
          <p:cNvPr id="4" name="Audio 3">
            <a:hlinkClick r:id="" action="ppaction://media"/>
            <a:extLst>
              <a:ext uri="{FF2B5EF4-FFF2-40B4-BE49-F238E27FC236}">
                <a16:creationId xmlns:a16="http://schemas.microsoft.com/office/drawing/2014/main" id="{1E32FA16-F23E-4D2A-94D7-F62558EA9F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542053790"/>
      </p:ext>
    </p:extLst>
  </p:cSld>
  <p:clrMapOvr>
    <a:masterClrMapping/>
  </p:clrMapOvr>
  <mc:AlternateContent xmlns:mc="http://schemas.openxmlformats.org/markup-compatibility/2006">
    <mc:Choice xmlns:p14="http://schemas.microsoft.com/office/powerpoint/2010/main" Requires="p14">
      <p:transition spd="slow" p14:dur="2000" advTm="48260"/>
    </mc:Choice>
    <mc:Fallback>
      <p:transition spd="slow" advTm="48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1637-273C-4ADD-B1AB-65CB0CB89E06}"/>
              </a:ext>
            </a:extLst>
          </p:cNvPr>
          <p:cNvSpPr>
            <a:spLocks noGrp="1"/>
          </p:cNvSpPr>
          <p:nvPr>
            <p:ph type="title"/>
          </p:nvPr>
        </p:nvSpPr>
        <p:spPr/>
        <p:txBody>
          <a:bodyPr/>
          <a:lstStyle/>
          <a:p>
            <a:r>
              <a:rPr lang="en-US" dirty="0"/>
              <a:t>Personal Boundaries </a:t>
            </a:r>
          </a:p>
        </p:txBody>
      </p:sp>
      <p:sp>
        <p:nvSpPr>
          <p:cNvPr id="3" name="Content Placeholder 2">
            <a:extLst>
              <a:ext uri="{FF2B5EF4-FFF2-40B4-BE49-F238E27FC236}">
                <a16:creationId xmlns:a16="http://schemas.microsoft.com/office/drawing/2014/main" id="{7DE28E0A-9405-4C52-8134-F35ABC849069}"/>
              </a:ext>
            </a:extLst>
          </p:cNvPr>
          <p:cNvSpPr>
            <a:spLocks noGrp="1"/>
          </p:cNvSpPr>
          <p:nvPr>
            <p:ph idx="1"/>
          </p:nvPr>
        </p:nvSpPr>
        <p:spPr/>
        <p:txBody>
          <a:bodyPr/>
          <a:lstStyle/>
          <a:p>
            <a:r>
              <a:rPr lang="en-US" dirty="0"/>
              <a:t>Setting personal boundaries can result in a better workplace and an emotionally healthy employee</a:t>
            </a:r>
          </a:p>
          <a:p>
            <a:pPr lvl="1"/>
            <a:r>
              <a:rPr lang="en-US" dirty="0"/>
              <a:t>Draw distinct boundaries between family time and work time</a:t>
            </a:r>
          </a:p>
          <a:p>
            <a:pPr lvl="1"/>
            <a:r>
              <a:rPr lang="en-US" dirty="0"/>
              <a:t>Be flexible</a:t>
            </a:r>
          </a:p>
          <a:p>
            <a:pPr lvl="1"/>
            <a:r>
              <a:rPr lang="en-US" dirty="0"/>
              <a:t>Know the bottom line. Whatever your work boundaries are, work with your employer to achieve the balance you need to be successful in your personal life as well as your work life </a:t>
            </a:r>
          </a:p>
        </p:txBody>
      </p:sp>
      <p:pic>
        <p:nvPicPr>
          <p:cNvPr id="4" name="Audio 3">
            <a:hlinkClick r:id="" action="ppaction://media"/>
            <a:extLst>
              <a:ext uri="{FF2B5EF4-FFF2-40B4-BE49-F238E27FC236}">
                <a16:creationId xmlns:a16="http://schemas.microsoft.com/office/drawing/2014/main" id="{64323142-819E-4B9D-80AC-B57F3E71A5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239181964"/>
      </p:ext>
    </p:extLst>
  </p:cSld>
  <p:clrMapOvr>
    <a:masterClrMapping/>
  </p:clrMapOvr>
  <mc:AlternateContent xmlns:mc="http://schemas.openxmlformats.org/markup-compatibility/2006">
    <mc:Choice xmlns:p14="http://schemas.microsoft.com/office/powerpoint/2010/main" Requires="p14">
      <p:transition spd="slow" p14:dur="2000" advTm="31590"/>
    </mc:Choice>
    <mc:Fallback>
      <p:transition spd="slow" advTm="31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C47984-473E-4769-86AD-1440622AFF4C}"/>
              </a:ext>
            </a:extLst>
          </p:cNvPr>
          <p:cNvSpPr/>
          <p:nvPr/>
        </p:nvSpPr>
        <p:spPr>
          <a:xfrm>
            <a:off x="2732717" y="1318373"/>
            <a:ext cx="9137843" cy="3416320"/>
          </a:xfrm>
          <a:prstGeom prst="rect">
            <a:avLst/>
          </a:prstGeom>
        </p:spPr>
        <p:txBody>
          <a:bodyPr wrap="square">
            <a:spAutoFit/>
          </a:bodyPr>
          <a:lstStyle/>
          <a:p>
            <a:pPr algn="ctr" eaLnBrk="1" fontAlgn="auto" hangingPunct="1">
              <a:lnSpc>
                <a:spcPct val="150000"/>
              </a:lnSpc>
              <a:spcAft>
                <a:spcPts val="0"/>
              </a:spcAft>
              <a:defRPr/>
            </a:pPr>
            <a:r>
              <a:rPr lang="en-US" dirty="0">
                <a:solidFill>
                  <a:schemeClr val="bg2">
                    <a:lumMod val="25000"/>
                  </a:schemeClr>
                </a:solidFill>
                <a:latin typeface="Arial" panose="020B0604020202020204" pitchFamily="34" charset="0"/>
                <a:cs typeface="Arial" panose="020B0604020202020204" pitchFamily="34" charset="0"/>
              </a:rPr>
              <a:t>This presentation is part of the services provided by the State Employee Assistance Program through Behavioral Health Systems, Inc.  The State EAP is administered and managed by the State Department of Finance’s Division of Risk Management (DORM). If you have questions regarding the policy, procedures or services provided by this program, please contact the Program Coordinator, </a:t>
            </a:r>
            <a:r>
              <a:rPr lang="en-US" dirty="0" err="1">
                <a:solidFill>
                  <a:schemeClr val="bg2">
                    <a:lumMod val="25000"/>
                  </a:schemeClr>
                </a:solidFill>
                <a:latin typeface="Arial" panose="020B0604020202020204" pitchFamily="34" charset="0"/>
                <a:cs typeface="Arial" panose="020B0604020202020204" pitchFamily="34" charset="0"/>
              </a:rPr>
              <a:t>Kwatasian</a:t>
            </a:r>
            <a:r>
              <a:rPr lang="en-US" dirty="0">
                <a:solidFill>
                  <a:schemeClr val="bg2">
                    <a:lumMod val="25000"/>
                  </a:schemeClr>
                </a:solidFill>
                <a:latin typeface="Arial" panose="020B0604020202020204" pitchFamily="34" charset="0"/>
                <a:cs typeface="Arial" panose="020B0604020202020204" pitchFamily="34" charset="0"/>
              </a:rPr>
              <a:t> Hunt, at  </a:t>
            </a:r>
            <a:r>
              <a:rPr lang="en-US" u="sng" dirty="0">
                <a:hlinkClick r:id="rId5"/>
              </a:rPr>
              <a:t>kwatasian.hunt@finance.alabama.gov</a:t>
            </a:r>
            <a:r>
              <a:rPr lang="en-US" dirty="0">
                <a:solidFill>
                  <a:schemeClr val="bg2">
                    <a:lumMod val="25000"/>
                  </a:schemeClr>
                </a:solidFill>
                <a:latin typeface="Arial" panose="020B0604020202020204" pitchFamily="34" charset="0"/>
                <a:cs typeface="Arial" panose="020B0604020202020204" pitchFamily="34" charset="0"/>
              </a:rPr>
              <a:t>.  You can also find more information about the State Employee Assistance Program on the Division of Risk Management’s website at </a:t>
            </a:r>
            <a:r>
              <a:rPr lang="en-US" u="sng" dirty="0">
                <a:solidFill>
                  <a:schemeClr val="bg2">
                    <a:lumMod val="25000"/>
                  </a:schemeClr>
                </a:solidFill>
                <a:latin typeface="Arial" panose="020B0604020202020204" pitchFamily="34" charset="0"/>
                <a:cs typeface="Arial" panose="020B0604020202020204" pitchFamily="34" charset="0"/>
                <a:hlinkClick r:id="rId6"/>
              </a:rPr>
              <a:t>www.riskmgt.alabama.gov</a:t>
            </a:r>
            <a:r>
              <a:rPr lang="en-US" dirty="0">
                <a:solidFill>
                  <a:schemeClr val="bg2">
                    <a:lumMod val="25000"/>
                  </a:schemeClr>
                </a:solidFill>
                <a:latin typeface="Arial" panose="020B0604020202020204" pitchFamily="34" charset="0"/>
                <a:cs typeface="Arial" panose="020B0604020202020204" pitchFamily="34" charset="0"/>
              </a:rPr>
              <a:t>.</a:t>
            </a:r>
          </a:p>
        </p:txBody>
      </p:sp>
      <p:sp>
        <p:nvSpPr>
          <p:cNvPr id="7" name="Title 6">
            <a:extLst>
              <a:ext uri="{FF2B5EF4-FFF2-40B4-BE49-F238E27FC236}">
                <a16:creationId xmlns:a16="http://schemas.microsoft.com/office/drawing/2014/main" id="{3450F12A-5E16-4495-8B29-6B67CEBEAEF1}"/>
              </a:ext>
            </a:extLst>
          </p:cNvPr>
          <p:cNvSpPr>
            <a:spLocks noGrp="1"/>
          </p:cNvSpPr>
          <p:nvPr>
            <p:ph type="title"/>
          </p:nvPr>
        </p:nvSpPr>
        <p:spPr/>
        <p:txBody>
          <a:bodyPr/>
          <a:lstStyle/>
          <a:p>
            <a:r>
              <a:rPr lang="en-US"/>
              <a:t>State Employee Assistance Program</a:t>
            </a:r>
            <a:endParaRPr lang="en-US" dirty="0"/>
          </a:p>
        </p:txBody>
      </p:sp>
      <p:pic>
        <p:nvPicPr>
          <p:cNvPr id="4" name="Audio 3">
            <a:hlinkClick r:id="" action="ppaction://media"/>
            <a:extLst>
              <a:ext uri="{FF2B5EF4-FFF2-40B4-BE49-F238E27FC236}">
                <a16:creationId xmlns:a16="http://schemas.microsoft.com/office/drawing/2014/main" id="{75649813-1127-417D-9331-CAD766CBB2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323197507"/>
      </p:ext>
    </p:extLst>
  </p:cSld>
  <p:clrMapOvr>
    <a:masterClrMapping/>
  </p:clrMapOvr>
  <mc:AlternateContent xmlns:mc="http://schemas.openxmlformats.org/markup-compatibility/2006">
    <mc:Choice xmlns:p14="http://schemas.microsoft.com/office/powerpoint/2010/main" Requires="p14">
      <p:transition spd="slow" p14:dur="2000" advTm="47262"/>
    </mc:Choice>
    <mc:Fallback>
      <p:transition spd="slow" advTm="47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271AF-9F5C-4BC5-B687-EC0A2EAC82D3}"/>
              </a:ext>
            </a:extLst>
          </p:cNvPr>
          <p:cNvSpPr>
            <a:spLocks noGrp="1"/>
          </p:cNvSpPr>
          <p:nvPr>
            <p:ph type="body" idx="1"/>
          </p:nvPr>
        </p:nvSpPr>
        <p:spPr>
          <a:xfrm>
            <a:off x="2001855" y="2843685"/>
            <a:ext cx="9956800" cy="1426866"/>
          </a:xfrm>
        </p:spPr>
        <p:txBody>
          <a:bodyPr>
            <a:noAutofit/>
          </a:bodyPr>
          <a:lstStyle/>
          <a:p>
            <a:pPr marL="0" indent="0">
              <a:buNone/>
            </a:pPr>
            <a:r>
              <a:rPr lang="en-US" b="1" dirty="0"/>
              <a:t>Communicating with Various </a:t>
            </a:r>
          </a:p>
          <a:p>
            <a:pPr marL="0" indent="0">
              <a:buNone/>
            </a:pPr>
            <a:r>
              <a:rPr lang="en-US" b="1" dirty="0"/>
              <a:t>Workplace Personality Types </a:t>
            </a:r>
          </a:p>
        </p:txBody>
      </p:sp>
      <p:pic>
        <p:nvPicPr>
          <p:cNvPr id="2" name="Audio 1">
            <a:hlinkClick r:id="" action="ppaction://media"/>
            <a:extLst>
              <a:ext uri="{FF2B5EF4-FFF2-40B4-BE49-F238E27FC236}">
                <a16:creationId xmlns:a16="http://schemas.microsoft.com/office/drawing/2014/main" id="{E8EA3A96-48FF-4710-9F26-32307BF90E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086072190"/>
      </p:ext>
    </p:extLst>
  </p:cSld>
  <p:clrMapOvr>
    <a:masterClrMapping/>
  </p:clrMapOvr>
  <mc:AlternateContent xmlns:mc="http://schemas.openxmlformats.org/markup-compatibility/2006">
    <mc:Choice xmlns:p14="http://schemas.microsoft.com/office/powerpoint/2010/main" Requires="p14">
      <p:transition spd="slow" p14:dur="2000" advTm="8740"/>
    </mc:Choice>
    <mc:Fallback>
      <p:transition spd="slow" advTm="8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93043-5F19-4744-8277-B3A7AF17A513}"/>
              </a:ext>
            </a:extLst>
          </p:cNvPr>
          <p:cNvSpPr>
            <a:spLocks noGrp="1"/>
          </p:cNvSpPr>
          <p:nvPr>
            <p:ph type="title"/>
          </p:nvPr>
        </p:nvSpPr>
        <p:spPr/>
        <p:txBody>
          <a:bodyPr/>
          <a:lstStyle/>
          <a:p>
            <a:r>
              <a:rPr lang="en-US" dirty="0"/>
              <a:t>Workplace Personality Types</a:t>
            </a:r>
          </a:p>
        </p:txBody>
      </p:sp>
      <p:sp>
        <p:nvSpPr>
          <p:cNvPr id="3" name="Content Placeholder 2">
            <a:extLst>
              <a:ext uri="{FF2B5EF4-FFF2-40B4-BE49-F238E27FC236}">
                <a16:creationId xmlns:a16="http://schemas.microsoft.com/office/drawing/2014/main" id="{A79CF7DC-B7B0-4609-B549-BDB9EE408D77}"/>
              </a:ext>
            </a:extLst>
          </p:cNvPr>
          <p:cNvSpPr>
            <a:spLocks noGrp="1"/>
          </p:cNvSpPr>
          <p:nvPr>
            <p:ph idx="1"/>
          </p:nvPr>
        </p:nvSpPr>
        <p:spPr/>
        <p:txBody>
          <a:bodyPr/>
          <a:lstStyle/>
          <a:p>
            <a:r>
              <a:rPr lang="en-US" dirty="0"/>
              <a:t>The hostile co-worker</a:t>
            </a:r>
          </a:p>
          <a:p>
            <a:r>
              <a:rPr lang="en-US" dirty="0"/>
              <a:t>The chronic complainer</a:t>
            </a:r>
          </a:p>
          <a:p>
            <a:r>
              <a:rPr lang="en-US" dirty="0"/>
              <a:t>The super quiet, “clam”</a:t>
            </a:r>
          </a:p>
          <a:p>
            <a:r>
              <a:rPr lang="en-US" dirty="0"/>
              <a:t>The know it all expert</a:t>
            </a:r>
          </a:p>
          <a:p>
            <a:r>
              <a:rPr lang="en-US" dirty="0"/>
              <a:t>The pessimist </a:t>
            </a:r>
          </a:p>
          <a:p>
            <a:r>
              <a:rPr lang="en-US" dirty="0"/>
              <a:t>The staller </a:t>
            </a:r>
          </a:p>
          <a:p>
            <a:pPr marL="0" indent="0">
              <a:buNone/>
            </a:pPr>
            <a:endParaRPr lang="en-US" dirty="0"/>
          </a:p>
        </p:txBody>
      </p:sp>
      <p:pic>
        <p:nvPicPr>
          <p:cNvPr id="4" name="Audio 3">
            <a:hlinkClick r:id="" action="ppaction://media"/>
            <a:extLst>
              <a:ext uri="{FF2B5EF4-FFF2-40B4-BE49-F238E27FC236}">
                <a16:creationId xmlns:a16="http://schemas.microsoft.com/office/drawing/2014/main" id="{D1EC5CCA-9E39-4E08-B2E4-9239CAC8EF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36009645"/>
      </p:ext>
    </p:extLst>
  </p:cSld>
  <p:clrMapOvr>
    <a:masterClrMapping/>
  </p:clrMapOvr>
  <mc:AlternateContent xmlns:mc="http://schemas.openxmlformats.org/markup-compatibility/2006">
    <mc:Choice xmlns:p14="http://schemas.microsoft.com/office/powerpoint/2010/main" Requires="p14">
      <p:transition spd="slow" p14:dur="2000" advTm="16914"/>
    </mc:Choice>
    <mc:Fallback>
      <p:transition spd="slow" advTm="16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E408AFB-6B74-4C9F-BBC3-8101E0247573}"/>
              </a:ext>
            </a:extLst>
          </p:cNvPr>
          <p:cNvSpPr>
            <a:spLocks noGrp="1"/>
          </p:cNvSpPr>
          <p:nvPr>
            <p:ph sz="half" idx="1"/>
          </p:nvPr>
        </p:nvSpPr>
        <p:spPr>
          <a:xfrm>
            <a:off x="3454400" y="1403702"/>
            <a:ext cx="4124960" cy="4484718"/>
          </a:xfrm>
        </p:spPr>
        <p:txBody>
          <a:bodyPr/>
          <a:lstStyle/>
          <a:p>
            <a:pPr marL="0" indent="0">
              <a:spcAft>
                <a:spcPts val="1000"/>
              </a:spcAft>
              <a:buNone/>
            </a:pPr>
            <a:r>
              <a:rPr lang="en-US" sz="2600" b="1" u="sng" dirty="0"/>
              <a:t>Characteristics</a:t>
            </a:r>
          </a:p>
          <a:p>
            <a:pPr>
              <a:spcAft>
                <a:spcPts val="1000"/>
              </a:spcAft>
            </a:pPr>
            <a:r>
              <a:rPr lang="en-US" sz="2600" dirty="0"/>
              <a:t>Always on the attack</a:t>
            </a:r>
          </a:p>
          <a:p>
            <a:pPr>
              <a:spcAft>
                <a:spcPts val="1000"/>
              </a:spcAft>
            </a:pPr>
            <a:r>
              <a:rPr lang="en-US" sz="2600" dirty="0"/>
              <a:t>Abusive</a:t>
            </a:r>
          </a:p>
          <a:p>
            <a:pPr>
              <a:spcAft>
                <a:spcPts val="1000"/>
              </a:spcAft>
            </a:pPr>
            <a:r>
              <a:rPr lang="en-US" sz="2600" dirty="0"/>
              <a:t>Intimidating</a:t>
            </a:r>
          </a:p>
          <a:p>
            <a:pPr>
              <a:spcAft>
                <a:spcPts val="1000"/>
              </a:spcAft>
            </a:pPr>
            <a:r>
              <a:rPr lang="en-US" sz="2600" dirty="0"/>
              <a:t>Overpowering</a:t>
            </a:r>
          </a:p>
          <a:p>
            <a:pPr>
              <a:spcAft>
                <a:spcPts val="1000"/>
              </a:spcAft>
            </a:pPr>
            <a:r>
              <a:rPr lang="en-US" sz="2600" dirty="0"/>
              <a:t>Always right</a:t>
            </a:r>
          </a:p>
          <a:p>
            <a:pPr>
              <a:spcAft>
                <a:spcPts val="1000"/>
              </a:spcAft>
            </a:pPr>
            <a:r>
              <a:rPr lang="en-US" sz="2600" dirty="0"/>
              <a:t>Lack of respect for others </a:t>
            </a:r>
          </a:p>
        </p:txBody>
      </p:sp>
      <p:sp>
        <p:nvSpPr>
          <p:cNvPr id="8" name="Content Placeholder 7">
            <a:extLst>
              <a:ext uri="{FF2B5EF4-FFF2-40B4-BE49-F238E27FC236}">
                <a16:creationId xmlns:a16="http://schemas.microsoft.com/office/drawing/2014/main" id="{01458129-2331-4045-A1FD-299B8EA5519C}"/>
              </a:ext>
            </a:extLst>
          </p:cNvPr>
          <p:cNvSpPr>
            <a:spLocks noGrp="1"/>
          </p:cNvSpPr>
          <p:nvPr>
            <p:ph sz="half" idx="2"/>
          </p:nvPr>
        </p:nvSpPr>
        <p:spPr>
          <a:xfrm>
            <a:off x="7863840" y="1403702"/>
            <a:ext cx="4124960" cy="4484718"/>
          </a:xfrm>
        </p:spPr>
        <p:txBody>
          <a:bodyPr/>
          <a:lstStyle/>
          <a:p>
            <a:pPr marL="0" indent="0">
              <a:spcAft>
                <a:spcPts val="600"/>
              </a:spcAft>
              <a:buNone/>
            </a:pPr>
            <a:r>
              <a:rPr lang="en-US" sz="2600" b="1" u="sng" dirty="0"/>
              <a:t>Do’s and Don’ts</a:t>
            </a:r>
          </a:p>
          <a:p>
            <a:pPr>
              <a:spcAft>
                <a:spcPts val="600"/>
              </a:spcAft>
            </a:pPr>
            <a:r>
              <a:rPr lang="en-US" sz="2600" dirty="0"/>
              <a:t>Don’t argue with what they say</a:t>
            </a:r>
          </a:p>
          <a:p>
            <a:pPr>
              <a:spcAft>
                <a:spcPts val="600"/>
              </a:spcAft>
            </a:pPr>
            <a:r>
              <a:rPr lang="en-US" sz="2600" dirty="0"/>
              <a:t>Don’t try to cut them down </a:t>
            </a:r>
          </a:p>
          <a:p>
            <a:pPr>
              <a:spcAft>
                <a:spcPts val="600"/>
              </a:spcAft>
            </a:pPr>
            <a:r>
              <a:rPr lang="en-US" sz="2600" dirty="0"/>
              <a:t>Do maintain eye contact</a:t>
            </a:r>
          </a:p>
          <a:p>
            <a:pPr>
              <a:spcAft>
                <a:spcPts val="600"/>
              </a:spcAft>
            </a:pPr>
            <a:r>
              <a:rPr lang="en-US" sz="2600" dirty="0"/>
              <a:t>Do state your own opinions and thoughts without apology </a:t>
            </a:r>
          </a:p>
          <a:p>
            <a:pPr>
              <a:spcAft>
                <a:spcPts val="600"/>
              </a:spcAft>
            </a:pPr>
            <a:r>
              <a:rPr lang="en-US" sz="2600" dirty="0"/>
              <a:t>Do be ready to negotiate</a:t>
            </a:r>
            <a:endParaRPr lang="en-US" sz="2600" b="1" u="sng" dirty="0"/>
          </a:p>
        </p:txBody>
      </p:sp>
      <p:sp>
        <p:nvSpPr>
          <p:cNvPr id="6" name="Title 5">
            <a:extLst>
              <a:ext uri="{FF2B5EF4-FFF2-40B4-BE49-F238E27FC236}">
                <a16:creationId xmlns:a16="http://schemas.microsoft.com/office/drawing/2014/main" id="{B93F5D12-1724-4185-830B-D1CF0F0F4C1A}"/>
              </a:ext>
            </a:extLst>
          </p:cNvPr>
          <p:cNvSpPr>
            <a:spLocks noGrp="1"/>
          </p:cNvSpPr>
          <p:nvPr>
            <p:ph type="title"/>
          </p:nvPr>
        </p:nvSpPr>
        <p:spPr/>
        <p:txBody>
          <a:bodyPr/>
          <a:lstStyle/>
          <a:p>
            <a:r>
              <a:rPr lang="en-US" dirty="0"/>
              <a:t>The Hostile Co-Worker </a:t>
            </a:r>
          </a:p>
        </p:txBody>
      </p:sp>
      <p:pic>
        <p:nvPicPr>
          <p:cNvPr id="2" name="Audio 1">
            <a:hlinkClick r:id="" action="ppaction://media"/>
            <a:extLst>
              <a:ext uri="{FF2B5EF4-FFF2-40B4-BE49-F238E27FC236}">
                <a16:creationId xmlns:a16="http://schemas.microsoft.com/office/drawing/2014/main" id="{F57F463C-50CD-49FB-BA72-F5DEFBC806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381642847"/>
      </p:ext>
    </p:extLst>
  </p:cSld>
  <p:clrMapOvr>
    <a:masterClrMapping/>
  </p:clrMapOvr>
  <mc:AlternateContent xmlns:mc="http://schemas.openxmlformats.org/markup-compatibility/2006">
    <mc:Choice xmlns:p14="http://schemas.microsoft.com/office/powerpoint/2010/main" Requires="p14">
      <p:transition spd="slow" p14:dur="2000" advTm="32890"/>
    </mc:Choice>
    <mc:Fallback>
      <p:transition spd="slow" advTm="32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E9F4BD-7985-4232-9C52-8636F4326900}"/>
              </a:ext>
            </a:extLst>
          </p:cNvPr>
          <p:cNvSpPr>
            <a:spLocks noGrp="1"/>
          </p:cNvSpPr>
          <p:nvPr>
            <p:ph sz="half" idx="1"/>
          </p:nvPr>
        </p:nvSpPr>
        <p:spPr>
          <a:xfrm>
            <a:off x="3454400" y="1403703"/>
            <a:ext cx="4124960" cy="4484718"/>
          </a:xfrm>
        </p:spPr>
        <p:txBody>
          <a:bodyPr/>
          <a:lstStyle/>
          <a:p>
            <a:pPr marL="0" indent="0">
              <a:buNone/>
            </a:pPr>
            <a:r>
              <a:rPr lang="en-US" sz="2600" b="1" u="sng" dirty="0"/>
              <a:t>Characteristics</a:t>
            </a:r>
          </a:p>
          <a:p>
            <a:r>
              <a:rPr lang="en-US" sz="2600" dirty="0"/>
              <a:t>Expert on all matters</a:t>
            </a:r>
          </a:p>
          <a:p>
            <a:r>
              <a:rPr lang="en-US" sz="2600" dirty="0"/>
              <a:t>Feel others are stupid or uninformed</a:t>
            </a:r>
          </a:p>
          <a:p>
            <a:r>
              <a:rPr lang="en-US" sz="2600" dirty="0"/>
              <a:t>Likes having control of everything</a:t>
            </a:r>
          </a:p>
          <a:p>
            <a:r>
              <a:rPr lang="en-US" sz="2600" dirty="0"/>
              <a:t>Reacts to other’s suggestions with anger or irritability </a:t>
            </a:r>
          </a:p>
        </p:txBody>
      </p:sp>
      <p:sp>
        <p:nvSpPr>
          <p:cNvPr id="3" name="Content Placeholder 2">
            <a:extLst>
              <a:ext uri="{FF2B5EF4-FFF2-40B4-BE49-F238E27FC236}">
                <a16:creationId xmlns:a16="http://schemas.microsoft.com/office/drawing/2014/main" id="{01ED2E89-8843-473C-9A05-8691EB23C47B}"/>
              </a:ext>
            </a:extLst>
          </p:cNvPr>
          <p:cNvSpPr>
            <a:spLocks noGrp="1"/>
          </p:cNvSpPr>
          <p:nvPr>
            <p:ph sz="half" idx="2"/>
          </p:nvPr>
        </p:nvSpPr>
        <p:spPr>
          <a:xfrm>
            <a:off x="7863840" y="1403703"/>
            <a:ext cx="4124960" cy="4484718"/>
          </a:xfrm>
        </p:spPr>
        <p:txBody>
          <a:bodyPr/>
          <a:lstStyle/>
          <a:p>
            <a:pPr marL="0" indent="0">
              <a:buNone/>
            </a:pPr>
            <a:r>
              <a:rPr lang="en-US" sz="2600" b="1" u="sng" dirty="0"/>
              <a:t>Do’s and Don’ts</a:t>
            </a:r>
          </a:p>
          <a:p>
            <a:r>
              <a:rPr lang="en-US" sz="2600" dirty="0"/>
              <a:t>Don’t act like a know-it-all back</a:t>
            </a:r>
          </a:p>
          <a:p>
            <a:r>
              <a:rPr lang="en-US" sz="2600" dirty="0"/>
              <a:t>Don’t over generalize, be as specific as possible</a:t>
            </a:r>
          </a:p>
          <a:p>
            <a:r>
              <a:rPr lang="en-US" sz="2600" dirty="0"/>
              <a:t>Do be prepared and have all information possible </a:t>
            </a:r>
          </a:p>
          <a:p>
            <a:r>
              <a:rPr lang="en-US" sz="2600" dirty="0"/>
              <a:t>Do listen carefully and paraphrase main points </a:t>
            </a:r>
          </a:p>
        </p:txBody>
      </p:sp>
      <p:sp>
        <p:nvSpPr>
          <p:cNvPr id="4" name="Title 3">
            <a:extLst>
              <a:ext uri="{FF2B5EF4-FFF2-40B4-BE49-F238E27FC236}">
                <a16:creationId xmlns:a16="http://schemas.microsoft.com/office/drawing/2014/main" id="{5E386306-CBC4-41C4-A167-0F348C26E6EA}"/>
              </a:ext>
            </a:extLst>
          </p:cNvPr>
          <p:cNvSpPr>
            <a:spLocks noGrp="1"/>
          </p:cNvSpPr>
          <p:nvPr>
            <p:ph type="title"/>
          </p:nvPr>
        </p:nvSpPr>
        <p:spPr/>
        <p:txBody>
          <a:bodyPr/>
          <a:lstStyle/>
          <a:p>
            <a:r>
              <a:rPr lang="en-US" dirty="0"/>
              <a:t>The Know-It-All</a:t>
            </a:r>
          </a:p>
        </p:txBody>
      </p:sp>
      <p:pic>
        <p:nvPicPr>
          <p:cNvPr id="5" name="Audio 4">
            <a:hlinkClick r:id="" action="ppaction://media"/>
            <a:extLst>
              <a:ext uri="{FF2B5EF4-FFF2-40B4-BE49-F238E27FC236}">
                <a16:creationId xmlns:a16="http://schemas.microsoft.com/office/drawing/2014/main" id="{37A56FF2-0729-475F-A5F5-3558A449BA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274629918"/>
      </p:ext>
    </p:extLst>
  </p:cSld>
  <p:clrMapOvr>
    <a:masterClrMapping/>
  </p:clrMapOvr>
  <mc:AlternateContent xmlns:mc="http://schemas.openxmlformats.org/markup-compatibility/2006">
    <mc:Choice xmlns:p14="http://schemas.microsoft.com/office/powerpoint/2010/main" Requires="p14">
      <p:transition spd="slow" p14:dur="2000" advTm="40366"/>
    </mc:Choice>
    <mc:Fallback>
      <p:transition spd="slow" advTm="40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8562CB-A20A-459A-8692-A8BE00BAC87E}"/>
              </a:ext>
            </a:extLst>
          </p:cNvPr>
          <p:cNvSpPr>
            <a:spLocks noGrp="1"/>
          </p:cNvSpPr>
          <p:nvPr>
            <p:ph sz="half" idx="1"/>
          </p:nvPr>
        </p:nvSpPr>
        <p:spPr>
          <a:xfrm>
            <a:off x="3454400" y="1403703"/>
            <a:ext cx="4124960" cy="4484718"/>
          </a:xfrm>
        </p:spPr>
        <p:txBody>
          <a:bodyPr/>
          <a:lstStyle/>
          <a:p>
            <a:pPr marL="0" indent="0">
              <a:spcAft>
                <a:spcPts val="600"/>
              </a:spcAft>
              <a:buNone/>
            </a:pPr>
            <a:r>
              <a:rPr lang="en-US" sz="2200" b="1" u="sng" dirty="0"/>
              <a:t>Characteristics</a:t>
            </a:r>
          </a:p>
          <a:p>
            <a:pPr>
              <a:spcAft>
                <a:spcPts val="600"/>
              </a:spcAft>
            </a:pPr>
            <a:r>
              <a:rPr lang="en-US" sz="2200" dirty="0"/>
              <a:t>Responds to anything with a quick and negative response</a:t>
            </a:r>
          </a:p>
          <a:p>
            <a:pPr>
              <a:spcAft>
                <a:spcPts val="600"/>
              </a:spcAft>
            </a:pPr>
            <a:r>
              <a:rPr lang="en-US" sz="2200" dirty="0"/>
              <a:t>Has the “it won’t work, don’t bother” attitude</a:t>
            </a:r>
          </a:p>
          <a:p>
            <a:pPr>
              <a:spcAft>
                <a:spcPts val="600"/>
              </a:spcAft>
            </a:pPr>
            <a:r>
              <a:rPr lang="en-US" sz="2200" dirty="0"/>
              <a:t>Bitter about nearly everything</a:t>
            </a:r>
          </a:p>
          <a:p>
            <a:pPr>
              <a:spcAft>
                <a:spcPts val="600"/>
              </a:spcAft>
            </a:pPr>
            <a:r>
              <a:rPr lang="en-US" sz="2200" dirty="0"/>
              <a:t>Feels as though everything is out of their control</a:t>
            </a:r>
          </a:p>
          <a:p>
            <a:pPr>
              <a:spcAft>
                <a:spcPts val="600"/>
              </a:spcAft>
            </a:pPr>
            <a:r>
              <a:rPr lang="en-US" sz="2200" dirty="0"/>
              <a:t>Always negative and critical </a:t>
            </a:r>
          </a:p>
        </p:txBody>
      </p:sp>
      <p:sp>
        <p:nvSpPr>
          <p:cNvPr id="3" name="Content Placeholder 2">
            <a:extLst>
              <a:ext uri="{FF2B5EF4-FFF2-40B4-BE49-F238E27FC236}">
                <a16:creationId xmlns:a16="http://schemas.microsoft.com/office/drawing/2014/main" id="{B23F14F0-416F-4BDE-82EE-E6D93ECD1BA0}"/>
              </a:ext>
            </a:extLst>
          </p:cNvPr>
          <p:cNvSpPr>
            <a:spLocks noGrp="1"/>
          </p:cNvSpPr>
          <p:nvPr>
            <p:ph sz="half" idx="2"/>
          </p:nvPr>
        </p:nvSpPr>
        <p:spPr>
          <a:xfrm>
            <a:off x="7863840" y="1403703"/>
            <a:ext cx="4124960" cy="4484718"/>
          </a:xfrm>
        </p:spPr>
        <p:txBody>
          <a:bodyPr/>
          <a:lstStyle/>
          <a:p>
            <a:pPr marL="0" indent="0">
              <a:spcAft>
                <a:spcPts val="600"/>
              </a:spcAft>
              <a:buNone/>
            </a:pPr>
            <a:r>
              <a:rPr lang="en-US" sz="2200" b="1" u="sng" dirty="0"/>
              <a:t>Do’s and Don’ts </a:t>
            </a:r>
          </a:p>
          <a:p>
            <a:pPr>
              <a:spcAft>
                <a:spcPts val="600"/>
              </a:spcAft>
            </a:pPr>
            <a:r>
              <a:rPr lang="en-US" sz="2200" dirty="0"/>
              <a:t>Don’t argue with them about their negativity </a:t>
            </a:r>
          </a:p>
          <a:p>
            <a:pPr>
              <a:spcAft>
                <a:spcPts val="600"/>
              </a:spcAft>
            </a:pPr>
            <a:r>
              <a:rPr lang="en-US" sz="2200" dirty="0"/>
              <a:t>Don’t offer them solutions until the problem has been discussed thoroughly</a:t>
            </a:r>
          </a:p>
          <a:p>
            <a:pPr>
              <a:spcAft>
                <a:spcPts val="600"/>
              </a:spcAft>
            </a:pPr>
            <a:r>
              <a:rPr lang="en-US" sz="2200" dirty="0"/>
              <a:t>Do be optimistic but realistic when interacting with them</a:t>
            </a:r>
          </a:p>
          <a:p>
            <a:pPr>
              <a:spcAft>
                <a:spcPts val="600"/>
              </a:spcAft>
            </a:pPr>
            <a:r>
              <a:rPr lang="en-US" sz="2200" dirty="0"/>
              <a:t>Do be prepared to take action of your own</a:t>
            </a:r>
          </a:p>
          <a:p>
            <a:pPr>
              <a:spcAft>
                <a:spcPts val="600"/>
              </a:spcAft>
            </a:pPr>
            <a:r>
              <a:rPr lang="en-US" sz="2200" dirty="0"/>
              <a:t>Do consider the negative outcomes of the problem you are trying to solve </a:t>
            </a:r>
          </a:p>
        </p:txBody>
      </p:sp>
      <p:sp>
        <p:nvSpPr>
          <p:cNvPr id="4" name="Title 3">
            <a:extLst>
              <a:ext uri="{FF2B5EF4-FFF2-40B4-BE49-F238E27FC236}">
                <a16:creationId xmlns:a16="http://schemas.microsoft.com/office/drawing/2014/main" id="{EF85AEC5-6F80-4FA9-B057-AB803FD69BC7}"/>
              </a:ext>
            </a:extLst>
          </p:cNvPr>
          <p:cNvSpPr>
            <a:spLocks noGrp="1"/>
          </p:cNvSpPr>
          <p:nvPr>
            <p:ph type="title"/>
          </p:nvPr>
        </p:nvSpPr>
        <p:spPr>
          <a:xfrm>
            <a:off x="3535680" y="-1"/>
            <a:ext cx="8271133" cy="1223355"/>
          </a:xfrm>
        </p:spPr>
        <p:txBody>
          <a:bodyPr/>
          <a:lstStyle/>
          <a:p>
            <a:r>
              <a:rPr lang="en-US" dirty="0"/>
              <a:t>The Pessimist </a:t>
            </a:r>
          </a:p>
        </p:txBody>
      </p:sp>
      <p:pic>
        <p:nvPicPr>
          <p:cNvPr id="5" name="Audio 4">
            <a:hlinkClick r:id="" action="ppaction://media"/>
            <a:extLst>
              <a:ext uri="{FF2B5EF4-FFF2-40B4-BE49-F238E27FC236}">
                <a16:creationId xmlns:a16="http://schemas.microsoft.com/office/drawing/2014/main" id="{CC272A62-4193-4C44-9D0C-37087394D8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98798202"/>
      </p:ext>
    </p:extLst>
  </p:cSld>
  <p:clrMapOvr>
    <a:masterClrMapping/>
  </p:clrMapOvr>
  <mc:AlternateContent xmlns:mc="http://schemas.openxmlformats.org/markup-compatibility/2006">
    <mc:Choice xmlns:p14="http://schemas.microsoft.com/office/powerpoint/2010/main" Requires="p14">
      <p:transition spd="slow" p14:dur="2000" advTm="53370"/>
    </mc:Choice>
    <mc:Fallback>
      <p:transition spd="slow" advTm="53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52CD13-C962-4AC5-B5BA-B716C6B6FE13}"/>
              </a:ext>
            </a:extLst>
          </p:cNvPr>
          <p:cNvSpPr>
            <a:spLocks noGrp="1"/>
          </p:cNvSpPr>
          <p:nvPr>
            <p:ph sz="half" idx="1"/>
          </p:nvPr>
        </p:nvSpPr>
        <p:spPr>
          <a:xfrm>
            <a:off x="3454400" y="1445744"/>
            <a:ext cx="4124960" cy="4484718"/>
          </a:xfrm>
        </p:spPr>
        <p:txBody>
          <a:bodyPr/>
          <a:lstStyle/>
          <a:p>
            <a:pPr marL="0" indent="0">
              <a:spcAft>
                <a:spcPts val="600"/>
              </a:spcAft>
              <a:buNone/>
            </a:pPr>
            <a:r>
              <a:rPr lang="en-US" sz="2400" b="1" u="sng" dirty="0"/>
              <a:t>Characteristics</a:t>
            </a:r>
          </a:p>
          <a:p>
            <a:pPr>
              <a:spcAft>
                <a:spcPts val="600"/>
              </a:spcAft>
            </a:pPr>
            <a:r>
              <a:rPr lang="en-US" sz="2400" dirty="0"/>
              <a:t>Indecisive</a:t>
            </a:r>
          </a:p>
          <a:p>
            <a:pPr>
              <a:spcAft>
                <a:spcPts val="600"/>
              </a:spcAft>
            </a:pPr>
            <a:r>
              <a:rPr lang="en-US" sz="2400" dirty="0"/>
              <a:t>Lack of follow through</a:t>
            </a:r>
          </a:p>
          <a:p>
            <a:pPr>
              <a:spcAft>
                <a:spcPts val="600"/>
              </a:spcAft>
            </a:pPr>
            <a:r>
              <a:rPr lang="en-US" sz="2400" dirty="0"/>
              <a:t>Leaves others to do their work</a:t>
            </a:r>
          </a:p>
          <a:p>
            <a:pPr>
              <a:spcAft>
                <a:spcPts val="600"/>
              </a:spcAft>
            </a:pPr>
            <a:r>
              <a:rPr lang="en-US" sz="2400" dirty="0"/>
              <a:t>Undependable </a:t>
            </a:r>
          </a:p>
          <a:p>
            <a:pPr>
              <a:spcAft>
                <a:spcPts val="600"/>
              </a:spcAft>
            </a:pPr>
            <a:r>
              <a:rPr lang="en-US" sz="2400" dirty="0"/>
              <a:t>Typical response is no response</a:t>
            </a:r>
          </a:p>
          <a:p>
            <a:pPr>
              <a:spcAft>
                <a:spcPts val="600"/>
              </a:spcAft>
            </a:pPr>
            <a:r>
              <a:rPr lang="en-US" sz="2400" dirty="0"/>
              <a:t>Cannot make up their minds </a:t>
            </a:r>
          </a:p>
        </p:txBody>
      </p:sp>
      <p:sp>
        <p:nvSpPr>
          <p:cNvPr id="3" name="Content Placeholder 2">
            <a:extLst>
              <a:ext uri="{FF2B5EF4-FFF2-40B4-BE49-F238E27FC236}">
                <a16:creationId xmlns:a16="http://schemas.microsoft.com/office/drawing/2014/main" id="{5F221557-1E64-4DCA-A6E2-FA3BA74D8097}"/>
              </a:ext>
            </a:extLst>
          </p:cNvPr>
          <p:cNvSpPr>
            <a:spLocks noGrp="1"/>
          </p:cNvSpPr>
          <p:nvPr>
            <p:ph sz="half" idx="2"/>
          </p:nvPr>
        </p:nvSpPr>
        <p:spPr>
          <a:xfrm>
            <a:off x="7863840" y="1445744"/>
            <a:ext cx="4124960" cy="4484718"/>
          </a:xfrm>
        </p:spPr>
        <p:txBody>
          <a:bodyPr/>
          <a:lstStyle/>
          <a:p>
            <a:pPr marL="0" indent="0">
              <a:spcAft>
                <a:spcPts val="600"/>
              </a:spcAft>
              <a:buNone/>
            </a:pPr>
            <a:r>
              <a:rPr lang="en-US" sz="2400" b="1" u="sng" dirty="0"/>
              <a:t>Do’s and Don’ts </a:t>
            </a:r>
          </a:p>
          <a:p>
            <a:pPr>
              <a:spcAft>
                <a:spcPts val="600"/>
              </a:spcAft>
            </a:pPr>
            <a:r>
              <a:rPr lang="en-US" sz="2400" dirty="0"/>
              <a:t>Don’t fully depend on a staller to get a task done</a:t>
            </a:r>
          </a:p>
          <a:p>
            <a:pPr>
              <a:spcAft>
                <a:spcPts val="600"/>
              </a:spcAft>
            </a:pPr>
            <a:r>
              <a:rPr lang="en-US" sz="2400" dirty="0"/>
              <a:t>Do listen for indirect cues for underlying issues</a:t>
            </a:r>
          </a:p>
          <a:p>
            <a:pPr>
              <a:spcAft>
                <a:spcPts val="600"/>
              </a:spcAft>
            </a:pPr>
            <a:r>
              <a:rPr lang="en-US" sz="2400" dirty="0"/>
              <a:t>Do use problem solving techniques </a:t>
            </a:r>
          </a:p>
          <a:p>
            <a:pPr>
              <a:spcAft>
                <a:spcPts val="600"/>
              </a:spcAft>
            </a:pPr>
            <a:r>
              <a:rPr lang="en-US" sz="2400" dirty="0"/>
              <a:t>Do support any good suggestions that come from the staller </a:t>
            </a:r>
          </a:p>
        </p:txBody>
      </p:sp>
      <p:sp>
        <p:nvSpPr>
          <p:cNvPr id="4" name="Title 3">
            <a:extLst>
              <a:ext uri="{FF2B5EF4-FFF2-40B4-BE49-F238E27FC236}">
                <a16:creationId xmlns:a16="http://schemas.microsoft.com/office/drawing/2014/main" id="{0751E4AC-7DCC-4A85-9863-5F21D3E03AD8}"/>
              </a:ext>
            </a:extLst>
          </p:cNvPr>
          <p:cNvSpPr>
            <a:spLocks noGrp="1"/>
          </p:cNvSpPr>
          <p:nvPr>
            <p:ph type="title"/>
          </p:nvPr>
        </p:nvSpPr>
        <p:spPr/>
        <p:txBody>
          <a:bodyPr/>
          <a:lstStyle/>
          <a:p>
            <a:r>
              <a:rPr lang="en-US" dirty="0"/>
              <a:t>The Staller </a:t>
            </a:r>
          </a:p>
        </p:txBody>
      </p:sp>
      <p:pic>
        <p:nvPicPr>
          <p:cNvPr id="5" name="Audio 4">
            <a:hlinkClick r:id="" action="ppaction://media"/>
            <a:extLst>
              <a:ext uri="{FF2B5EF4-FFF2-40B4-BE49-F238E27FC236}">
                <a16:creationId xmlns:a16="http://schemas.microsoft.com/office/drawing/2014/main" id="{77D59E66-D911-47FE-8035-E5A5655439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014281554"/>
      </p:ext>
    </p:extLst>
  </p:cSld>
  <p:clrMapOvr>
    <a:masterClrMapping/>
  </p:clrMapOvr>
  <mc:AlternateContent xmlns:mc="http://schemas.openxmlformats.org/markup-compatibility/2006">
    <mc:Choice xmlns:p14="http://schemas.microsoft.com/office/powerpoint/2010/main" Requires="p14">
      <p:transition spd="slow" p14:dur="2000" advTm="50327"/>
    </mc:Choice>
    <mc:Fallback>
      <p:transition spd="slow" advTm="50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19C80-D795-43E0-A89B-9F6631EF5CF2}"/>
              </a:ext>
            </a:extLst>
          </p:cNvPr>
          <p:cNvSpPr>
            <a:spLocks noGrp="1"/>
          </p:cNvSpPr>
          <p:nvPr>
            <p:ph type="title"/>
          </p:nvPr>
        </p:nvSpPr>
        <p:spPr/>
        <p:txBody>
          <a:bodyPr>
            <a:normAutofit fontScale="90000"/>
          </a:bodyPr>
          <a:lstStyle/>
          <a:p>
            <a:r>
              <a:rPr lang="en-US" dirty="0"/>
              <a:t>How Difficult Employees can </a:t>
            </a:r>
            <a:br>
              <a:rPr lang="en-US" dirty="0"/>
            </a:br>
            <a:r>
              <a:rPr lang="en-US" dirty="0"/>
              <a:t>Cause Conflict </a:t>
            </a:r>
          </a:p>
        </p:txBody>
      </p:sp>
      <p:sp>
        <p:nvSpPr>
          <p:cNvPr id="3" name="Content Placeholder 2">
            <a:extLst>
              <a:ext uri="{FF2B5EF4-FFF2-40B4-BE49-F238E27FC236}">
                <a16:creationId xmlns:a16="http://schemas.microsoft.com/office/drawing/2014/main" id="{8B03762A-B80B-4563-82F4-9F31A53304A9}"/>
              </a:ext>
            </a:extLst>
          </p:cNvPr>
          <p:cNvSpPr>
            <a:spLocks noGrp="1"/>
          </p:cNvSpPr>
          <p:nvPr>
            <p:ph idx="1"/>
          </p:nvPr>
        </p:nvSpPr>
        <p:spPr/>
        <p:txBody>
          <a:bodyPr>
            <a:normAutofit fontScale="92500" lnSpcReduction="20000"/>
          </a:bodyPr>
          <a:lstStyle/>
          <a:p>
            <a:pPr lvl="0"/>
            <a:r>
              <a:rPr lang="en-US" dirty="0"/>
              <a:t>Difficult employees will inhibit their coworkers productivity and ultimately cost the company money.</a:t>
            </a:r>
          </a:p>
          <a:p>
            <a:pPr lvl="0"/>
            <a:r>
              <a:rPr lang="en-US" dirty="0"/>
              <a:t>Examples of difficult behavior that causes conflict:</a:t>
            </a:r>
          </a:p>
          <a:p>
            <a:pPr lvl="1"/>
            <a:r>
              <a:rPr lang="en-US" dirty="0"/>
              <a:t>Rudeness</a:t>
            </a:r>
          </a:p>
          <a:p>
            <a:pPr lvl="1"/>
            <a:r>
              <a:rPr lang="en-US" dirty="0"/>
              <a:t>Yelling</a:t>
            </a:r>
          </a:p>
          <a:p>
            <a:pPr lvl="1"/>
            <a:r>
              <a:rPr lang="en-US" dirty="0"/>
              <a:t>Shunning</a:t>
            </a:r>
          </a:p>
          <a:p>
            <a:pPr lvl="1"/>
            <a:r>
              <a:rPr lang="en-US" dirty="0"/>
              <a:t>Gossiping</a:t>
            </a:r>
          </a:p>
          <a:p>
            <a:pPr lvl="1"/>
            <a:r>
              <a:rPr lang="en-US" dirty="0"/>
              <a:t>Refusing to communicate with others</a:t>
            </a:r>
          </a:p>
          <a:p>
            <a:pPr lvl="1"/>
            <a:r>
              <a:rPr lang="en-US" dirty="0"/>
              <a:t>Constant complaining </a:t>
            </a:r>
          </a:p>
          <a:p>
            <a:pPr lvl="1"/>
            <a:r>
              <a:rPr lang="en-US" dirty="0"/>
              <a:t>Ignoring supervisor requests </a:t>
            </a:r>
          </a:p>
          <a:p>
            <a:pPr lvl="1"/>
            <a:r>
              <a:rPr lang="en-US" dirty="0"/>
              <a:t>Slow working</a:t>
            </a:r>
          </a:p>
          <a:p>
            <a:endParaRPr lang="en-US" dirty="0"/>
          </a:p>
        </p:txBody>
      </p:sp>
      <p:pic>
        <p:nvPicPr>
          <p:cNvPr id="4" name="Audio 3">
            <a:hlinkClick r:id="" action="ppaction://media"/>
            <a:extLst>
              <a:ext uri="{FF2B5EF4-FFF2-40B4-BE49-F238E27FC236}">
                <a16:creationId xmlns:a16="http://schemas.microsoft.com/office/drawing/2014/main" id="{70EC576A-E056-4B99-9D78-4E000722E1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120395704"/>
      </p:ext>
    </p:extLst>
  </p:cSld>
  <p:clrMapOvr>
    <a:masterClrMapping/>
  </p:clrMapOvr>
  <mc:AlternateContent xmlns:mc="http://schemas.openxmlformats.org/markup-compatibility/2006">
    <mc:Choice xmlns:p14="http://schemas.microsoft.com/office/powerpoint/2010/main" Requires="p14">
      <p:transition spd="slow" p14:dur="2000" advTm="33308"/>
    </mc:Choice>
    <mc:Fallback>
      <p:transition spd="slow" advTm="33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C767-A059-4807-8EAB-DF4DB1E6058A}"/>
              </a:ext>
            </a:extLst>
          </p:cNvPr>
          <p:cNvSpPr>
            <a:spLocks noGrp="1"/>
          </p:cNvSpPr>
          <p:nvPr>
            <p:ph type="title"/>
          </p:nvPr>
        </p:nvSpPr>
        <p:spPr/>
        <p:txBody>
          <a:bodyPr>
            <a:normAutofit fontScale="90000"/>
          </a:bodyPr>
          <a:lstStyle/>
          <a:p>
            <a:r>
              <a:rPr lang="en-US" dirty="0"/>
              <a:t>The Impact of Difficult Behavior </a:t>
            </a:r>
            <a:br>
              <a:rPr lang="en-US" dirty="0"/>
            </a:br>
            <a:r>
              <a:rPr lang="en-US" dirty="0"/>
              <a:t>in the Workplace</a:t>
            </a:r>
          </a:p>
        </p:txBody>
      </p:sp>
      <p:sp>
        <p:nvSpPr>
          <p:cNvPr id="3" name="Content Placeholder 2">
            <a:extLst>
              <a:ext uri="{FF2B5EF4-FFF2-40B4-BE49-F238E27FC236}">
                <a16:creationId xmlns:a16="http://schemas.microsoft.com/office/drawing/2014/main" id="{0D0037D9-0921-42DC-90A3-A38944CAF296}"/>
              </a:ext>
            </a:extLst>
          </p:cNvPr>
          <p:cNvSpPr>
            <a:spLocks noGrp="1"/>
          </p:cNvSpPr>
          <p:nvPr>
            <p:ph idx="1"/>
          </p:nvPr>
        </p:nvSpPr>
        <p:spPr/>
        <p:txBody>
          <a:bodyPr>
            <a:normAutofit lnSpcReduction="10000"/>
          </a:bodyPr>
          <a:lstStyle/>
          <a:p>
            <a:pPr>
              <a:lnSpc>
                <a:spcPct val="100000"/>
              </a:lnSpc>
              <a:spcBef>
                <a:spcPts val="2400"/>
              </a:spcBef>
            </a:pPr>
            <a:r>
              <a:rPr lang="en-US" dirty="0"/>
              <a:t>If difficult behavior is not addressed properly the result for the impacted employees could be:</a:t>
            </a:r>
          </a:p>
          <a:p>
            <a:pPr lvl="1">
              <a:spcBef>
                <a:spcPts val="1200"/>
              </a:spcBef>
              <a:buFont typeface="Helvetica" panose="020B0604020202020204" pitchFamily="34" charset="0"/>
              <a:buChar char="•"/>
            </a:pPr>
            <a:r>
              <a:rPr lang="en-US" dirty="0"/>
              <a:t>Perceived unfair treatment</a:t>
            </a:r>
          </a:p>
          <a:p>
            <a:pPr lvl="1">
              <a:spcBef>
                <a:spcPts val="1200"/>
              </a:spcBef>
              <a:buFont typeface="Helvetica" panose="020B0604020202020204" pitchFamily="34" charset="0"/>
              <a:buChar char="•"/>
            </a:pPr>
            <a:r>
              <a:rPr lang="en-US" dirty="0"/>
              <a:t>Emotional abuse</a:t>
            </a:r>
          </a:p>
          <a:p>
            <a:pPr lvl="1">
              <a:spcBef>
                <a:spcPts val="1200"/>
              </a:spcBef>
              <a:buFont typeface="Helvetica" panose="020B0604020202020204" pitchFamily="34" charset="0"/>
              <a:buChar char="•"/>
            </a:pPr>
            <a:r>
              <a:rPr lang="en-US" dirty="0"/>
              <a:t>Discrimination</a:t>
            </a:r>
          </a:p>
          <a:p>
            <a:pPr lvl="1">
              <a:spcBef>
                <a:spcPts val="1200"/>
              </a:spcBef>
              <a:buFont typeface="Helvetica" panose="020B0604020202020204" pitchFamily="34" charset="0"/>
              <a:buChar char="•"/>
            </a:pPr>
            <a:r>
              <a:rPr lang="en-US" dirty="0"/>
              <a:t>Sexual harassment</a:t>
            </a:r>
          </a:p>
          <a:p>
            <a:pPr lvl="1">
              <a:spcBef>
                <a:spcPts val="1200"/>
              </a:spcBef>
              <a:buFont typeface="Helvetica" panose="020B0604020202020204" pitchFamily="34" charset="0"/>
              <a:buChar char="•"/>
            </a:pPr>
            <a:r>
              <a:rPr lang="en-US" dirty="0"/>
              <a:t>Anger</a:t>
            </a:r>
          </a:p>
          <a:p>
            <a:pPr lvl="1">
              <a:spcBef>
                <a:spcPts val="1200"/>
              </a:spcBef>
              <a:buFont typeface="Helvetica" panose="020B0604020202020204" pitchFamily="34" charset="0"/>
              <a:buChar char="•"/>
            </a:pPr>
            <a:r>
              <a:rPr lang="en-US" dirty="0"/>
              <a:t>Potential violence</a:t>
            </a:r>
          </a:p>
          <a:p>
            <a:endParaRPr lang="en-US" dirty="0"/>
          </a:p>
        </p:txBody>
      </p:sp>
      <p:pic>
        <p:nvPicPr>
          <p:cNvPr id="4" name="Audio 3">
            <a:hlinkClick r:id="" action="ppaction://media"/>
            <a:extLst>
              <a:ext uri="{FF2B5EF4-FFF2-40B4-BE49-F238E27FC236}">
                <a16:creationId xmlns:a16="http://schemas.microsoft.com/office/drawing/2014/main" id="{CBFE1F25-9D73-4646-8F3D-10356594E8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601245851"/>
      </p:ext>
    </p:extLst>
  </p:cSld>
  <p:clrMapOvr>
    <a:masterClrMapping/>
  </p:clrMapOvr>
  <mc:AlternateContent xmlns:mc="http://schemas.openxmlformats.org/markup-compatibility/2006">
    <mc:Choice xmlns:p14="http://schemas.microsoft.com/office/powerpoint/2010/main" Requires="p14">
      <p:transition spd="slow" p14:dur="2000" advTm="31426"/>
    </mc:Choice>
    <mc:Fallback>
      <p:transition spd="slow" advTm="31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63A6BD-C475-4723-99ED-D755ACC51D5B}"/>
              </a:ext>
            </a:extLst>
          </p:cNvPr>
          <p:cNvSpPr>
            <a:spLocks noGrp="1"/>
          </p:cNvSpPr>
          <p:nvPr>
            <p:ph type="body" idx="1"/>
          </p:nvPr>
        </p:nvSpPr>
        <p:spPr>
          <a:xfrm>
            <a:off x="1851130" y="2360891"/>
            <a:ext cx="9956800" cy="1500187"/>
          </a:xfrm>
        </p:spPr>
        <p:txBody>
          <a:bodyPr>
            <a:normAutofit/>
          </a:bodyPr>
          <a:lstStyle/>
          <a:p>
            <a:pPr marL="0" indent="0">
              <a:buNone/>
            </a:pPr>
            <a:r>
              <a:rPr lang="en-US" dirty="0"/>
              <a:t>Steps for Managing a Difficult Employee</a:t>
            </a:r>
          </a:p>
        </p:txBody>
      </p:sp>
      <p:pic>
        <p:nvPicPr>
          <p:cNvPr id="2" name="Audio 1">
            <a:hlinkClick r:id="" action="ppaction://media"/>
            <a:extLst>
              <a:ext uri="{FF2B5EF4-FFF2-40B4-BE49-F238E27FC236}">
                <a16:creationId xmlns:a16="http://schemas.microsoft.com/office/drawing/2014/main" id="{9AB09670-87E1-4A57-8DD2-BB5D56DA8A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64641917"/>
      </p:ext>
    </p:extLst>
  </p:cSld>
  <p:clrMapOvr>
    <a:masterClrMapping/>
  </p:clrMapOvr>
  <mc:AlternateContent xmlns:mc="http://schemas.openxmlformats.org/markup-compatibility/2006">
    <mc:Choice xmlns:p14="http://schemas.microsoft.com/office/powerpoint/2010/main" Requires="p14">
      <p:transition spd="slow" p14:dur="2000" advTm="6441"/>
    </mc:Choice>
    <mc:Fallback>
      <p:transition spd="slow" advTm="6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8BD6E-6E47-4FE2-9DB0-2A60979ADA4B}"/>
              </a:ext>
            </a:extLst>
          </p:cNvPr>
          <p:cNvSpPr>
            <a:spLocks noGrp="1"/>
          </p:cNvSpPr>
          <p:nvPr>
            <p:ph type="title"/>
          </p:nvPr>
        </p:nvSpPr>
        <p:spPr/>
        <p:txBody>
          <a:bodyPr/>
          <a:lstStyle/>
          <a:p>
            <a:r>
              <a:rPr lang="en-US" dirty="0"/>
              <a:t>Managing a Difficult Employee	</a:t>
            </a:r>
          </a:p>
        </p:txBody>
      </p:sp>
      <p:sp>
        <p:nvSpPr>
          <p:cNvPr id="3" name="Content Placeholder 2">
            <a:extLst>
              <a:ext uri="{FF2B5EF4-FFF2-40B4-BE49-F238E27FC236}">
                <a16:creationId xmlns:a16="http://schemas.microsoft.com/office/drawing/2014/main" id="{C4522EA5-C290-490D-98EA-E5B1B1601824}"/>
              </a:ext>
            </a:extLst>
          </p:cNvPr>
          <p:cNvSpPr>
            <a:spLocks noGrp="1"/>
          </p:cNvSpPr>
          <p:nvPr>
            <p:ph idx="1"/>
          </p:nvPr>
        </p:nvSpPr>
        <p:spPr/>
        <p:txBody>
          <a:bodyPr/>
          <a:lstStyle/>
          <a:p>
            <a:r>
              <a:rPr lang="en-US" dirty="0"/>
              <a:t>Understand the problem behavior</a:t>
            </a:r>
          </a:p>
          <a:p>
            <a:r>
              <a:rPr lang="en-US" dirty="0"/>
              <a:t>Address and manage the behavior</a:t>
            </a:r>
          </a:p>
          <a:p>
            <a:r>
              <a:rPr lang="en-US" dirty="0"/>
              <a:t>Monitor their performance </a:t>
            </a:r>
          </a:p>
        </p:txBody>
      </p:sp>
      <p:pic>
        <p:nvPicPr>
          <p:cNvPr id="5" name="Audio 4">
            <a:hlinkClick r:id="" action="ppaction://media"/>
            <a:extLst>
              <a:ext uri="{FF2B5EF4-FFF2-40B4-BE49-F238E27FC236}">
                <a16:creationId xmlns:a16="http://schemas.microsoft.com/office/drawing/2014/main" id="{6ACEEABB-B91C-457A-AC32-2AD0C8414C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333825379"/>
      </p:ext>
    </p:extLst>
  </p:cSld>
  <p:clrMapOvr>
    <a:masterClrMapping/>
  </p:clrMapOvr>
  <mc:AlternateContent xmlns:mc="http://schemas.openxmlformats.org/markup-compatibility/2006">
    <mc:Choice xmlns:p14="http://schemas.microsoft.com/office/powerpoint/2010/main" Requires="p14">
      <p:transition spd="slow" p14:dur="2000" advTm="12455"/>
    </mc:Choice>
    <mc:Fallback>
      <p:transition spd="slow" advTm="12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57852-70BE-4FF1-90F4-53D9ABB6D89A}"/>
              </a:ext>
            </a:extLst>
          </p:cNvPr>
          <p:cNvSpPr>
            <a:spLocks noGrp="1"/>
          </p:cNvSpPr>
          <p:nvPr>
            <p:ph type="title"/>
          </p:nvPr>
        </p:nvSpPr>
        <p:spPr/>
        <p:txBody>
          <a:bodyPr/>
          <a:lstStyle/>
          <a:p>
            <a:r>
              <a:rPr lang="en-US" dirty="0"/>
              <a:t>Objectives </a:t>
            </a:r>
          </a:p>
        </p:txBody>
      </p:sp>
      <p:sp>
        <p:nvSpPr>
          <p:cNvPr id="3" name="Content Placeholder 2">
            <a:extLst>
              <a:ext uri="{FF2B5EF4-FFF2-40B4-BE49-F238E27FC236}">
                <a16:creationId xmlns:a16="http://schemas.microsoft.com/office/drawing/2014/main" id="{E91A525A-B7C9-4AC9-9653-FF14E37AD5DF}"/>
              </a:ext>
            </a:extLst>
          </p:cNvPr>
          <p:cNvSpPr>
            <a:spLocks noGrp="1"/>
          </p:cNvSpPr>
          <p:nvPr>
            <p:ph idx="1"/>
          </p:nvPr>
        </p:nvSpPr>
        <p:spPr/>
        <p:txBody>
          <a:bodyPr/>
          <a:lstStyle/>
          <a:p>
            <a:r>
              <a:rPr lang="en-US" dirty="0"/>
              <a:t>Define leadership and identify the leadership skills that your workplace values</a:t>
            </a:r>
          </a:p>
          <a:p>
            <a:r>
              <a:rPr lang="en-US" dirty="0"/>
              <a:t>Identify how to lead with clarity, authenticity and effectiveness</a:t>
            </a:r>
          </a:p>
          <a:p>
            <a:r>
              <a:rPr lang="en-US" dirty="0"/>
              <a:t>Learn how difficult employees can cause conflict</a:t>
            </a:r>
          </a:p>
          <a:p>
            <a:r>
              <a:rPr lang="en-US" dirty="0"/>
              <a:t>What to do when working with a difficult colleague</a:t>
            </a:r>
          </a:p>
          <a:p>
            <a:r>
              <a:rPr lang="en-US" dirty="0"/>
              <a:t>Review State of Alabama’s EAP benefits</a:t>
            </a:r>
          </a:p>
        </p:txBody>
      </p:sp>
      <p:pic>
        <p:nvPicPr>
          <p:cNvPr id="4" name="Audio 3">
            <a:hlinkClick r:id="" action="ppaction://media"/>
            <a:extLst>
              <a:ext uri="{FF2B5EF4-FFF2-40B4-BE49-F238E27FC236}">
                <a16:creationId xmlns:a16="http://schemas.microsoft.com/office/drawing/2014/main" id="{ED5B43EB-A395-4358-93CA-3B877F122B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338690569"/>
      </p:ext>
    </p:extLst>
  </p:cSld>
  <p:clrMapOvr>
    <a:masterClrMapping/>
  </p:clrMapOvr>
  <mc:AlternateContent xmlns:mc="http://schemas.openxmlformats.org/markup-compatibility/2006">
    <mc:Choice xmlns:p14="http://schemas.microsoft.com/office/powerpoint/2010/main" Requires="p14">
      <p:transition spd="slow" p14:dur="2000" advTm="35839"/>
    </mc:Choice>
    <mc:Fallback>
      <p:transition spd="slow" advTm="35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23309-159D-4FE3-8929-B6E1C56B18B8}"/>
              </a:ext>
            </a:extLst>
          </p:cNvPr>
          <p:cNvSpPr>
            <a:spLocks noGrp="1"/>
          </p:cNvSpPr>
          <p:nvPr>
            <p:ph type="title"/>
          </p:nvPr>
        </p:nvSpPr>
        <p:spPr/>
        <p:txBody>
          <a:bodyPr/>
          <a:lstStyle/>
          <a:p>
            <a:r>
              <a:rPr lang="en-US" dirty="0"/>
              <a:t>Managing a Difficult Employee</a:t>
            </a:r>
          </a:p>
        </p:txBody>
      </p:sp>
      <p:sp>
        <p:nvSpPr>
          <p:cNvPr id="3" name="Content Placeholder 2">
            <a:extLst>
              <a:ext uri="{FF2B5EF4-FFF2-40B4-BE49-F238E27FC236}">
                <a16:creationId xmlns:a16="http://schemas.microsoft.com/office/drawing/2014/main" id="{A6D3AFCF-05D3-4CF1-BEE2-73C2F66056F6}"/>
              </a:ext>
            </a:extLst>
          </p:cNvPr>
          <p:cNvSpPr>
            <a:spLocks noGrp="1"/>
          </p:cNvSpPr>
          <p:nvPr>
            <p:ph idx="1"/>
          </p:nvPr>
        </p:nvSpPr>
        <p:spPr/>
        <p:txBody>
          <a:bodyPr>
            <a:normAutofit lnSpcReduction="10000"/>
          </a:bodyPr>
          <a:lstStyle/>
          <a:p>
            <a:r>
              <a:rPr lang="en-US" dirty="0"/>
              <a:t>Understanding the problem behavior </a:t>
            </a:r>
          </a:p>
          <a:p>
            <a:pPr lvl="1"/>
            <a:r>
              <a:rPr lang="en-US" dirty="0"/>
              <a:t>Base your judgment about the employee’s behavior on fact and not feelings, suspicions or rumors</a:t>
            </a:r>
          </a:p>
          <a:p>
            <a:pPr lvl="1"/>
            <a:r>
              <a:rPr lang="en-US" dirty="0"/>
              <a:t>Do research and make sure there really is a problem</a:t>
            </a:r>
          </a:p>
          <a:p>
            <a:pPr lvl="1"/>
            <a:r>
              <a:rPr lang="en-US" dirty="0"/>
              <a:t>Before confronting the employee, monitor and document their behavior.  This documentation will allow you to show the employee that their behavior has not gone unnoticed</a:t>
            </a:r>
          </a:p>
          <a:p>
            <a:pPr lvl="1"/>
            <a:r>
              <a:rPr lang="en-US" dirty="0"/>
              <a:t>Follow your company’s procedures when investigating problems that could involve legal issues.  For example: sexual harassment or discriminatory behavior</a:t>
            </a:r>
          </a:p>
          <a:p>
            <a:pPr lvl="1"/>
            <a:endParaRPr lang="en-US" dirty="0"/>
          </a:p>
        </p:txBody>
      </p:sp>
      <p:pic>
        <p:nvPicPr>
          <p:cNvPr id="4" name="Audio 3">
            <a:hlinkClick r:id="" action="ppaction://media"/>
            <a:extLst>
              <a:ext uri="{FF2B5EF4-FFF2-40B4-BE49-F238E27FC236}">
                <a16:creationId xmlns:a16="http://schemas.microsoft.com/office/drawing/2014/main" id="{FF40E4E0-CE32-4958-97BB-8FE7FDB3AC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952370365"/>
      </p:ext>
    </p:extLst>
  </p:cSld>
  <p:clrMapOvr>
    <a:masterClrMapping/>
  </p:clrMapOvr>
  <mc:AlternateContent xmlns:mc="http://schemas.openxmlformats.org/markup-compatibility/2006">
    <mc:Choice xmlns:p14="http://schemas.microsoft.com/office/powerpoint/2010/main" Requires="p14">
      <p:transition spd="slow" p14:dur="2000" advTm="51009"/>
    </mc:Choice>
    <mc:Fallback>
      <p:transition spd="slow" advTm="51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E4D32-D7BA-4ADF-A1DC-1C674CFDAC1E}"/>
              </a:ext>
            </a:extLst>
          </p:cNvPr>
          <p:cNvSpPr>
            <a:spLocks noGrp="1"/>
          </p:cNvSpPr>
          <p:nvPr>
            <p:ph type="title"/>
          </p:nvPr>
        </p:nvSpPr>
        <p:spPr/>
        <p:txBody>
          <a:bodyPr/>
          <a:lstStyle/>
          <a:p>
            <a:r>
              <a:rPr lang="en-US" dirty="0"/>
              <a:t>Managing a Difficult Employee </a:t>
            </a:r>
          </a:p>
        </p:txBody>
      </p:sp>
      <p:sp>
        <p:nvSpPr>
          <p:cNvPr id="3" name="Content Placeholder 2">
            <a:extLst>
              <a:ext uri="{FF2B5EF4-FFF2-40B4-BE49-F238E27FC236}">
                <a16:creationId xmlns:a16="http://schemas.microsoft.com/office/drawing/2014/main" id="{E97E8E22-311C-47FA-A393-216F2185A87F}"/>
              </a:ext>
            </a:extLst>
          </p:cNvPr>
          <p:cNvSpPr>
            <a:spLocks noGrp="1"/>
          </p:cNvSpPr>
          <p:nvPr>
            <p:ph idx="1"/>
          </p:nvPr>
        </p:nvSpPr>
        <p:spPr>
          <a:xfrm>
            <a:off x="3124200" y="1397876"/>
            <a:ext cx="8763000" cy="5231523"/>
          </a:xfrm>
        </p:spPr>
        <p:txBody>
          <a:bodyPr>
            <a:normAutofit fontScale="92500" lnSpcReduction="20000"/>
          </a:bodyPr>
          <a:lstStyle/>
          <a:p>
            <a:pPr>
              <a:lnSpc>
                <a:spcPct val="120000"/>
              </a:lnSpc>
              <a:spcAft>
                <a:spcPts val="600"/>
              </a:spcAft>
            </a:pPr>
            <a:r>
              <a:rPr lang="en-US" dirty="0"/>
              <a:t>Address and manage the behavior</a:t>
            </a:r>
          </a:p>
          <a:p>
            <a:pPr marL="746125" lvl="1" indent="-379413">
              <a:lnSpc>
                <a:spcPct val="120000"/>
              </a:lnSpc>
              <a:spcAft>
                <a:spcPts val="600"/>
              </a:spcAft>
            </a:pPr>
            <a:r>
              <a:rPr lang="en-US" dirty="0"/>
              <a:t>Meet with the employee privately; never confront an employee publicly</a:t>
            </a:r>
          </a:p>
          <a:p>
            <a:pPr marL="746125" lvl="1" indent="-379413">
              <a:lnSpc>
                <a:spcPct val="120000"/>
              </a:lnSpc>
              <a:spcAft>
                <a:spcPts val="600"/>
              </a:spcAft>
            </a:pPr>
            <a:r>
              <a:rPr lang="en-US" dirty="0"/>
              <a:t>Remain professional during all meetings with a difficult employee, no matter how frustrated or annoyed you may feel</a:t>
            </a:r>
          </a:p>
          <a:p>
            <a:pPr marL="746125" lvl="1" indent="-379413">
              <a:lnSpc>
                <a:spcPct val="120000"/>
              </a:lnSpc>
              <a:spcAft>
                <a:spcPts val="600"/>
              </a:spcAft>
            </a:pPr>
            <a:r>
              <a:rPr lang="en-US" dirty="0"/>
              <a:t>Explain your concerns in work-related terms, avoid personal criticism</a:t>
            </a:r>
          </a:p>
          <a:p>
            <a:pPr marL="746125" lvl="1" indent="-379413">
              <a:lnSpc>
                <a:spcPct val="120000"/>
              </a:lnSpc>
              <a:spcAft>
                <a:spcPts val="600"/>
              </a:spcAft>
            </a:pPr>
            <a:r>
              <a:rPr lang="en-US" dirty="0"/>
              <a:t>Discuss and identify appropriate replacement behavior</a:t>
            </a:r>
          </a:p>
          <a:p>
            <a:pPr marL="746125" lvl="1" indent="-379413">
              <a:lnSpc>
                <a:spcPct val="120000"/>
              </a:lnSpc>
              <a:spcAft>
                <a:spcPts val="600"/>
              </a:spcAft>
            </a:pPr>
            <a:r>
              <a:rPr lang="en-US" dirty="0"/>
              <a:t>Give the employee an opportunity to present their side</a:t>
            </a:r>
          </a:p>
          <a:p>
            <a:pPr marL="746125" lvl="1" indent="-379413">
              <a:lnSpc>
                <a:spcPct val="120000"/>
              </a:lnSpc>
              <a:spcAft>
                <a:spcPts val="600"/>
              </a:spcAft>
            </a:pPr>
            <a:r>
              <a:rPr lang="en-US" dirty="0"/>
              <a:t>Agree on a plan to improve behavior. Set a timetable for improvement</a:t>
            </a:r>
          </a:p>
          <a:p>
            <a:pPr marL="746125" lvl="1" indent="-379413">
              <a:lnSpc>
                <a:spcPct val="120000"/>
              </a:lnSpc>
              <a:spcAft>
                <a:spcPts val="600"/>
              </a:spcAft>
            </a:pPr>
            <a:r>
              <a:rPr lang="en-US" dirty="0"/>
              <a:t>Make sure the employee understands your expectations.  Have them repeat these expectations back to you</a:t>
            </a:r>
          </a:p>
        </p:txBody>
      </p:sp>
      <p:pic>
        <p:nvPicPr>
          <p:cNvPr id="4" name="Audio 3">
            <a:hlinkClick r:id="" action="ppaction://media"/>
            <a:extLst>
              <a:ext uri="{FF2B5EF4-FFF2-40B4-BE49-F238E27FC236}">
                <a16:creationId xmlns:a16="http://schemas.microsoft.com/office/drawing/2014/main" id="{77A6A600-DE05-48B0-B242-85E222260B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71171292"/>
      </p:ext>
    </p:extLst>
  </p:cSld>
  <p:clrMapOvr>
    <a:masterClrMapping/>
  </p:clrMapOvr>
  <mc:AlternateContent xmlns:mc="http://schemas.openxmlformats.org/markup-compatibility/2006">
    <mc:Choice xmlns:p14="http://schemas.microsoft.com/office/powerpoint/2010/main" Requires="p14">
      <p:transition spd="slow" p14:dur="2000" advTm="63633"/>
    </mc:Choice>
    <mc:Fallback>
      <p:transition spd="slow" advTm="63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92207-2BDC-46A2-B412-9B0F05A7B027}"/>
              </a:ext>
            </a:extLst>
          </p:cNvPr>
          <p:cNvSpPr>
            <a:spLocks noGrp="1"/>
          </p:cNvSpPr>
          <p:nvPr>
            <p:ph type="title"/>
          </p:nvPr>
        </p:nvSpPr>
        <p:spPr/>
        <p:txBody>
          <a:bodyPr/>
          <a:lstStyle/>
          <a:p>
            <a:r>
              <a:rPr lang="en-US" dirty="0"/>
              <a:t>Managing a Difficult Employee</a:t>
            </a:r>
          </a:p>
        </p:txBody>
      </p:sp>
      <p:sp>
        <p:nvSpPr>
          <p:cNvPr id="3" name="Content Placeholder 2">
            <a:extLst>
              <a:ext uri="{FF2B5EF4-FFF2-40B4-BE49-F238E27FC236}">
                <a16:creationId xmlns:a16="http://schemas.microsoft.com/office/drawing/2014/main" id="{C0157805-6140-40A7-9502-0E28A9C6F744}"/>
              </a:ext>
            </a:extLst>
          </p:cNvPr>
          <p:cNvSpPr>
            <a:spLocks noGrp="1"/>
          </p:cNvSpPr>
          <p:nvPr>
            <p:ph idx="1"/>
          </p:nvPr>
        </p:nvSpPr>
        <p:spPr/>
        <p:txBody>
          <a:bodyPr>
            <a:normAutofit fontScale="92500"/>
          </a:bodyPr>
          <a:lstStyle/>
          <a:p>
            <a:r>
              <a:rPr lang="en-US" dirty="0"/>
              <a:t>Monitor performance </a:t>
            </a:r>
          </a:p>
          <a:p>
            <a:pPr lvl="1"/>
            <a:r>
              <a:rPr lang="en-US" dirty="0"/>
              <a:t>Follow up to make sure the employee is in fact improving</a:t>
            </a:r>
          </a:p>
          <a:p>
            <a:pPr lvl="1"/>
            <a:r>
              <a:rPr lang="en-US" dirty="0"/>
              <a:t>Meet regularly with the employee to discuss their progress</a:t>
            </a:r>
          </a:p>
          <a:p>
            <a:pPr lvl="1"/>
            <a:r>
              <a:rPr lang="en-US" dirty="0"/>
              <a:t>Provide positive feedback for appropriate behavior and corrective feedback for inappropriate behavior</a:t>
            </a:r>
          </a:p>
          <a:p>
            <a:pPr lvl="1"/>
            <a:r>
              <a:rPr lang="en-US" dirty="0"/>
              <a:t>Try to catch the employee performing well and praise them liberally when they do</a:t>
            </a:r>
          </a:p>
          <a:p>
            <a:pPr lvl="1"/>
            <a:r>
              <a:rPr lang="en-US" dirty="0"/>
              <a:t>If things don’t improve, documentation should follow along with another meeting. In this meeting you may want to include your supervisor or a representative from Human Resources</a:t>
            </a:r>
          </a:p>
          <a:p>
            <a:pPr lvl="1"/>
            <a:endParaRPr lang="en-US" dirty="0"/>
          </a:p>
        </p:txBody>
      </p:sp>
      <p:pic>
        <p:nvPicPr>
          <p:cNvPr id="4" name="Audio 3">
            <a:hlinkClick r:id="" action="ppaction://media"/>
            <a:extLst>
              <a:ext uri="{FF2B5EF4-FFF2-40B4-BE49-F238E27FC236}">
                <a16:creationId xmlns:a16="http://schemas.microsoft.com/office/drawing/2014/main" id="{E54AEF8E-E32D-43A5-944F-F8992244D3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43614043"/>
      </p:ext>
    </p:extLst>
  </p:cSld>
  <p:clrMapOvr>
    <a:masterClrMapping/>
  </p:clrMapOvr>
  <mc:AlternateContent xmlns:mc="http://schemas.openxmlformats.org/markup-compatibility/2006">
    <mc:Choice xmlns:p14="http://schemas.microsoft.com/office/powerpoint/2010/main" Requires="p14">
      <p:transition spd="slow" p14:dur="2000" advTm="52743"/>
    </mc:Choice>
    <mc:Fallback>
      <p:transition spd="slow" advTm="52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4F5098-FDEB-4BF9-9AC7-BE3C212E0778}"/>
              </a:ext>
            </a:extLst>
          </p:cNvPr>
          <p:cNvSpPr>
            <a:spLocks noGrp="1"/>
          </p:cNvSpPr>
          <p:nvPr>
            <p:ph type="body" idx="1"/>
          </p:nvPr>
        </p:nvSpPr>
        <p:spPr>
          <a:xfrm>
            <a:off x="2032000" y="2605035"/>
            <a:ext cx="9956800" cy="1500187"/>
          </a:xfrm>
        </p:spPr>
        <p:txBody>
          <a:bodyPr>
            <a:normAutofit/>
          </a:bodyPr>
          <a:lstStyle/>
          <a:p>
            <a:pPr marL="0" indent="0">
              <a:buNone/>
            </a:pPr>
            <a:r>
              <a:rPr lang="en-US" dirty="0"/>
              <a:t>How to Get Results and Maintain Balance in the Workplace </a:t>
            </a:r>
          </a:p>
        </p:txBody>
      </p:sp>
      <p:pic>
        <p:nvPicPr>
          <p:cNvPr id="2" name="Audio 1">
            <a:hlinkClick r:id="" action="ppaction://media"/>
            <a:extLst>
              <a:ext uri="{FF2B5EF4-FFF2-40B4-BE49-F238E27FC236}">
                <a16:creationId xmlns:a16="http://schemas.microsoft.com/office/drawing/2014/main" id="{BA5CF6BC-90DB-489A-BD81-65E2BE363A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32907748"/>
      </p:ext>
    </p:extLst>
  </p:cSld>
  <p:clrMapOvr>
    <a:masterClrMapping/>
  </p:clrMapOvr>
  <mc:AlternateContent xmlns:mc="http://schemas.openxmlformats.org/markup-compatibility/2006">
    <mc:Choice xmlns:p14="http://schemas.microsoft.com/office/powerpoint/2010/main" Requires="p14">
      <p:transition spd="slow" p14:dur="2000" advTm="8610"/>
    </mc:Choice>
    <mc:Fallback>
      <p:transition spd="slow" advTm="8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7F60-C721-4158-BDA1-53AC38CE9A7B}"/>
              </a:ext>
            </a:extLst>
          </p:cNvPr>
          <p:cNvSpPr>
            <a:spLocks noGrp="1"/>
          </p:cNvSpPr>
          <p:nvPr>
            <p:ph type="title"/>
          </p:nvPr>
        </p:nvSpPr>
        <p:spPr/>
        <p:txBody>
          <a:bodyPr>
            <a:normAutofit fontScale="90000"/>
          </a:bodyPr>
          <a:lstStyle/>
          <a:p>
            <a:r>
              <a:rPr lang="en-US" dirty="0"/>
              <a:t>How to Get Results and Maintain </a:t>
            </a:r>
            <a:br>
              <a:rPr lang="en-US" dirty="0"/>
            </a:br>
            <a:r>
              <a:rPr lang="en-US" dirty="0"/>
              <a:t>Balance in the Workplace </a:t>
            </a:r>
          </a:p>
        </p:txBody>
      </p:sp>
      <p:sp>
        <p:nvSpPr>
          <p:cNvPr id="3" name="Content Placeholder 2">
            <a:extLst>
              <a:ext uri="{FF2B5EF4-FFF2-40B4-BE49-F238E27FC236}">
                <a16:creationId xmlns:a16="http://schemas.microsoft.com/office/drawing/2014/main" id="{696BBB68-9372-402B-83E3-1D40134B68ED}"/>
              </a:ext>
            </a:extLst>
          </p:cNvPr>
          <p:cNvSpPr>
            <a:spLocks noGrp="1"/>
          </p:cNvSpPr>
          <p:nvPr>
            <p:ph idx="1"/>
          </p:nvPr>
        </p:nvSpPr>
        <p:spPr>
          <a:xfrm>
            <a:off x="3124200" y="1376856"/>
            <a:ext cx="8763000" cy="5252544"/>
          </a:xfrm>
        </p:spPr>
        <p:txBody>
          <a:bodyPr>
            <a:normAutofit fontScale="85000" lnSpcReduction="10000"/>
          </a:bodyPr>
          <a:lstStyle/>
          <a:p>
            <a:pPr lvl="0">
              <a:lnSpc>
                <a:spcPct val="120000"/>
              </a:lnSpc>
              <a:spcAft>
                <a:spcPts val="600"/>
              </a:spcAft>
            </a:pPr>
            <a:r>
              <a:rPr lang="en-US" dirty="0"/>
              <a:t>Lead by example</a:t>
            </a:r>
          </a:p>
          <a:p>
            <a:pPr lvl="1">
              <a:lnSpc>
                <a:spcPct val="120000"/>
              </a:lnSpc>
              <a:spcAft>
                <a:spcPts val="600"/>
              </a:spcAft>
            </a:pPr>
            <a:r>
              <a:rPr lang="en-US" dirty="0"/>
              <a:t>Your attitude and behavior set an example for those you lead. Hold yourself to high standards and your employees will follow</a:t>
            </a:r>
          </a:p>
          <a:p>
            <a:pPr lvl="0">
              <a:lnSpc>
                <a:spcPct val="120000"/>
              </a:lnSpc>
              <a:spcAft>
                <a:spcPts val="600"/>
              </a:spcAft>
            </a:pPr>
            <a:r>
              <a:rPr lang="en-US" dirty="0"/>
              <a:t>Create a plan for improvement</a:t>
            </a:r>
          </a:p>
          <a:p>
            <a:pPr lvl="1">
              <a:lnSpc>
                <a:spcPct val="120000"/>
              </a:lnSpc>
              <a:spcAft>
                <a:spcPts val="600"/>
              </a:spcAft>
            </a:pPr>
            <a:r>
              <a:rPr lang="en-US" dirty="0"/>
              <a:t>Once expectations have been communicated, give employees the support they need to achieve their goals. Regular feedback lets employees know where they are performing well and where they need improvement</a:t>
            </a:r>
          </a:p>
          <a:p>
            <a:pPr lvl="0">
              <a:lnSpc>
                <a:spcPct val="120000"/>
              </a:lnSpc>
              <a:spcAft>
                <a:spcPts val="600"/>
              </a:spcAft>
            </a:pPr>
            <a:r>
              <a:rPr lang="en-US" dirty="0"/>
              <a:t>Treat your employees with respect</a:t>
            </a:r>
          </a:p>
          <a:p>
            <a:pPr lvl="1">
              <a:lnSpc>
                <a:spcPct val="120000"/>
              </a:lnSpc>
              <a:spcAft>
                <a:spcPts val="600"/>
              </a:spcAft>
            </a:pPr>
            <a:r>
              <a:rPr lang="en-US" dirty="0"/>
              <a:t>Criticism is expected at work, but it should always be given constructively and at an appropriate time - never in front of others. Also, remember to recognize your employee's accomplishments and not just their mistakes</a:t>
            </a:r>
          </a:p>
        </p:txBody>
      </p:sp>
      <p:pic>
        <p:nvPicPr>
          <p:cNvPr id="4" name="Audio 3">
            <a:hlinkClick r:id="" action="ppaction://media"/>
            <a:extLst>
              <a:ext uri="{FF2B5EF4-FFF2-40B4-BE49-F238E27FC236}">
                <a16:creationId xmlns:a16="http://schemas.microsoft.com/office/drawing/2014/main" id="{F87A0EDC-61A6-416A-B439-DCC4C8BC52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865311701"/>
      </p:ext>
    </p:extLst>
  </p:cSld>
  <p:clrMapOvr>
    <a:masterClrMapping/>
  </p:clrMapOvr>
  <mc:AlternateContent xmlns:mc="http://schemas.openxmlformats.org/markup-compatibility/2006">
    <mc:Choice xmlns:p14="http://schemas.microsoft.com/office/powerpoint/2010/main" Requires="p14">
      <p:transition spd="slow" p14:dur="2000" advTm="49607"/>
    </mc:Choice>
    <mc:Fallback>
      <p:transition spd="slow" advTm="4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445B7-A5FE-4E4A-90F6-C39D285F38F4}"/>
              </a:ext>
            </a:extLst>
          </p:cNvPr>
          <p:cNvSpPr>
            <a:spLocks noGrp="1"/>
          </p:cNvSpPr>
          <p:nvPr>
            <p:ph type="title"/>
          </p:nvPr>
        </p:nvSpPr>
        <p:spPr/>
        <p:txBody>
          <a:bodyPr>
            <a:normAutofit fontScale="90000"/>
          </a:bodyPr>
          <a:lstStyle/>
          <a:p>
            <a:r>
              <a:rPr lang="en-US" dirty="0"/>
              <a:t>How to Get Results and Maintain </a:t>
            </a:r>
            <a:br>
              <a:rPr lang="en-US" dirty="0"/>
            </a:br>
            <a:r>
              <a:rPr lang="en-US" dirty="0"/>
              <a:t>Balance in the Workplace </a:t>
            </a:r>
          </a:p>
        </p:txBody>
      </p:sp>
      <p:sp>
        <p:nvSpPr>
          <p:cNvPr id="3" name="Content Placeholder 2">
            <a:extLst>
              <a:ext uri="{FF2B5EF4-FFF2-40B4-BE49-F238E27FC236}">
                <a16:creationId xmlns:a16="http://schemas.microsoft.com/office/drawing/2014/main" id="{9EE4B60F-6FBA-4E97-9883-B3148E9C953B}"/>
              </a:ext>
            </a:extLst>
          </p:cNvPr>
          <p:cNvSpPr>
            <a:spLocks noGrp="1"/>
          </p:cNvSpPr>
          <p:nvPr>
            <p:ph idx="1"/>
          </p:nvPr>
        </p:nvSpPr>
        <p:spPr>
          <a:xfrm>
            <a:off x="3124200" y="1366346"/>
            <a:ext cx="8763000" cy="5263054"/>
          </a:xfrm>
        </p:spPr>
        <p:txBody>
          <a:bodyPr>
            <a:normAutofit/>
          </a:bodyPr>
          <a:lstStyle/>
          <a:p>
            <a:pPr lvl="0">
              <a:spcAft>
                <a:spcPts val="1200"/>
              </a:spcAft>
            </a:pPr>
            <a:r>
              <a:rPr lang="en-US" dirty="0"/>
              <a:t>Acknowledge and respect your employees</a:t>
            </a:r>
          </a:p>
          <a:p>
            <a:pPr lvl="1">
              <a:spcAft>
                <a:spcPts val="1200"/>
              </a:spcAft>
            </a:pPr>
            <a:r>
              <a:rPr lang="en-US" dirty="0"/>
              <a:t>Acknowledge the value your employees provide to the organization. Every job in your company adds value</a:t>
            </a:r>
          </a:p>
          <a:p>
            <a:pPr lvl="0">
              <a:spcAft>
                <a:spcPts val="1200"/>
              </a:spcAft>
            </a:pPr>
            <a:r>
              <a:rPr lang="en-US" dirty="0"/>
              <a:t>Encourage teamwork</a:t>
            </a:r>
          </a:p>
          <a:p>
            <a:pPr lvl="1">
              <a:spcAft>
                <a:spcPts val="1200"/>
              </a:spcAft>
            </a:pPr>
            <a:r>
              <a:rPr lang="en-US" dirty="0"/>
              <a:t>Remind everyone that you are first and foremost, a team. Each person will get an opportunity to stand out if they combine their talents and work together</a:t>
            </a:r>
          </a:p>
          <a:p>
            <a:pPr lvl="0">
              <a:spcAft>
                <a:spcPts val="1200"/>
              </a:spcAft>
            </a:pPr>
            <a:r>
              <a:rPr lang="en-US" dirty="0"/>
              <a:t>Clearly communicate expectations</a:t>
            </a:r>
          </a:p>
          <a:p>
            <a:pPr lvl="1">
              <a:spcAft>
                <a:spcPts val="1200"/>
              </a:spcAft>
            </a:pPr>
            <a:r>
              <a:rPr lang="en-US" dirty="0"/>
              <a:t>Every employee needs to understand exactly what is expected of them from the start (new job, new task…)</a:t>
            </a:r>
          </a:p>
        </p:txBody>
      </p:sp>
      <p:pic>
        <p:nvPicPr>
          <p:cNvPr id="4" name="Audio 3">
            <a:hlinkClick r:id="" action="ppaction://media"/>
            <a:extLst>
              <a:ext uri="{FF2B5EF4-FFF2-40B4-BE49-F238E27FC236}">
                <a16:creationId xmlns:a16="http://schemas.microsoft.com/office/drawing/2014/main" id="{8912999E-30FF-4785-B887-433682CBA7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260857809"/>
      </p:ext>
    </p:extLst>
  </p:cSld>
  <p:clrMapOvr>
    <a:masterClrMapping/>
  </p:clrMapOvr>
  <mc:AlternateContent xmlns:mc="http://schemas.openxmlformats.org/markup-compatibility/2006">
    <mc:Choice xmlns:p14="http://schemas.microsoft.com/office/powerpoint/2010/main" Requires="p14">
      <p:transition spd="slow" p14:dur="2000" advTm="61334"/>
    </mc:Choice>
    <mc:Fallback>
      <p:transition spd="slow" advTm="61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86F81-B909-4871-BA8F-AF7A18268876}"/>
              </a:ext>
            </a:extLst>
          </p:cNvPr>
          <p:cNvSpPr>
            <a:spLocks noGrp="1"/>
          </p:cNvSpPr>
          <p:nvPr>
            <p:ph type="title"/>
          </p:nvPr>
        </p:nvSpPr>
        <p:spPr/>
        <p:txBody>
          <a:bodyPr>
            <a:normAutofit fontScale="90000"/>
          </a:bodyPr>
          <a:lstStyle/>
          <a:p>
            <a:r>
              <a:rPr lang="en-US" dirty="0"/>
              <a:t>Four Tips for Effective Communication </a:t>
            </a:r>
          </a:p>
        </p:txBody>
      </p:sp>
      <p:sp>
        <p:nvSpPr>
          <p:cNvPr id="3" name="Content Placeholder 2">
            <a:extLst>
              <a:ext uri="{FF2B5EF4-FFF2-40B4-BE49-F238E27FC236}">
                <a16:creationId xmlns:a16="http://schemas.microsoft.com/office/drawing/2014/main" id="{A47D0751-E7AF-4ECD-B5F7-0E167D1B0B2F}"/>
              </a:ext>
            </a:extLst>
          </p:cNvPr>
          <p:cNvSpPr>
            <a:spLocks noGrp="1"/>
          </p:cNvSpPr>
          <p:nvPr>
            <p:ph idx="1"/>
          </p:nvPr>
        </p:nvSpPr>
        <p:spPr>
          <a:xfrm>
            <a:off x="3535680" y="1687484"/>
            <a:ext cx="8351520" cy="4941915"/>
          </a:xfrm>
        </p:spPr>
        <p:txBody>
          <a:bodyPr/>
          <a:lstStyle/>
          <a:p>
            <a:pPr marL="514350" indent="-514350">
              <a:buFont typeface="+mj-lt"/>
              <a:buAutoNum type="arabicPeriod"/>
            </a:pPr>
            <a:r>
              <a:rPr lang="en-US" dirty="0"/>
              <a:t>Focus on your message</a:t>
            </a:r>
          </a:p>
          <a:p>
            <a:pPr marL="514350" indent="-514350">
              <a:buFont typeface="+mj-lt"/>
              <a:buAutoNum type="arabicPeriod"/>
            </a:pPr>
            <a:r>
              <a:rPr lang="en-US" dirty="0"/>
              <a:t>Know the situation</a:t>
            </a:r>
          </a:p>
          <a:p>
            <a:pPr marL="514350" indent="-514350">
              <a:buFont typeface="+mj-lt"/>
              <a:buAutoNum type="arabicPeriod"/>
            </a:pPr>
            <a:r>
              <a:rPr lang="en-US" dirty="0"/>
              <a:t>Understand the nonverbal cues</a:t>
            </a:r>
          </a:p>
          <a:p>
            <a:pPr marL="514350" indent="-514350">
              <a:buFont typeface="+mj-lt"/>
              <a:buAutoNum type="arabicPeriod"/>
            </a:pPr>
            <a:r>
              <a:rPr lang="en-US" dirty="0"/>
              <a:t>Actively listen </a:t>
            </a:r>
          </a:p>
        </p:txBody>
      </p:sp>
      <p:pic>
        <p:nvPicPr>
          <p:cNvPr id="5" name="Audio 4">
            <a:hlinkClick r:id="" action="ppaction://media"/>
            <a:extLst>
              <a:ext uri="{FF2B5EF4-FFF2-40B4-BE49-F238E27FC236}">
                <a16:creationId xmlns:a16="http://schemas.microsoft.com/office/drawing/2014/main" id="{8CED2173-7E2A-4D17-A0C8-155DB4EE71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043511417"/>
      </p:ext>
    </p:extLst>
  </p:cSld>
  <p:clrMapOvr>
    <a:masterClrMapping/>
  </p:clrMapOvr>
  <mc:AlternateContent xmlns:mc="http://schemas.openxmlformats.org/markup-compatibility/2006">
    <mc:Choice xmlns:p14="http://schemas.microsoft.com/office/powerpoint/2010/main" Requires="p14">
      <p:transition spd="slow" p14:dur="2000" advTm="19236"/>
    </mc:Choice>
    <mc:Fallback>
      <p:transition spd="slow" advTm="19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53009-D57A-4A79-A376-7C631E52C243}"/>
              </a:ext>
            </a:extLst>
          </p:cNvPr>
          <p:cNvSpPr>
            <a:spLocks noGrp="1"/>
          </p:cNvSpPr>
          <p:nvPr>
            <p:ph type="title"/>
          </p:nvPr>
        </p:nvSpPr>
        <p:spPr/>
        <p:txBody>
          <a:bodyPr/>
          <a:lstStyle/>
          <a:p>
            <a:r>
              <a:rPr lang="en-US" dirty="0"/>
              <a:t>Tips for Effective Communication </a:t>
            </a:r>
          </a:p>
        </p:txBody>
      </p:sp>
      <p:sp>
        <p:nvSpPr>
          <p:cNvPr id="3" name="Content Placeholder 2">
            <a:extLst>
              <a:ext uri="{FF2B5EF4-FFF2-40B4-BE49-F238E27FC236}">
                <a16:creationId xmlns:a16="http://schemas.microsoft.com/office/drawing/2014/main" id="{87DA8ECE-B4E8-4681-8133-59B82D3EDDD0}"/>
              </a:ext>
            </a:extLst>
          </p:cNvPr>
          <p:cNvSpPr>
            <a:spLocks noGrp="1"/>
          </p:cNvSpPr>
          <p:nvPr>
            <p:ph idx="1"/>
          </p:nvPr>
        </p:nvSpPr>
        <p:spPr/>
        <p:txBody>
          <a:bodyPr/>
          <a:lstStyle/>
          <a:p>
            <a:r>
              <a:rPr lang="en-US" dirty="0"/>
              <a:t>Focus on your message</a:t>
            </a:r>
          </a:p>
          <a:p>
            <a:pPr lvl="1"/>
            <a:r>
              <a:rPr lang="en-US" dirty="0"/>
              <a:t>A well communicated message can accurately be repeated back to the communicator</a:t>
            </a:r>
          </a:p>
          <a:p>
            <a:r>
              <a:rPr lang="en-US" dirty="0"/>
              <a:t>Know the situation </a:t>
            </a:r>
          </a:p>
          <a:p>
            <a:pPr lvl="1"/>
            <a:r>
              <a:rPr lang="en-US" dirty="0"/>
              <a:t>Stress, anger and elation can all affect the way you communicate</a:t>
            </a:r>
          </a:p>
          <a:p>
            <a:pPr lvl="1"/>
            <a:r>
              <a:rPr lang="en-US" dirty="0"/>
              <a:t> A public hallway or a private office should change the way you communicate </a:t>
            </a:r>
          </a:p>
          <a:p>
            <a:endParaRPr lang="en-US" dirty="0"/>
          </a:p>
        </p:txBody>
      </p:sp>
      <p:pic>
        <p:nvPicPr>
          <p:cNvPr id="4" name="Audio 3">
            <a:hlinkClick r:id="" action="ppaction://media"/>
            <a:extLst>
              <a:ext uri="{FF2B5EF4-FFF2-40B4-BE49-F238E27FC236}">
                <a16:creationId xmlns:a16="http://schemas.microsoft.com/office/drawing/2014/main" id="{8A58FED7-1AF1-4CA1-8BA6-6B3BCA26DF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66878042"/>
      </p:ext>
    </p:extLst>
  </p:cSld>
  <p:clrMapOvr>
    <a:masterClrMapping/>
  </p:clrMapOvr>
  <mc:AlternateContent xmlns:mc="http://schemas.openxmlformats.org/markup-compatibility/2006">
    <mc:Choice xmlns:p14="http://schemas.microsoft.com/office/powerpoint/2010/main" Requires="p14">
      <p:transition spd="slow" p14:dur="2000" advTm="32842"/>
    </mc:Choice>
    <mc:Fallback>
      <p:transition spd="slow" advTm="32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48996-F234-46FC-A8E4-898D889E928C}"/>
              </a:ext>
            </a:extLst>
          </p:cNvPr>
          <p:cNvSpPr>
            <a:spLocks noGrp="1"/>
          </p:cNvSpPr>
          <p:nvPr>
            <p:ph type="title"/>
          </p:nvPr>
        </p:nvSpPr>
        <p:spPr/>
        <p:txBody>
          <a:bodyPr/>
          <a:lstStyle/>
          <a:p>
            <a:r>
              <a:rPr lang="en-US" dirty="0"/>
              <a:t>Tips for Effective Communication </a:t>
            </a:r>
          </a:p>
        </p:txBody>
      </p:sp>
      <p:sp>
        <p:nvSpPr>
          <p:cNvPr id="3" name="Content Placeholder 2">
            <a:extLst>
              <a:ext uri="{FF2B5EF4-FFF2-40B4-BE49-F238E27FC236}">
                <a16:creationId xmlns:a16="http://schemas.microsoft.com/office/drawing/2014/main" id="{C4ABE2B2-BF59-44B9-B7A1-8D486C20C891}"/>
              </a:ext>
            </a:extLst>
          </p:cNvPr>
          <p:cNvSpPr>
            <a:spLocks noGrp="1"/>
          </p:cNvSpPr>
          <p:nvPr>
            <p:ph idx="1"/>
          </p:nvPr>
        </p:nvSpPr>
        <p:spPr/>
        <p:txBody>
          <a:bodyPr/>
          <a:lstStyle/>
          <a:p>
            <a:r>
              <a:rPr lang="en-US" dirty="0"/>
              <a:t>Understand nonverbal cues</a:t>
            </a:r>
          </a:p>
          <a:p>
            <a:pPr lvl="1"/>
            <a:r>
              <a:rPr lang="en-US" dirty="0"/>
              <a:t>Eye contact, position of arms and legs, smiling and nodding in acknowledgment</a:t>
            </a:r>
          </a:p>
          <a:p>
            <a:r>
              <a:rPr lang="en-US" dirty="0"/>
              <a:t>Active listening </a:t>
            </a:r>
          </a:p>
          <a:p>
            <a:pPr lvl="1"/>
            <a:r>
              <a:rPr lang="en-US" dirty="0"/>
              <a:t>Maintaining eye contact, eliminating distractions, acknowledging the speaker and paying attention to both the verbal and nonverbal cues </a:t>
            </a:r>
          </a:p>
        </p:txBody>
      </p:sp>
      <p:pic>
        <p:nvPicPr>
          <p:cNvPr id="5" name="Audio 4">
            <a:hlinkClick r:id="" action="ppaction://media"/>
            <a:extLst>
              <a:ext uri="{FF2B5EF4-FFF2-40B4-BE49-F238E27FC236}">
                <a16:creationId xmlns:a16="http://schemas.microsoft.com/office/drawing/2014/main" id="{D16116DA-D59C-4E75-B04E-DBFDC94DFF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654432678"/>
      </p:ext>
    </p:extLst>
  </p:cSld>
  <p:clrMapOvr>
    <a:masterClrMapping/>
  </p:clrMapOvr>
  <mc:AlternateContent xmlns:mc="http://schemas.openxmlformats.org/markup-compatibility/2006">
    <mc:Choice xmlns:p14="http://schemas.microsoft.com/office/powerpoint/2010/main" Requires="p14">
      <p:transition spd="slow" p14:dur="2000" advTm="25598"/>
    </mc:Choice>
    <mc:Fallback>
      <p:transition spd="slow" advTm="25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9327F-5945-4CC7-A31D-60AA828E1BD3}"/>
              </a:ext>
            </a:extLst>
          </p:cNvPr>
          <p:cNvSpPr>
            <a:spLocks noGrp="1"/>
          </p:cNvSpPr>
          <p:nvPr>
            <p:ph type="title"/>
          </p:nvPr>
        </p:nvSpPr>
        <p:spPr/>
        <p:txBody>
          <a:bodyPr>
            <a:normAutofit fontScale="90000"/>
          </a:bodyPr>
          <a:lstStyle/>
          <a:p>
            <a:r>
              <a:rPr lang="en-US" dirty="0"/>
              <a:t>Leaders Create a Culture of </a:t>
            </a:r>
            <a:br>
              <a:rPr lang="en-US" dirty="0"/>
            </a:br>
            <a:r>
              <a:rPr lang="en-US" dirty="0"/>
              <a:t>Mutual Respect</a:t>
            </a:r>
          </a:p>
        </p:txBody>
      </p:sp>
      <p:sp>
        <p:nvSpPr>
          <p:cNvPr id="4" name="Content Placeholder 1">
            <a:extLst>
              <a:ext uri="{FF2B5EF4-FFF2-40B4-BE49-F238E27FC236}">
                <a16:creationId xmlns:a16="http://schemas.microsoft.com/office/drawing/2014/main" id="{1A58C848-63FD-436E-BE0A-F3A11945682B}"/>
              </a:ext>
            </a:extLst>
          </p:cNvPr>
          <p:cNvSpPr txBox="1">
            <a:spLocks noGrp="1"/>
          </p:cNvSpPr>
          <p:nvPr>
            <p:ph idx="1"/>
          </p:nvPr>
        </p:nvSpPr>
        <p:spPr>
          <a:xfrm>
            <a:off x="3535680" y="1355834"/>
            <a:ext cx="8351520" cy="5273565"/>
          </a:xfrm>
        </p:spPr>
        <p:txBody>
          <a:bodyPr>
            <a:normAutofit fontScale="92500" lnSpcReduction="10000"/>
          </a:bodyPr>
          <a:lstStyle/>
          <a:p>
            <a:pPr lvl="0">
              <a:lnSpc>
                <a:spcPct val="110000"/>
              </a:lnSpc>
              <a:spcAft>
                <a:spcPts val="1200"/>
              </a:spcAft>
            </a:pPr>
            <a:r>
              <a:rPr lang="en-US" dirty="0"/>
              <a:t>Be positive. Smile, be upbeat and greet everyone warmly. A few well-chosen words can be pleasing and start out the conversation in a positive manner</a:t>
            </a:r>
          </a:p>
          <a:p>
            <a:pPr lvl="0">
              <a:lnSpc>
                <a:spcPct val="110000"/>
              </a:lnSpc>
              <a:spcAft>
                <a:spcPts val="1200"/>
              </a:spcAft>
            </a:pPr>
            <a:r>
              <a:rPr lang="en-US" dirty="0"/>
              <a:t>Learn to communicate effectively. Make sure you understand what your coworkers need. Ask for clarification if you're uncertain. Make sure your coworkers understand what you're saying, too. Don't assume they did. Sometimes what seems obvious to you isn't obvious to others</a:t>
            </a:r>
          </a:p>
          <a:p>
            <a:pPr lvl="0">
              <a:lnSpc>
                <a:spcPct val="110000"/>
              </a:lnSpc>
              <a:spcAft>
                <a:spcPts val="1200"/>
              </a:spcAft>
            </a:pPr>
            <a:r>
              <a:rPr lang="en-US" dirty="0"/>
              <a:t>Be a team player. Focus on the positive. Think about how others perceive you in the workplace. You are here to help</a:t>
            </a:r>
          </a:p>
        </p:txBody>
      </p:sp>
      <p:pic>
        <p:nvPicPr>
          <p:cNvPr id="3" name="Audio 2">
            <a:hlinkClick r:id="" action="ppaction://media"/>
            <a:extLst>
              <a:ext uri="{FF2B5EF4-FFF2-40B4-BE49-F238E27FC236}">
                <a16:creationId xmlns:a16="http://schemas.microsoft.com/office/drawing/2014/main" id="{E4321FC6-879E-4D58-B583-0F9592B9A1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417255283"/>
      </p:ext>
    </p:extLst>
  </p:cSld>
  <p:clrMapOvr>
    <a:masterClrMapping/>
  </p:clrMapOvr>
  <mc:AlternateContent xmlns:mc="http://schemas.openxmlformats.org/markup-compatibility/2006">
    <mc:Choice xmlns:p14="http://schemas.microsoft.com/office/powerpoint/2010/main" Requires="p14">
      <p:transition spd="slow" p14:dur="2000" advTm="50466"/>
    </mc:Choice>
    <mc:Fallback>
      <p:transition spd="slow" advTm="50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357A-CD05-4A86-9DDE-B59ABCF31D08}"/>
              </a:ext>
            </a:extLst>
          </p:cNvPr>
          <p:cNvSpPr>
            <a:spLocks noGrp="1"/>
          </p:cNvSpPr>
          <p:nvPr>
            <p:ph type="title"/>
          </p:nvPr>
        </p:nvSpPr>
        <p:spPr/>
        <p:txBody>
          <a:bodyPr/>
          <a:lstStyle/>
          <a:p>
            <a:r>
              <a:rPr lang="en-US" dirty="0"/>
              <a:t>What Is Leadership? </a:t>
            </a:r>
          </a:p>
        </p:txBody>
      </p:sp>
      <p:pic>
        <p:nvPicPr>
          <p:cNvPr id="6" name="Picture 5">
            <a:extLst>
              <a:ext uri="{FF2B5EF4-FFF2-40B4-BE49-F238E27FC236}">
                <a16:creationId xmlns:a16="http://schemas.microsoft.com/office/drawing/2014/main" id="{0B9B7D72-102D-48A8-89C5-3C59CE7BDC52}"/>
              </a:ext>
            </a:extLst>
          </p:cNvPr>
          <p:cNvPicPr>
            <a:picLocks noChangeAspect="1"/>
          </p:cNvPicPr>
          <p:nvPr/>
        </p:nvPicPr>
        <p:blipFill rotWithShape="1">
          <a:blip r:embed="rId5"/>
          <a:srcRect l="7866" t="30884" r="59546" b="37578"/>
          <a:stretch/>
        </p:blipFill>
        <p:spPr>
          <a:xfrm>
            <a:off x="3024554" y="1661672"/>
            <a:ext cx="8340132" cy="3989294"/>
          </a:xfrm>
          <a:prstGeom prst="rect">
            <a:avLst/>
          </a:prstGeom>
        </p:spPr>
      </p:pic>
      <p:pic>
        <p:nvPicPr>
          <p:cNvPr id="3" name="Audio 2">
            <a:hlinkClick r:id="" action="ppaction://media"/>
            <a:extLst>
              <a:ext uri="{FF2B5EF4-FFF2-40B4-BE49-F238E27FC236}">
                <a16:creationId xmlns:a16="http://schemas.microsoft.com/office/drawing/2014/main" id="{2F89C335-05DC-4B28-8D43-FA761D7BC6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196471391"/>
      </p:ext>
    </p:extLst>
  </p:cSld>
  <p:clrMapOvr>
    <a:masterClrMapping/>
  </p:clrMapOvr>
  <mc:AlternateContent xmlns:mc="http://schemas.openxmlformats.org/markup-compatibility/2006">
    <mc:Choice xmlns:p14="http://schemas.microsoft.com/office/powerpoint/2010/main" Requires="p14">
      <p:transition spd="slow" p14:dur="2000" advTm="21047"/>
    </mc:Choice>
    <mc:Fallback>
      <p:transition spd="slow" advTm="21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9327F-5945-4CC7-A31D-60AA828E1BD3}"/>
              </a:ext>
            </a:extLst>
          </p:cNvPr>
          <p:cNvSpPr>
            <a:spLocks noGrp="1"/>
          </p:cNvSpPr>
          <p:nvPr>
            <p:ph type="title"/>
          </p:nvPr>
        </p:nvSpPr>
        <p:spPr/>
        <p:txBody>
          <a:bodyPr>
            <a:normAutofit fontScale="90000"/>
          </a:bodyPr>
          <a:lstStyle/>
          <a:p>
            <a:r>
              <a:rPr lang="en-US" dirty="0"/>
              <a:t>Leaders Create a Culture of </a:t>
            </a:r>
            <a:br>
              <a:rPr lang="en-US" dirty="0"/>
            </a:br>
            <a:r>
              <a:rPr lang="en-US" dirty="0"/>
              <a:t>Mutual Respect</a:t>
            </a:r>
          </a:p>
        </p:txBody>
      </p:sp>
      <p:sp>
        <p:nvSpPr>
          <p:cNvPr id="4" name="Content Placeholder 1">
            <a:extLst>
              <a:ext uri="{FF2B5EF4-FFF2-40B4-BE49-F238E27FC236}">
                <a16:creationId xmlns:a16="http://schemas.microsoft.com/office/drawing/2014/main" id="{1A58C848-63FD-436E-BE0A-F3A11945682B}"/>
              </a:ext>
            </a:extLst>
          </p:cNvPr>
          <p:cNvSpPr txBox="1">
            <a:spLocks noGrp="1"/>
          </p:cNvSpPr>
          <p:nvPr>
            <p:ph idx="1"/>
          </p:nvPr>
        </p:nvSpPr>
        <p:spPr>
          <a:xfrm>
            <a:off x="3535680" y="1387366"/>
            <a:ext cx="8351520" cy="5242033"/>
          </a:xfrm>
        </p:spPr>
        <p:txBody>
          <a:bodyPr>
            <a:normAutofit fontScale="92500" lnSpcReduction="10000"/>
          </a:bodyPr>
          <a:lstStyle/>
          <a:p>
            <a:pPr>
              <a:lnSpc>
                <a:spcPct val="110000"/>
              </a:lnSpc>
              <a:spcAft>
                <a:spcPts val="1200"/>
              </a:spcAft>
            </a:pPr>
            <a:r>
              <a:rPr lang="en-US" dirty="0"/>
              <a:t>Speak with confidence. Be direct, but not too aggressive</a:t>
            </a:r>
          </a:p>
          <a:p>
            <a:pPr>
              <a:lnSpc>
                <a:spcPct val="110000"/>
              </a:lnSpc>
              <a:spcAft>
                <a:spcPts val="1200"/>
              </a:spcAft>
            </a:pPr>
            <a:r>
              <a:rPr lang="en-US" dirty="0"/>
              <a:t>Be courteous. Ask if it's a good time to talk before interrupting. Say “Please” and “Thank you.” Treat others as you would like to be treated </a:t>
            </a:r>
          </a:p>
          <a:p>
            <a:pPr>
              <a:lnSpc>
                <a:spcPct val="110000"/>
              </a:lnSpc>
              <a:spcAft>
                <a:spcPts val="1200"/>
              </a:spcAft>
            </a:pPr>
            <a:r>
              <a:rPr lang="en-US" dirty="0"/>
              <a:t>Make an effort to resolve conflicts before they begin. Talk in a non-threatening way. Focus on solutions. Don't get sidetracked into an argument </a:t>
            </a:r>
          </a:p>
          <a:p>
            <a:pPr lvl="0">
              <a:lnSpc>
                <a:spcPct val="110000"/>
              </a:lnSpc>
              <a:spcAft>
                <a:spcPts val="1200"/>
              </a:spcAft>
            </a:pPr>
            <a:r>
              <a:rPr lang="en-US" dirty="0"/>
              <a:t>Curb your demands. Give up your expectations that others “should” or “ought to” or “must” act politely. This sets us up for anger and frustration </a:t>
            </a:r>
          </a:p>
        </p:txBody>
      </p:sp>
      <p:pic>
        <p:nvPicPr>
          <p:cNvPr id="3" name="Audio 2">
            <a:hlinkClick r:id="" action="ppaction://media"/>
            <a:extLst>
              <a:ext uri="{FF2B5EF4-FFF2-40B4-BE49-F238E27FC236}">
                <a16:creationId xmlns:a16="http://schemas.microsoft.com/office/drawing/2014/main" id="{04B79A0F-F5A6-467B-84EE-DD39878055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300716042"/>
      </p:ext>
    </p:extLst>
  </p:cSld>
  <p:clrMapOvr>
    <a:masterClrMapping/>
  </p:clrMapOvr>
  <mc:AlternateContent xmlns:mc="http://schemas.openxmlformats.org/markup-compatibility/2006">
    <mc:Choice xmlns:p14="http://schemas.microsoft.com/office/powerpoint/2010/main" Requires="p14">
      <p:transition spd="slow" p14:dur="2000" advTm="49097"/>
    </mc:Choice>
    <mc:Fallback>
      <p:transition spd="slow" advTm="49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F92662-7459-45CD-AD59-B7F652A09692}"/>
              </a:ext>
            </a:extLst>
          </p:cNvPr>
          <p:cNvSpPr>
            <a:spLocks noGrp="1"/>
          </p:cNvSpPr>
          <p:nvPr>
            <p:ph type="body" idx="1"/>
          </p:nvPr>
        </p:nvSpPr>
        <p:spPr>
          <a:xfrm>
            <a:off x="2032000" y="2678906"/>
            <a:ext cx="9956800" cy="1500187"/>
          </a:xfrm>
        </p:spPr>
        <p:txBody>
          <a:bodyPr>
            <a:normAutofit fontScale="77500" lnSpcReduction="20000"/>
          </a:bodyPr>
          <a:lstStyle/>
          <a:p>
            <a:pPr marL="0" indent="0">
              <a:buNone/>
            </a:pPr>
            <a:r>
              <a:rPr lang="en-US" b="0" dirty="0"/>
              <a:t>Remember the difference between a boss and a leader; a boss says “Go!” – a leader says “Let’s go!”</a:t>
            </a:r>
          </a:p>
          <a:p>
            <a:pPr marL="0" indent="0">
              <a:buNone/>
            </a:pPr>
            <a:r>
              <a:rPr lang="en-US" dirty="0"/>
              <a:t>  				</a:t>
            </a:r>
            <a:r>
              <a:rPr lang="en-US" b="1" dirty="0"/>
              <a:t>E M Kelly </a:t>
            </a:r>
          </a:p>
        </p:txBody>
      </p:sp>
      <p:pic>
        <p:nvPicPr>
          <p:cNvPr id="2" name="Audio 1">
            <a:hlinkClick r:id="" action="ppaction://media"/>
            <a:extLst>
              <a:ext uri="{FF2B5EF4-FFF2-40B4-BE49-F238E27FC236}">
                <a16:creationId xmlns:a16="http://schemas.microsoft.com/office/drawing/2014/main" id="{CFF6A293-857D-4588-A1A2-512D7555FF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66888975"/>
      </p:ext>
    </p:extLst>
  </p:cSld>
  <p:clrMapOvr>
    <a:masterClrMapping/>
  </p:clrMapOvr>
  <mc:AlternateContent xmlns:mc="http://schemas.openxmlformats.org/markup-compatibility/2006">
    <mc:Choice xmlns:p14="http://schemas.microsoft.com/office/powerpoint/2010/main" Requires="p14">
      <p:transition spd="slow" p14:dur="2000" advTm="9762"/>
    </mc:Choice>
    <mc:Fallback>
      <p:transition spd="slow" advTm="9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7699B-6B40-4AA1-BEA0-3F6536231E1D}"/>
              </a:ext>
            </a:extLst>
          </p:cNvPr>
          <p:cNvSpPr>
            <a:spLocks noGrp="1"/>
          </p:cNvSpPr>
          <p:nvPr>
            <p:ph type="title"/>
          </p:nvPr>
        </p:nvSpPr>
        <p:spPr/>
        <p:txBody>
          <a:bodyPr/>
          <a:lstStyle/>
          <a:p>
            <a:r>
              <a:rPr lang="en-US" dirty="0"/>
              <a:t>Review of Your BHS Benefits</a:t>
            </a:r>
          </a:p>
        </p:txBody>
      </p:sp>
      <p:sp>
        <p:nvSpPr>
          <p:cNvPr id="3" name="Text Placeholder 2">
            <a:extLst>
              <a:ext uri="{FF2B5EF4-FFF2-40B4-BE49-F238E27FC236}">
                <a16:creationId xmlns:a16="http://schemas.microsoft.com/office/drawing/2014/main" id="{3E136173-D0AF-4625-BBE0-19DD6EE9DB8E}"/>
              </a:ext>
            </a:extLst>
          </p:cNvPr>
          <p:cNvSpPr>
            <a:spLocks noGrp="1"/>
          </p:cNvSpPr>
          <p:nvPr>
            <p:ph type="body" idx="1"/>
          </p:nvPr>
        </p:nvSpPr>
        <p:spPr/>
        <p:txBody>
          <a:bodyPr/>
          <a:lstStyle/>
          <a:p>
            <a:r>
              <a:rPr lang="en-US" dirty="0"/>
              <a:t>State of Alabama</a:t>
            </a:r>
          </a:p>
        </p:txBody>
      </p:sp>
      <p:pic>
        <p:nvPicPr>
          <p:cNvPr id="4" name="Audio 3">
            <a:hlinkClick r:id="" action="ppaction://media"/>
            <a:extLst>
              <a:ext uri="{FF2B5EF4-FFF2-40B4-BE49-F238E27FC236}">
                <a16:creationId xmlns:a16="http://schemas.microsoft.com/office/drawing/2014/main" id="{FF6FE037-EE24-4F6E-99BE-44D08C26F2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774518295"/>
      </p:ext>
    </p:extLst>
  </p:cSld>
  <p:clrMapOvr>
    <a:masterClrMapping/>
  </p:clrMapOvr>
  <mc:AlternateContent xmlns:mc="http://schemas.openxmlformats.org/markup-compatibility/2006">
    <mc:Choice xmlns:p14="http://schemas.microsoft.com/office/powerpoint/2010/main" Requires="p14">
      <p:transition spd="slow" p14:dur="2000" advTm="13361"/>
    </mc:Choice>
    <mc:Fallback>
      <p:transition spd="slow" advTm="13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DB970A-25C4-4367-AC9C-B8F284CEF2B6}"/>
              </a:ext>
            </a:extLst>
          </p:cNvPr>
          <p:cNvSpPr>
            <a:spLocks noGrp="1"/>
          </p:cNvSpPr>
          <p:nvPr>
            <p:ph type="title"/>
          </p:nvPr>
        </p:nvSpPr>
        <p:spPr/>
        <p:txBody>
          <a:bodyPr/>
          <a:lstStyle/>
          <a:p>
            <a:r>
              <a:rPr lang="en-US" dirty="0"/>
              <a:t>About BHS: At a Glance</a:t>
            </a:r>
          </a:p>
        </p:txBody>
      </p:sp>
      <p:grpSp>
        <p:nvGrpSpPr>
          <p:cNvPr id="8" name="Group 7">
            <a:extLst>
              <a:ext uri="{FF2B5EF4-FFF2-40B4-BE49-F238E27FC236}">
                <a16:creationId xmlns:a16="http://schemas.microsoft.com/office/drawing/2014/main" id="{384090F4-E698-4B50-95D7-DE238C93DFD8}"/>
              </a:ext>
            </a:extLst>
          </p:cNvPr>
          <p:cNvGrpSpPr/>
          <p:nvPr/>
        </p:nvGrpSpPr>
        <p:grpSpPr>
          <a:xfrm>
            <a:off x="914400" y="2438400"/>
            <a:ext cx="5029200" cy="3908761"/>
            <a:chOff x="1371600" y="2285999"/>
            <a:chExt cx="4724400" cy="2043118"/>
          </a:xfrm>
        </p:grpSpPr>
        <p:sp>
          <p:nvSpPr>
            <p:cNvPr id="6" name="TextBox 5">
              <a:extLst>
                <a:ext uri="{FF2B5EF4-FFF2-40B4-BE49-F238E27FC236}">
                  <a16:creationId xmlns:a16="http://schemas.microsoft.com/office/drawing/2014/main" id="{9EFC5AD7-7B8B-46C4-B5FF-F8B75C6B2B04}"/>
                </a:ext>
              </a:extLst>
            </p:cNvPr>
            <p:cNvSpPr txBox="1"/>
            <p:nvPr/>
          </p:nvSpPr>
          <p:spPr>
            <a:xfrm>
              <a:off x="2044469" y="2285999"/>
              <a:ext cx="3579091" cy="2043118"/>
            </a:xfrm>
            <a:prstGeom prst="rect">
              <a:avLst/>
            </a:prstGeom>
            <a:noFill/>
          </p:spPr>
          <p:txBody>
            <a:bodyPr wrap="square" rtlCol="0">
              <a:spAutoFit/>
            </a:bodyPr>
            <a:lstStyle/>
            <a:p>
              <a:r>
                <a:rPr lang="en-US" sz="3200" b="1" dirty="0"/>
                <a:t>Our mission </a:t>
              </a:r>
            </a:p>
            <a:p>
              <a:r>
                <a:rPr lang="en-US" sz="2400" dirty="0">
                  <a:solidFill>
                    <a:srgbClr val="0070C0"/>
                  </a:solidFill>
                </a:rPr>
                <a:t>To provide comprehensive behavioral health services to employers and their beneficiaries which are high quality, cost effective, uniformly accessible, and managed within a least restrictive treatment approach.</a:t>
              </a:r>
            </a:p>
          </p:txBody>
        </p:sp>
        <p:sp>
          <p:nvSpPr>
            <p:cNvPr id="7" name="Double Brace 6">
              <a:extLst>
                <a:ext uri="{FF2B5EF4-FFF2-40B4-BE49-F238E27FC236}">
                  <a16:creationId xmlns:a16="http://schemas.microsoft.com/office/drawing/2014/main" id="{2C35B9FD-3452-47C5-B5A0-BA391994A045}"/>
                </a:ext>
              </a:extLst>
            </p:cNvPr>
            <p:cNvSpPr/>
            <p:nvPr/>
          </p:nvSpPr>
          <p:spPr>
            <a:xfrm>
              <a:off x="1371600" y="2285999"/>
              <a:ext cx="4724400" cy="2031325"/>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Rectangle 8">
            <a:extLst>
              <a:ext uri="{FF2B5EF4-FFF2-40B4-BE49-F238E27FC236}">
                <a16:creationId xmlns:a16="http://schemas.microsoft.com/office/drawing/2014/main" id="{6BC47A30-F8AC-4E01-B25B-F12459A9EFEA}"/>
              </a:ext>
            </a:extLst>
          </p:cNvPr>
          <p:cNvSpPr/>
          <p:nvPr/>
        </p:nvSpPr>
        <p:spPr>
          <a:xfrm>
            <a:off x="6248402" y="1676400"/>
            <a:ext cx="5584371" cy="4670761"/>
          </a:xfrm>
          <a:prstGeom prst="rect">
            <a:avLst/>
          </a:prstGeom>
        </p:spPr>
        <p:txBody>
          <a:bodyPr wrap="square" numCol="1" spcCol="182880">
            <a:noAutofit/>
          </a:bodyPr>
          <a:lstStyle/>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30+ Years in Business</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750,000+ Covered Lives Nationally</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87% Client Retention</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Employee-Owned </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Birmingham, AL Headquarters;</a:t>
            </a:r>
            <a:br>
              <a:rPr lang="en-US" sz="2400" dirty="0">
                <a:latin typeface="Arial" pitchFamily="34" charset="0"/>
              </a:rPr>
            </a:br>
            <a:r>
              <a:rPr lang="en-US" sz="2400" dirty="0">
                <a:latin typeface="Arial" pitchFamily="34" charset="0"/>
              </a:rPr>
              <a:t>Midwest Regional Office (Chicago) </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96% Patient Satisfaction Rate</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“Open” Preferred Provider </a:t>
            </a:r>
            <a:br>
              <a:rPr lang="en-US" sz="2400" dirty="0">
                <a:latin typeface="Arial" pitchFamily="34" charset="0"/>
              </a:rPr>
            </a:br>
            <a:r>
              <a:rPr lang="en-US" sz="2400" dirty="0">
                <a:latin typeface="Arial" pitchFamily="34" charset="0"/>
              </a:rPr>
              <a:t>Network of 25,000+ Providers</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3% Staff Turnover Rate</a:t>
            </a:r>
          </a:p>
        </p:txBody>
      </p:sp>
      <p:pic>
        <p:nvPicPr>
          <p:cNvPr id="2" name="Audio 1">
            <a:hlinkClick r:id="" action="ppaction://media"/>
            <a:extLst>
              <a:ext uri="{FF2B5EF4-FFF2-40B4-BE49-F238E27FC236}">
                <a16:creationId xmlns:a16="http://schemas.microsoft.com/office/drawing/2014/main" id="{296F456D-7D5E-4EAC-BB17-1B86651586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920198928"/>
      </p:ext>
    </p:extLst>
  </p:cSld>
  <p:clrMapOvr>
    <a:masterClrMapping/>
  </p:clrMapOvr>
  <mc:AlternateContent xmlns:mc="http://schemas.openxmlformats.org/markup-compatibility/2006">
    <mc:Choice xmlns:p14="http://schemas.microsoft.com/office/powerpoint/2010/main" Requires="p14">
      <p:transition spd="slow" p14:dur="2000" advTm="1217"/>
    </mc:Choice>
    <mc:Fallback>
      <p:transition spd="slow" advTm="1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3D7D80E-F66B-45D5-8CB0-C4EADE25D4CC}"/>
              </a:ext>
            </a:extLst>
          </p:cNvPr>
          <p:cNvSpPr/>
          <p:nvPr/>
        </p:nvSpPr>
        <p:spPr>
          <a:xfrm>
            <a:off x="1828800" y="2212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761079A-851B-44B7-95C5-A7F57F7EB8CB}"/>
              </a:ext>
            </a:extLst>
          </p:cNvPr>
          <p:cNvSpPr txBox="1"/>
          <p:nvPr/>
        </p:nvSpPr>
        <p:spPr>
          <a:xfrm>
            <a:off x="3427044" y="2289110"/>
            <a:ext cx="3049956" cy="1631216"/>
          </a:xfrm>
          <a:prstGeom prst="rect">
            <a:avLst/>
          </a:prstGeom>
          <a:noFill/>
        </p:spPr>
        <p:txBody>
          <a:bodyPr wrap="square" rtlCol="0">
            <a:spAutoFit/>
          </a:bodyPr>
          <a:lstStyle/>
          <a:p>
            <a:r>
              <a:rPr lang="en-US" sz="2800" b="1" dirty="0"/>
              <a:t>Behavioral</a:t>
            </a:r>
          </a:p>
          <a:p>
            <a:r>
              <a:rPr lang="en-US" b="1" dirty="0"/>
              <a:t>Speak with Counselors</a:t>
            </a:r>
          </a:p>
          <a:p>
            <a:r>
              <a:rPr lang="en-US" dirty="0"/>
              <a:t>Referrals for mental/ behavioral health &amp; substance abuse issues</a:t>
            </a:r>
          </a:p>
        </p:txBody>
      </p:sp>
      <p:sp>
        <p:nvSpPr>
          <p:cNvPr id="22" name="Rectangle 21">
            <a:extLst>
              <a:ext uri="{FF2B5EF4-FFF2-40B4-BE49-F238E27FC236}">
                <a16:creationId xmlns:a16="http://schemas.microsoft.com/office/drawing/2014/main" id="{1C1782D9-95B3-45EE-B969-0B0C38A96DA7}"/>
              </a:ext>
            </a:extLst>
          </p:cNvPr>
          <p:cNvSpPr/>
          <p:nvPr/>
        </p:nvSpPr>
        <p:spPr>
          <a:xfrm>
            <a:off x="7114903" y="2208556"/>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CBD7B0F-1A1D-4B05-BB88-46DD06AFEC14}"/>
              </a:ext>
            </a:extLst>
          </p:cNvPr>
          <p:cNvSpPr txBox="1"/>
          <p:nvPr/>
        </p:nvSpPr>
        <p:spPr>
          <a:xfrm>
            <a:off x="8684844" y="2286000"/>
            <a:ext cx="3049956" cy="1631216"/>
          </a:xfrm>
          <a:prstGeom prst="rect">
            <a:avLst/>
          </a:prstGeom>
          <a:noFill/>
        </p:spPr>
        <p:txBody>
          <a:bodyPr wrap="square" rtlCol="0">
            <a:spAutoFit/>
          </a:bodyPr>
          <a:lstStyle/>
          <a:p>
            <a:r>
              <a:rPr lang="en-US" sz="2800" b="1" dirty="0"/>
              <a:t>Financial</a:t>
            </a:r>
          </a:p>
          <a:p>
            <a:r>
              <a:rPr lang="en-US" b="1" dirty="0"/>
              <a:t>Speak with Advisors</a:t>
            </a:r>
          </a:p>
          <a:p>
            <a:r>
              <a:rPr lang="en-US" dirty="0"/>
              <a:t>Assistance with budgeting, estate planning, college, debt restructuring, etc.</a:t>
            </a:r>
          </a:p>
        </p:txBody>
      </p:sp>
      <p:sp>
        <p:nvSpPr>
          <p:cNvPr id="26" name="Rectangle 25">
            <a:extLst>
              <a:ext uri="{FF2B5EF4-FFF2-40B4-BE49-F238E27FC236}">
                <a16:creationId xmlns:a16="http://schemas.microsoft.com/office/drawing/2014/main" id="{FAFBA543-6C9C-4C5C-A11B-BD113F513A0D}"/>
              </a:ext>
            </a:extLst>
          </p:cNvPr>
          <p:cNvSpPr/>
          <p:nvPr/>
        </p:nvSpPr>
        <p:spPr>
          <a:xfrm>
            <a:off x="7086600" y="4503662"/>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7F30EE4-3FDD-4D4F-8F35-5E9D89CB48EB}"/>
              </a:ext>
            </a:extLst>
          </p:cNvPr>
          <p:cNvSpPr txBox="1"/>
          <p:nvPr/>
        </p:nvSpPr>
        <p:spPr>
          <a:xfrm>
            <a:off x="8684843" y="4579862"/>
            <a:ext cx="3230659" cy="1631216"/>
          </a:xfrm>
          <a:prstGeom prst="rect">
            <a:avLst/>
          </a:prstGeom>
          <a:noFill/>
        </p:spPr>
        <p:txBody>
          <a:bodyPr wrap="square" rtlCol="0">
            <a:spAutoFit/>
          </a:bodyPr>
          <a:lstStyle/>
          <a:p>
            <a:r>
              <a:rPr lang="en-US" sz="2800" b="1" dirty="0"/>
              <a:t>Well-Being</a:t>
            </a:r>
          </a:p>
          <a:p>
            <a:r>
              <a:rPr lang="en-US" b="1" dirty="0"/>
              <a:t>Speak with Work/Life Specialists</a:t>
            </a:r>
          </a:p>
          <a:p>
            <a:r>
              <a:rPr lang="en-US" dirty="0"/>
              <a:t>Help with stress, emotional health, work/life balance, etc.</a:t>
            </a:r>
          </a:p>
        </p:txBody>
      </p:sp>
      <p:sp>
        <p:nvSpPr>
          <p:cNvPr id="24" name="Rectangle 23">
            <a:extLst>
              <a:ext uri="{FF2B5EF4-FFF2-40B4-BE49-F238E27FC236}">
                <a16:creationId xmlns:a16="http://schemas.microsoft.com/office/drawing/2014/main" id="{47259C61-8FDC-4965-AAB7-B97E79F3F565}"/>
              </a:ext>
            </a:extLst>
          </p:cNvPr>
          <p:cNvSpPr/>
          <p:nvPr/>
        </p:nvSpPr>
        <p:spPr>
          <a:xfrm>
            <a:off x="1828800" y="4498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8589FAE-C692-496D-9F90-8177198391C2}"/>
              </a:ext>
            </a:extLst>
          </p:cNvPr>
          <p:cNvSpPr txBox="1"/>
          <p:nvPr/>
        </p:nvSpPr>
        <p:spPr>
          <a:xfrm>
            <a:off x="3427044" y="4575110"/>
            <a:ext cx="3049956" cy="1631216"/>
          </a:xfrm>
          <a:prstGeom prst="rect">
            <a:avLst/>
          </a:prstGeom>
          <a:noFill/>
        </p:spPr>
        <p:txBody>
          <a:bodyPr wrap="square" rtlCol="0">
            <a:spAutoFit/>
          </a:bodyPr>
          <a:lstStyle/>
          <a:p>
            <a:r>
              <a:rPr lang="en-US" sz="2800" b="1" dirty="0"/>
              <a:t>Eldercare</a:t>
            </a:r>
          </a:p>
          <a:p>
            <a:r>
              <a:rPr lang="en-US" b="1" dirty="0"/>
              <a:t>Speak with Professionals</a:t>
            </a:r>
          </a:p>
          <a:p>
            <a:r>
              <a:rPr lang="en-US" dirty="0"/>
              <a:t>Help with nursing home &amp; assisted living placement, caregiver issues, etc.</a:t>
            </a:r>
          </a:p>
        </p:txBody>
      </p:sp>
      <p:sp>
        <p:nvSpPr>
          <p:cNvPr id="2" name="Rectangle 1">
            <a:extLst>
              <a:ext uri="{FF2B5EF4-FFF2-40B4-BE49-F238E27FC236}">
                <a16:creationId xmlns:a16="http://schemas.microsoft.com/office/drawing/2014/main" id="{4B8CAB71-CFFE-4EFB-B74E-E8BB395B2B06}"/>
              </a:ext>
            </a:extLst>
          </p:cNvPr>
          <p:cNvSpPr/>
          <p:nvPr/>
        </p:nvSpPr>
        <p:spPr>
          <a:xfrm>
            <a:off x="2819400" y="1335800"/>
            <a:ext cx="9067800" cy="769441"/>
          </a:xfrm>
          <a:prstGeom prst="rect">
            <a:avLst/>
          </a:prstGeom>
        </p:spPr>
        <p:txBody>
          <a:bodyPr wrap="square">
            <a:spAutoFit/>
          </a:bodyPr>
          <a:lstStyle/>
          <a:p>
            <a:pPr algn="ctr"/>
            <a:r>
              <a:rPr lang="en-US" sz="2200" dirty="0">
                <a:latin typeface="Helvetica" panose="020B0604020202020204" pitchFamily="34" charset="0"/>
                <a:cs typeface="Helvetica" panose="020B0604020202020204" pitchFamily="34" charset="0"/>
              </a:rPr>
              <a:t>All employees and dependents may receive up to </a:t>
            </a:r>
            <a:br>
              <a:rPr lang="en-US" sz="2200" dirty="0">
                <a:latin typeface="Helvetica" panose="020B0604020202020204" pitchFamily="34" charset="0"/>
                <a:cs typeface="Helvetica" panose="020B0604020202020204" pitchFamily="34" charset="0"/>
              </a:rPr>
            </a:br>
            <a:r>
              <a:rPr lang="en-US" sz="2200" dirty="0">
                <a:latin typeface="Helvetica" panose="020B0604020202020204" pitchFamily="34" charset="0"/>
                <a:cs typeface="Helvetica" panose="020B0604020202020204" pitchFamily="34" charset="0"/>
              </a:rPr>
              <a:t>three (3) visits/consults at no charge each year.</a:t>
            </a:r>
          </a:p>
        </p:txBody>
      </p:sp>
      <p:sp>
        <p:nvSpPr>
          <p:cNvPr id="18" name="Title 7">
            <a:extLst>
              <a:ext uri="{FF2B5EF4-FFF2-40B4-BE49-F238E27FC236}">
                <a16:creationId xmlns:a16="http://schemas.microsoft.com/office/drawing/2014/main" id="{4ED70C3C-B2C5-4B3D-B7F5-4BD39CEAA845}"/>
              </a:ext>
            </a:extLst>
          </p:cNvPr>
          <p:cNvSpPr>
            <a:spLocks noGrp="1"/>
          </p:cNvSpPr>
          <p:nvPr>
            <p:ph type="title"/>
          </p:nvPr>
        </p:nvSpPr>
        <p:spPr>
          <a:xfrm>
            <a:off x="2923903" y="-2202"/>
            <a:ext cx="8382000" cy="1223963"/>
          </a:xfrm>
        </p:spPr>
        <p:txBody>
          <a:bodyPr>
            <a:normAutofit fontScale="90000"/>
          </a:bodyPr>
          <a:lstStyle/>
          <a:p>
            <a:pPr marL="1317625" algn="l"/>
            <a:r>
              <a:rPr lang="en-US" dirty="0"/>
              <a:t>State of Alabama: EAP Benefits</a:t>
            </a:r>
          </a:p>
        </p:txBody>
      </p:sp>
      <p:grpSp>
        <p:nvGrpSpPr>
          <p:cNvPr id="9" name="Group 8">
            <a:extLst>
              <a:ext uri="{FF2B5EF4-FFF2-40B4-BE49-F238E27FC236}">
                <a16:creationId xmlns:a16="http://schemas.microsoft.com/office/drawing/2014/main" id="{76B50F0B-7D1B-4E99-B6BF-4EF02F72A793}"/>
              </a:ext>
            </a:extLst>
          </p:cNvPr>
          <p:cNvGrpSpPr/>
          <p:nvPr/>
        </p:nvGrpSpPr>
        <p:grpSpPr>
          <a:xfrm>
            <a:off x="1987088" y="4738165"/>
            <a:ext cx="1371600" cy="1371600"/>
            <a:chOff x="1998105" y="4738165"/>
            <a:chExt cx="1371600" cy="1371600"/>
          </a:xfrm>
        </p:grpSpPr>
        <p:sp>
          <p:nvSpPr>
            <p:cNvPr id="3" name="Oval 2">
              <a:extLst>
                <a:ext uri="{FF2B5EF4-FFF2-40B4-BE49-F238E27FC236}">
                  <a16:creationId xmlns:a16="http://schemas.microsoft.com/office/drawing/2014/main" id="{C0D36601-5AA2-4E70-8870-9B1A896467FC}"/>
                </a:ext>
              </a:extLst>
            </p:cNvPr>
            <p:cNvSpPr/>
            <p:nvPr/>
          </p:nvSpPr>
          <p:spPr>
            <a:xfrm>
              <a:off x="1998105" y="4738165"/>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D6F6406-D3B0-4042-90DD-DBE3C74800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9787" y="5039281"/>
              <a:ext cx="788236" cy="769369"/>
            </a:xfrm>
            <a:prstGeom prst="rect">
              <a:avLst/>
            </a:prstGeom>
          </p:spPr>
        </p:pic>
      </p:grpSp>
      <p:grpSp>
        <p:nvGrpSpPr>
          <p:cNvPr id="8" name="Group 7">
            <a:extLst>
              <a:ext uri="{FF2B5EF4-FFF2-40B4-BE49-F238E27FC236}">
                <a16:creationId xmlns:a16="http://schemas.microsoft.com/office/drawing/2014/main" id="{7D065625-82B3-489A-A975-5E7BE0B8007E}"/>
              </a:ext>
            </a:extLst>
          </p:cNvPr>
          <p:cNvGrpSpPr/>
          <p:nvPr/>
        </p:nvGrpSpPr>
        <p:grpSpPr>
          <a:xfrm>
            <a:off x="1987088" y="2437156"/>
            <a:ext cx="1371600" cy="1371600"/>
            <a:chOff x="1976072" y="2437156"/>
            <a:chExt cx="1371600" cy="1371600"/>
          </a:xfrm>
        </p:grpSpPr>
        <p:sp>
          <p:nvSpPr>
            <p:cNvPr id="30" name="Oval 29">
              <a:extLst>
                <a:ext uri="{FF2B5EF4-FFF2-40B4-BE49-F238E27FC236}">
                  <a16:creationId xmlns:a16="http://schemas.microsoft.com/office/drawing/2014/main" id="{DF3DEE06-19FE-4878-8574-61743201FB1B}"/>
                </a:ext>
              </a:extLst>
            </p:cNvPr>
            <p:cNvSpPr/>
            <p:nvPr/>
          </p:nvSpPr>
          <p:spPr>
            <a:xfrm>
              <a:off x="1976072" y="2437156"/>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E10CA75-D19D-4A33-8493-E4DDF334B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2073" y="2702955"/>
              <a:ext cx="659599" cy="840003"/>
            </a:xfrm>
            <a:prstGeom prst="rect">
              <a:avLst/>
            </a:prstGeom>
          </p:spPr>
        </p:pic>
      </p:grpSp>
      <p:sp>
        <p:nvSpPr>
          <p:cNvPr id="31" name="Oval 30">
            <a:extLst>
              <a:ext uri="{FF2B5EF4-FFF2-40B4-BE49-F238E27FC236}">
                <a16:creationId xmlns:a16="http://schemas.microsoft.com/office/drawing/2014/main" id="{3E71D931-2D6C-4528-8D30-799B56BEE487}"/>
              </a:ext>
            </a:extLst>
          </p:cNvPr>
          <p:cNvSpPr/>
          <p:nvPr/>
        </p:nvSpPr>
        <p:spPr>
          <a:xfrm>
            <a:off x="7199922" y="2415808"/>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78B27E3-7D01-4835-9853-374F97C6504B}"/>
              </a:ext>
            </a:extLst>
          </p:cNvPr>
          <p:cNvGrpSpPr/>
          <p:nvPr/>
        </p:nvGrpSpPr>
        <p:grpSpPr>
          <a:xfrm>
            <a:off x="7199922" y="4704918"/>
            <a:ext cx="1371600" cy="1371600"/>
            <a:chOff x="9486900" y="4797200"/>
            <a:chExt cx="1371600" cy="1371600"/>
          </a:xfrm>
        </p:grpSpPr>
        <p:sp>
          <p:nvSpPr>
            <p:cNvPr id="32" name="Oval 31">
              <a:extLst>
                <a:ext uri="{FF2B5EF4-FFF2-40B4-BE49-F238E27FC236}">
                  <a16:creationId xmlns:a16="http://schemas.microsoft.com/office/drawing/2014/main" id="{86606106-2842-43C8-8664-DEB674E12F05}"/>
                </a:ext>
              </a:extLst>
            </p:cNvPr>
            <p:cNvSpPr/>
            <p:nvPr/>
          </p:nvSpPr>
          <p:spPr>
            <a:xfrm>
              <a:off x="9486900" y="4797200"/>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0C3AC3F-6022-42C7-BF4A-69909AEB40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1576" y="5147301"/>
              <a:ext cx="942248" cy="671399"/>
            </a:xfrm>
            <a:prstGeom prst="rect">
              <a:avLst/>
            </a:prstGeom>
          </p:spPr>
        </p:pic>
      </p:grpSp>
      <p:pic>
        <p:nvPicPr>
          <p:cNvPr id="15" name="Picture 14">
            <a:extLst>
              <a:ext uri="{FF2B5EF4-FFF2-40B4-BE49-F238E27FC236}">
                <a16:creationId xmlns:a16="http://schemas.microsoft.com/office/drawing/2014/main" id="{2C0FD32E-20FA-4FCB-9F8A-56947EE9A3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0313" y="2764348"/>
            <a:ext cx="850818" cy="674521"/>
          </a:xfrm>
          <a:prstGeom prst="rect">
            <a:avLst/>
          </a:prstGeom>
        </p:spPr>
      </p:pic>
      <p:pic>
        <p:nvPicPr>
          <p:cNvPr id="4" name="Audio 3">
            <a:hlinkClick r:id="" action="ppaction://media"/>
            <a:extLst>
              <a:ext uri="{FF2B5EF4-FFF2-40B4-BE49-F238E27FC236}">
                <a16:creationId xmlns:a16="http://schemas.microsoft.com/office/drawing/2014/main" id="{4670B6FA-7619-44C8-B331-1B673048D32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82127907"/>
      </p:ext>
    </p:extLst>
  </p:cSld>
  <p:clrMapOvr>
    <a:masterClrMapping/>
  </p:clrMapOvr>
  <mc:AlternateContent xmlns:mc="http://schemas.openxmlformats.org/markup-compatibility/2006">
    <mc:Choice xmlns:p14="http://schemas.microsoft.com/office/powerpoint/2010/main" Requires="p14">
      <p:transition spd="slow" p14:dur="2000" advTm="75553"/>
    </mc:Choice>
    <mc:Fallback>
      <p:transition spd="slow" advTm="75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Accessing the EAP</a:t>
            </a:r>
          </a:p>
        </p:txBody>
      </p:sp>
      <p:sp>
        <p:nvSpPr>
          <p:cNvPr id="14339" name="Rectangle 3"/>
          <p:cNvSpPr>
            <a:spLocks noGrp="1" noChangeArrowheads="1"/>
          </p:cNvSpPr>
          <p:nvPr>
            <p:ph idx="1"/>
          </p:nvPr>
        </p:nvSpPr>
        <p:spPr>
          <a:xfrm>
            <a:off x="3886200" y="1490261"/>
            <a:ext cx="8153399" cy="4300939"/>
          </a:xfrm>
        </p:spPr>
        <p:txBody>
          <a:bodyPr>
            <a:noAutofit/>
          </a:bodyPr>
          <a:lstStyle/>
          <a:p>
            <a:pPr marL="0" indent="0">
              <a:spcAft>
                <a:spcPts val="0"/>
              </a:spcAft>
              <a:buNone/>
            </a:pPr>
            <a:r>
              <a:rPr lang="en-US" sz="2400" b="1" dirty="0"/>
              <a:t>Begins with a call to BHS: 800-245-1150</a:t>
            </a:r>
          </a:p>
          <a:p>
            <a:pPr marL="0" indent="0">
              <a:spcAft>
                <a:spcPts val="0"/>
              </a:spcAft>
              <a:buNone/>
            </a:pPr>
            <a:r>
              <a:rPr lang="en-US" sz="2300" dirty="0"/>
              <a:t>BHS Care Coordinator is available Monday-Friday</a:t>
            </a:r>
            <a:br>
              <a:rPr lang="en-US" sz="2300" dirty="0"/>
            </a:br>
            <a:r>
              <a:rPr lang="en-US" sz="2300" dirty="0"/>
              <a:t>from 7:30 AM – 5:00 PM (CT)</a:t>
            </a:r>
          </a:p>
          <a:p>
            <a:pPr marL="0" indent="0">
              <a:spcAft>
                <a:spcPts val="0"/>
              </a:spcAft>
              <a:buNone/>
            </a:pPr>
            <a:endParaRPr lang="en-US" sz="2400" b="1" dirty="0"/>
          </a:p>
          <a:p>
            <a:pPr marL="0" indent="0">
              <a:spcAft>
                <a:spcPts val="0"/>
              </a:spcAft>
              <a:buNone/>
            </a:pPr>
            <a:r>
              <a:rPr lang="en-US" sz="2400" b="1" dirty="0"/>
              <a:t>Your BHS Care Coordinator will:</a:t>
            </a:r>
          </a:p>
          <a:p>
            <a:pPr indent="-227013">
              <a:spcAft>
                <a:spcPts val="0"/>
              </a:spcAft>
            </a:pPr>
            <a:r>
              <a:rPr lang="en-US" sz="2300" dirty="0"/>
              <a:t>Verify personal information to confirm benefit eligibility </a:t>
            </a:r>
          </a:p>
          <a:p>
            <a:pPr indent="-227013">
              <a:spcAft>
                <a:spcPts val="0"/>
              </a:spcAft>
            </a:pPr>
            <a:r>
              <a:rPr lang="en-US" sz="2300" dirty="0"/>
              <a:t>Ask a few questions about needs and preferences </a:t>
            </a:r>
          </a:p>
          <a:p>
            <a:pPr indent="-227013">
              <a:spcAft>
                <a:spcPts val="0"/>
              </a:spcAft>
            </a:pPr>
            <a:r>
              <a:rPr lang="en-US" sz="2300" dirty="0"/>
              <a:t>Assist in referring to the appropriate counselor or provider </a:t>
            </a:r>
          </a:p>
          <a:p>
            <a:pPr marL="0" indent="0">
              <a:spcAft>
                <a:spcPts val="0"/>
              </a:spcAft>
              <a:buNone/>
            </a:pPr>
            <a:endParaRPr lang="en-US" sz="2400" b="1" dirty="0"/>
          </a:p>
          <a:p>
            <a:pPr marL="0" indent="0">
              <a:spcAft>
                <a:spcPts val="0"/>
              </a:spcAft>
              <a:buNone/>
            </a:pPr>
            <a:r>
              <a:rPr lang="en-US" sz="2400" b="1" i="1" dirty="0"/>
              <a:t>After hour, weekend and holiday calls answered by licensed mental health professionals – never an automated response system</a:t>
            </a:r>
          </a:p>
        </p:txBody>
      </p:sp>
      <p:pic>
        <p:nvPicPr>
          <p:cNvPr id="5" name="Picture 4">
            <a:extLst>
              <a:ext uri="{FF2B5EF4-FFF2-40B4-BE49-F238E27FC236}">
                <a16:creationId xmlns:a16="http://schemas.microsoft.com/office/drawing/2014/main" id="{4E1690CD-F809-45D4-8100-F6BF34AB9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0236" y="1600200"/>
            <a:ext cx="984446" cy="1007885"/>
          </a:xfrm>
          <a:prstGeom prst="rect">
            <a:avLst/>
          </a:prstGeom>
        </p:spPr>
      </p:pic>
      <p:pic>
        <p:nvPicPr>
          <p:cNvPr id="7" name="Picture 6">
            <a:extLst>
              <a:ext uri="{FF2B5EF4-FFF2-40B4-BE49-F238E27FC236}">
                <a16:creationId xmlns:a16="http://schemas.microsoft.com/office/drawing/2014/main" id="{FE63AF85-7FF0-4F4F-AFBF-E2ACE540D0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6075" y="3124200"/>
            <a:ext cx="932769" cy="1054699"/>
          </a:xfrm>
          <a:prstGeom prst="rect">
            <a:avLst/>
          </a:prstGeom>
        </p:spPr>
      </p:pic>
      <p:pic>
        <p:nvPicPr>
          <p:cNvPr id="2" name="Audio 1">
            <a:hlinkClick r:id="" action="ppaction://media"/>
            <a:extLst>
              <a:ext uri="{FF2B5EF4-FFF2-40B4-BE49-F238E27FC236}">
                <a16:creationId xmlns:a16="http://schemas.microsoft.com/office/drawing/2014/main" id="{77E73ACB-DA69-44FB-A4BF-DB37F836DA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84574258"/>
      </p:ext>
    </p:extLst>
  </p:cSld>
  <p:clrMapOvr>
    <a:masterClrMapping/>
  </p:clrMapOvr>
  <mc:AlternateContent xmlns:mc="http://schemas.openxmlformats.org/markup-compatibility/2006">
    <mc:Choice xmlns:p14="http://schemas.microsoft.com/office/powerpoint/2010/main" Requires="p14">
      <p:transition spd="slow" p14:dur="2000" advTm="57138"/>
    </mc:Choice>
    <mc:Fallback>
      <p:transition spd="slow" advTm="57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295664-02CF-4F0A-8C0F-4FADD0F075EC}"/>
              </a:ext>
            </a:extLst>
          </p:cNvPr>
          <p:cNvPicPr>
            <a:picLocks noChangeAspect="1"/>
          </p:cNvPicPr>
          <p:nvPr/>
        </p:nvPicPr>
        <p:blipFill rotWithShape="1">
          <a:blip r:embed="rId5">
            <a:extLst>
              <a:ext uri="{28A0092B-C50C-407E-A947-70E740481C1C}">
                <a14:useLocalDpi xmlns:a14="http://schemas.microsoft.com/office/drawing/2010/main" val="0"/>
              </a:ext>
            </a:extLst>
          </a:blip>
          <a:srcRect r="19483"/>
          <a:stretch/>
        </p:blipFill>
        <p:spPr>
          <a:xfrm>
            <a:off x="8666885" y="2490952"/>
            <a:ext cx="3525114" cy="4367048"/>
          </a:xfrm>
          <a:prstGeom prst="rect">
            <a:avLst/>
          </a:prstGeom>
        </p:spPr>
      </p:pic>
      <p:sp>
        <p:nvSpPr>
          <p:cNvPr id="10" name="Text Placeholder 9">
            <a:extLst>
              <a:ext uri="{FF2B5EF4-FFF2-40B4-BE49-F238E27FC236}">
                <a16:creationId xmlns:a16="http://schemas.microsoft.com/office/drawing/2014/main" id="{F8135B47-9472-402A-B11E-7657DB80DBEA}"/>
              </a:ext>
            </a:extLst>
          </p:cNvPr>
          <p:cNvSpPr>
            <a:spLocks noGrp="1"/>
          </p:cNvSpPr>
          <p:nvPr>
            <p:ph type="body" sz="quarter" idx="11"/>
          </p:nvPr>
        </p:nvSpPr>
        <p:spPr>
          <a:xfrm>
            <a:off x="3276600" y="1524000"/>
            <a:ext cx="6177615" cy="4495800"/>
          </a:xfrm>
        </p:spPr>
        <p:txBody>
          <a:bodyPr numCol="1">
            <a:normAutofit fontScale="92500" lnSpcReduction="10000"/>
          </a:bodyPr>
          <a:lstStyle/>
          <a:p>
            <a:pPr marL="0" indent="0">
              <a:spcAft>
                <a:spcPts val="0"/>
              </a:spcAft>
              <a:buNone/>
              <a:tabLst>
                <a:tab pos="395278" algn="l"/>
              </a:tabLst>
              <a:defRPr/>
            </a:pPr>
            <a:r>
              <a:rPr lang="en-US" sz="2400" b="1" dirty="0">
                <a:cs typeface="Helvetica" panose="020B0604020202020204" pitchFamily="34" charset="0"/>
              </a:rPr>
              <a:t>Dedicated BHS Care Coordinator</a:t>
            </a:r>
          </a:p>
          <a:p>
            <a:pPr marL="0" indent="0">
              <a:spcAft>
                <a:spcPts val="0"/>
              </a:spcAft>
              <a:buNone/>
              <a:tabLst>
                <a:tab pos="395278" algn="l"/>
              </a:tabLst>
              <a:defRPr/>
            </a:pPr>
            <a:r>
              <a:rPr lang="en-US" sz="2400" dirty="0">
                <a:cs typeface="Helvetica" panose="020B0604020202020204" pitchFamily="34" charset="0"/>
              </a:rPr>
              <a:t>When you call BHS, you will speak with the BHS Care Coordinator assigned specifically to the State of Alabama</a:t>
            </a:r>
          </a:p>
          <a:p>
            <a:pPr marL="0" indent="0">
              <a:spcAft>
                <a:spcPts val="0"/>
              </a:spcAft>
              <a:buNone/>
              <a:tabLst>
                <a:tab pos="395278" algn="l"/>
              </a:tabLst>
              <a:defRPr/>
            </a:pPr>
            <a:endParaRPr lang="en-US" sz="2400" dirty="0">
              <a:cs typeface="Helvetica" panose="020B0604020202020204" pitchFamily="34" charset="0"/>
            </a:endParaRPr>
          </a:p>
          <a:p>
            <a:pPr marL="0" indent="0">
              <a:spcAft>
                <a:spcPts val="0"/>
              </a:spcAft>
              <a:buNone/>
              <a:tabLst>
                <a:tab pos="395278" algn="l"/>
              </a:tabLst>
              <a:defRPr/>
            </a:pPr>
            <a:r>
              <a:rPr lang="en-US" sz="2400" b="1" dirty="0">
                <a:cs typeface="Helvetica" panose="020B0604020202020204" pitchFamily="34" charset="0"/>
              </a:rPr>
              <a:t>Marie Wilbanks &amp; Stacey Grayson</a:t>
            </a:r>
            <a:br>
              <a:rPr lang="en-US" sz="2400" b="1" dirty="0">
                <a:cs typeface="Helvetica" panose="020B0604020202020204" pitchFamily="34" charset="0"/>
              </a:rPr>
            </a:br>
            <a:r>
              <a:rPr lang="en-US" sz="2400" b="1" dirty="0">
                <a:cs typeface="Helvetica" panose="020B0604020202020204" pitchFamily="34" charset="0"/>
              </a:rPr>
              <a:t>Care Coordinator</a:t>
            </a:r>
          </a:p>
          <a:p>
            <a:pPr marL="0" indent="0">
              <a:spcAft>
                <a:spcPts val="0"/>
              </a:spcAft>
              <a:buNone/>
              <a:tabLst>
                <a:tab pos="395278" algn="l"/>
              </a:tabLst>
              <a:defRPr/>
            </a:pPr>
            <a:r>
              <a:rPr lang="en-US" sz="2400" b="1" dirty="0">
                <a:cs typeface="Helvetica" panose="020B0604020202020204" pitchFamily="34" charset="0"/>
              </a:rPr>
              <a:t>1-800-245-1150</a:t>
            </a:r>
          </a:p>
          <a:p>
            <a:pPr marL="0" indent="0">
              <a:spcAft>
                <a:spcPts val="0"/>
              </a:spcAft>
              <a:buNone/>
              <a:tabLst>
                <a:tab pos="395278" algn="l"/>
              </a:tabLst>
              <a:defRPr/>
            </a:pPr>
            <a:endParaRPr lang="en-US" sz="2400" dirty="0">
              <a:solidFill>
                <a:srgbClr val="FF0000"/>
              </a:solidFill>
              <a:cs typeface="Helvetica" panose="020B0604020202020204" pitchFamily="34" charset="0"/>
            </a:endParaRPr>
          </a:p>
          <a:p>
            <a:pPr marL="0" indent="0">
              <a:spcAft>
                <a:spcPts val="0"/>
              </a:spcAft>
              <a:buNone/>
              <a:tabLst>
                <a:tab pos="395278" algn="l"/>
              </a:tabLst>
              <a:defRPr/>
            </a:pPr>
            <a:r>
              <a:rPr lang="en-US" sz="2400" b="1" dirty="0">
                <a:cs typeface="Helvetica" panose="020B0604020202020204" pitchFamily="34" charset="0"/>
              </a:rPr>
              <a:t>BHS Care Coordinators</a:t>
            </a:r>
          </a:p>
          <a:p>
            <a:pPr marL="0" indent="0">
              <a:spcAft>
                <a:spcPts val="0"/>
              </a:spcAft>
              <a:buNone/>
              <a:tabLst>
                <a:tab pos="395278" algn="l"/>
              </a:tabLst>
              <a:defRPr/>
            </a:pPr>
            <a:r>
              <a:rPr lang="en-US" sz="2400" dirty="0">
                <a:cs typeface="Helvetica" panose="020B0604020202020204" pitchFamily="34" charset="0"/>
              </a:rPr>
              <a:t>Caring, knowledgeable, credentialed counseling professionals who have been selected for their commitment to treat everyone with sensitivity, respect and concern</a:t>
            </a:r>
          </a:p>
        </p:txBody>
      </p:sp>
      <p:sp>
        <p:nvSpPr>
          <p:cNvPr id="2" name="Title 1">
            <a:extLst>
              <a:ext uri="{FF2B5EF4-FFF2-40B4-BE49-F238E27FC236}">
                <a16:creationId xmlns:a16="http://schemas.microsoft.com/office/drawing/2014/main" id="{7AD94DE8-398F-4418-A015-F4E3C3A44745}"/>
              </a:ext>
            </a:extLst>
          </p:cNvPr>
          <p:cNvSpPr>
            <a:spLocks noGrp="1"/>
          </p:cNvSpPr>
          <p:nvPr>
            <p:ph type="title"/>
          </p:nvPr>
        </p:nvSpPr>
        <p:spPr/>
        <p:txBody>
          <a:bodyPr>
            <a:normAutofit/>
          </a:bodyPr>
          <a:lstStyle/>
          <a:p>
            <a:r>
              <a:rPr lang="en-US" dirty="0"/>
              <a:t>Accessing the EAP</a:t>
            </a:r>
          </a:p>
        </p:txBody>
      </p:sp>
      <p:grpSp>
        <p:nvGrpSpPr>
          <p:cNvPr id="5" name="Group 4">
            <a:extLst>
              <a:ext uri="{FF2B5EF4-FFF2-40B4-BE49-F238E27FC236}">
                <a16:creationId xmlns:a16="http://schemas.microsoft.com/office/drawing/2014/main" id="{F90BD146-D2FD-4EF5-8055-1197E307A315}"/>
              </a:ext>
            </a:extLst>
          </p:cNvPr>
          <p:cNvGrpSpPr/>
          <p:nvPr/>
        </p:nvGrpSpPr>
        <p:grpSpPr>
          <a:xfrm>
            <a:off x="2133600" y="4267200"/>
            <a:ext cx="1143000" cy="1143000"/>
            <a:chOff x="8199409" y="4889069"/>
            <a:chExt cx="1143000" cy="1143000"/>
          </a:xfrm>
        </p:grpSpPr>
        <p:sp>
          <p:nvSpPr>
            <p:cNvPr id="6" name="Oval 5">
              <a:extLst>
                <a:ext uri="{FF2B5EF4-FFF2-40B4-BE49-F238E27FC236}">
                  <a16:creationId xmlns:a16="http://schemas.microsoft.com/office/drawing/2014/main" id="{B7B14C1A-9AA5-4FE1-92A8-5AD1D93713C3}"/>
                </a:ext>
              </a:extLst>
            </p:cNvPr>
            <p:cNvSpPr/>
            <p:nvPr/>
          </p:nvSpPr>
          <p:spPr>
            <a:xfrm>
              <a:off x="8199409" y="4889069"/>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7BE9670-5127-4645-B845-7887D35F6E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4209" y="5092447"/>
              <a:ext cx="538374" cy="703778"/>
            </a:xfrm>
            <a:prstGeom prst="rect">
              <a:avLst/>
            </a:prstGeom>
          </p:spPr>
        </p:pic>
      </p:grpSp>
      <p:grpSp>
        <p:nvGrpSpPr>
          <p:cNvPr id="8" name="Group 7">
            <a:extLst>
              <a:ext uri="{FF2B5EF4-FFF2-40B4-BE49-F238E27FC236}">
                <a16:creationId xmlns:a16="http://schemas.microsoft.com/office/drawing/2014/main" id="{22671B21-FB18-4256-9337-D9DBFE3956BC}"/>
              </a:ext>
            </a:extLst>
          </p:cNvPr>
          <p:cNvGrpSpPr/>
          <p:nvPr/>
        </p:nvGrpSpPr>
        <p:grpSpPr>
          <a:xfrm>
            <a:off x="2133600" y="1524000"/>
            <a:ext cx="1143000" cy="1143000"/>
            <a:chOff x="2060108" y="1524000"/>
            <a:chExt cx="1143000" cy="1143000"/>
          </a:xfrm>
        </p:grpSpPr>
        <p:sp>
          <p:nvSpPr>
            <p:cNvPr id="11" name="Oval 10">
              <a:extLst>
                <a:ext uri="{FF2B5EF4-FFF2-40B4-BE49-F238E27FC236}">
                  <a16:creationId xmlns:a16="http://schemas.microsoft.com/office/drawing/2014/main" id="{612C0899-1A96-40F5-9419-F717DF8C4596}"/>
                </a:ext>
              </a:extLst>
            </p:cNvPr>
            <p:cNvSpPr/>
            <p:nvPr/>
          </p:nvSpPr>
          <p:spPr>
            <a:xfrm>
              <a:off x="2060108" y="1524000"/>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D49A27A-2849-4A81-AD0E-7FB4527ECF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8126" y="1871053"/>
              <a:ext cx="826965" cy="467415"/>
            </a:xfrm>
            <a:prstGeom prst="rect">
              <a:avLst/>
            </a:prstGeom>
          </p:spPr>
        </p:pic>
      </p:grpSp>
      <p:pic>
        <p:nvPicPr>
          <p:cNvPr id="3" name="Audio 2">
            <a:hlinkClick r:id="" action="ppaction://media"/>
            <a:extLst>
              <a:ext uri="{FF2B5EF4-FFF2-40B4-BE49-F238E27FC236}">
                <a16:creationId xmlns:a16="http://schemas.microsoft.com/office/drawing/2014/main" id="{8B91C4FA-56B3-4743-961D-7A3F0710C9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574842820"/>
      </p:ext>
    </p:extLst>
  </p:cSld>
  <p:clrMapOvr>
    <a:masterClrMapping/>
  </p:clrMapOvr>
  <mc:AlternateContent xmlns:mc="http://schemas.openxmlformats.org/markup-compatibility/2006">
    <mc:Choice xmlns:p14="http://schemas.microsoft.com/office/powerpoint/2010/main" Requires="p14">
      <p:transition spd="slow" p14:dur="2000" advTm="15079"/>
    </mc:Choice>
    <mc:Fallback>
      <p:transition spd="slow" advTm="15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ptop Online Work-Life">
            <a:extLst>
              <a:ext uri="{FF2B5EF4-FFF2-40B4-BE49-F238E27FC236}">
                <a16:creationId xmlns:a16="http://schemas.microsoft.com/office/drawing/2014/main" id="{A5E7BB91-B2A8-4CB7-81D4-CB019DD316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62" t="2" b="26983"/>
          <a:stretch/>
        </p:blipFill>
        <p:spPr bwMode="auto">
          <a:xfrm>
            <a:off x="0" y="0"/>
            <a:ext cx="12192000" cy="6858000"/>
          </a:xfrm>
          <a:prstGeom prst="rect">
            <a:avLst/>
          </a:prstGeom>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5" name="Rectangle 4">
            <a:extLst>
              <a:ext uri="{FF2B5EF4-FFF2-40B4-BE49-F238E27FC236}">
                <a16:creationId xmlns:a16="http://schemas.microsoft.com/office/drawing/2014/main" id="{1F6BB247-5431-4751-912E-2C25624EF583}"/>
              </a:ext>
            </a:extLst>
          </p:cNvPr>
          <p:cNvSpPr/>
          <p:nvPr/>
        </p:nvSpPr>
        <p:spPr>
          <a:xfrm>
            <a:off x="6172200" y="304800"/>
            <a:ext cx="5791200" cy="6248400"/>
          </a:xfrm>
          <a:prstGeom prst="rect">
            <a:avLst/>
          </a:prstGeom>
          <a:solidFill>
            <a:srgbClr val="007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3135FC9-9AA5-41E7-951D-C76CFE4F3254}"/>
              </a:ext>
            </a:extLst>
          </p:cNvPr>
          <p:cNvSpPr txBox="1"/>
          <p:nvPr/>
        </p:nvSpPr>
        <p:spPr>
          <a:xfrm>
            <a:off x="6324600" y="457200"/>
            <a:ext cx="5486400" cy="6417141"/>
          </a:xfrm>
          <a:prstGeom prst="rect">
            <a:avLst/>
          </a:prstGeom>
          <a:noFill/>
        </p:spPr>
        <p:txBody>
          <a:bodyPr wrap="square" rtlCol="0">
            <a:spAutoFit/>
          </a:bodyPr>
          <a:lstStyle/>
          <a:p>
            <a:r>
              <a:rPr lang="en-US" sz="2600" b="1" dirty="0">
                <a:solidFill>
                  <a:schemeClr val="bg1"/>
                </a:solidFill>
                <a:latin typeface="Helvetica" panose="020B0604020202020204" pitchFamily="34" charset="0"/>
                <a:cs typeface="Helvetica" panose="020B0604020202020204" pitchFamily="34" charset="0"/>
              </a:rPr>
              <a:t>BHS Website: </a:t>
            </a:r>
          </a:p>
          <a:p>
            <a:r>
              <a:rPr lang="en-US" sz="2400" b="1" dirty="0">
                <a:solidFill>
                  <a:schemeClr val="bg1"/>
                </a:solidFill>
                <a:latin typeface="Helvetica" panose="020B0604020202020204" pitchFamily="34" charset="0"/>
                <a:cs typeface="Helvetica" panose="020B0604020202020204" pitchFamily="34" charset="0"/>
                <a:hlinkClick r:id="rId6">
                  <a:extLst>
                    <a:ext uri="{A12FA001-AC4F-418D-AE19-62706E023703}">
                      <ahyp:hlinkClr xmlns:ahyp="http://schemas.microsoft.com/office/drawing/2018/hyperlinkcolor" val="tx"/>
                    </a:ext>
                  </a:extLst>
                </a:hlinkClick>
              </a:rPr>
              <a:t>www.behavioralhealthsystems.com</a:t>
            </a:r>
            <a:endParaRPr lang="en-US" sz="2400" b="1" dirty="0">
              <a:solidFill>
                <a:schemeClr val="bg1"/>
              </a:solidFill>
              <a:latin typeface="Helvetica" panose="020B0604020202020204" pitchFamily="34" charset="0"/>
              <a:cs typeface="Helvetica" panose="020B0604020202020204" pitchFamily="34" charset="0"/>
            </a:endParaRPr>
          </a:p>
          <a:p>
            <a:endParaRPr lang="en-US" sz="2600" b="1" dirty="0">
              <a:solidFill>
                <a:schemeClr val="bg1"/>
              </a:solidFill>
              <a:latin typeface="Helvetica" panose="020B0604020202020204" pitchFamily="34" charset="0"/>
              <a:cs typeface="Helvetica" panose="020B0604020202020204" pitchFamily="34" charset="0"/>
            </a:endParaRPr>
          </a:p>
          <a:p>
            <a:r>
              <a:rPr lang="en-US" sz="2300" b="1" dirty="0">
                <a:solidFill>
                  <a:schemeClr val="bg1"/>
                </a:solidFill>
                <a:latin typeface="Helvetica" panose="020B0604020202020204" pitchFamily="34" charset="0"/>
                <a:cs typeface="Helvetica" panose="020B0604020202020204" pitchFamily="34" charset="0"/>
              </a:rPr>
              <a:t>Access to:</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Enhanced Member Section detailing your unique benefits and services (Member Access)</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Member Tips &amp; Resources </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Self-Assessment Tools</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Appointment Requests</a:t>
            </a:r>
          </a:p>
          <a:p>
            <a:endParaRPr lang="en-US" sz="2200" dirty="0">
              <a:solidFill>
                <a:schemeClr val="bg1"/>
              </a:solidFill>
              <a:latin typeface="Helvetica" panose="020B0604020202020204" pitchFamily="34" charset="0"/>
              <a:cs typeface="Helvetica" panose="020B0604020202020204" pitchFamily="34" charset="0"/>
            </a:endParaRPr>
          </a:p>
          <a:p>
            <a:r>
              <a:rPr lang="en-US" sz="2300" b="1" dirty="0">
                <a:solidFill>
                  <a:schemeClr val="bg1"/>
                </a:solidFill>
                <a:latin typeface="Helvetica" panose="020B0604020202020204" pitchFamily="34" charset="0"/>
                <a:cs typeface="Helvetica" panose="020B0604020202020204" pitchFamily="34" charset="0"/>
              </a:rPr>
              <a:t>Online Work/Life (password: DORM):</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Lifestyle tools to support a healthy work/life balance </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Extensive library providing access to relevant articles, seminars, self-help information, news items and more</a:t>
            </a:r>
          </a:p>
          <a:p>
            <a:pPr marL="342900" indent="-228600">
              <a:buClr>
                <a:schemeClr val="bg1"/>
              </a:buClr>
              <a:buSzPct val="68000"/>
              <a:buFont typeface="Wingdings 3" panose="05040102010807070707" pitchFamily="18" charset="2"/>
              <a:buChar char="}"/>
            </a:pPr>
            <a:endParaRPr lang="en-US" sz="2200" dirty="0">
              <a:solidFill>
                <a:schemeClr val="bg1"/>
              </a:solidFill>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D5CA1F73-AAE7-4849-8A09-56B72B9A70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2284813"/>
      </p:ext>
    </p:extLst>
  </p:cSld>
  <p:clrMapOvr>
    <a:masterClrMapping/>
  </p:clrMapOvr>
  <mc:AlternateContent xmlns:mc="http://schemas.openxmlformats.org/markup-compatibility/2006">
    <mc:Choice xmlns:p14="http://schemas.microsoft.com/office/powerpoint/2010/main" Requires="p14">
      <p:transition spd="slow" p14:dur="2000" advTm="89291"/>
    </mc:Choice>
    <mc:Fallback>
      <p:transition spd="slow" advTm="89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F84564-B625-4DBE-89D2-FFCE99FD27C0}"/>
              </a:ext>
            </a:extLst>
          </p:cNvPr>
          <p:cNvSpPr>
            <a:spLocks noGrp="1"/>
          </p:cNvSpPr>
          <p:nvPr>
            <p:ph type="body" sz="quarter" idx="10"/>
          </p:nvPr>
        </p:nvSpPr>
        <p:spPr>
          <a:xfrm>
            <a:off x="298366" y="510988"/>
            <a:ext cx="3170767" cy="2188667"/>
          </a:xfrm>
        </p:spPr>
        <p:txBody>
          <a:bodyPr>
            <a:normAutofit/>
          </a:bodyPr>
          <a:lstStyle/>
          <a:p>
            <a:r>
              <a:rPr lang="en-US" dirty="0"/>
              <a:t>Principles of</a:t>
            </a:r>
            <a:br>
              <a:rPr lang="en-US" dirty="0"/>
            </a:br>
            <a:r>
              <a:rPr lang="en-US" dirty="0"/>
              <a:t>Essential</a:t>
            </a:r>
            <a:br>
              <a:rPr lang="en-US" dirty="0"/>
            </a:br>
            <a:r>
              <a:rPr lang="en-US" dirty="0"/>
              <a:t>Leadership</a:t>
            </a:r>
          </a:p>
          <a:p>
            <a:endParaRPr lang="en-US" sz="2300" dirty="0"/>
          </a:p>
        </p:txBody>
      </p:sp>
      <p:pic>
        <p:nvPicPr>
          <p:cNvPr id="3" name="Picture 2">
            <a:extLst>
              <a:ext uri="{FF2B5EF4-FFF2-40B4-BE49-F238E27FC236}">
                <a16:creationId xmlns:a16="http://schemas.microsoft.com/office/drawing/2014/main" id="{C8FA4BBB-2FDF-4110-AD4D-26E068147C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608" y="4403949"/>
            <a:ext cx="1628571" cy="16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 Placeholder 1">
            <a:extLst>
              <a:ext uri="{FF2B5EF4-FFF2-40B4-BE49-F238E27FC236}">
                <a16:creationId xmlns:a16="http://schemas.microsoft.com/office/drawing/2014/main" id="{E2F67E35-B60A-4A72-9CD1-30745ABD1105}"/>
              </a:ext>
            </a:extLst>
          </p:cNvPr>
          <p:cNvSpPr txBox="1">
            <a:spLocks/>
          </p:cNvSpPr>
          <p:nvPr/>
        </p:nvSpPr>
        <p:spPr>
          <a:xfrm>
            <a:off x="298450" y="3101714"/>
            <a:ext cx="3294756" cy="2111759"/>
          </a:xfrm>
          <a:prstGeom prst="rect">
            <a:avLst/>
          </a:prstGeom>
        </p:spPr>
        <p:txBody>
          <a:bodyPr vert="horz" lIns="91440" tIns="45720" rIns="91440" bIns="45720" rtlCol="0">
            <a:noAutofit/>
          </a:bodyPr>
          <a:lstStyle>
            <a:lvl1pPr marL="0" indent="0" algn="l" defTabSz="1219170" rtl="0" eaLnBrk="1" latinLnBrk="0" hangingPunct="1">
              <a:spcBef>
                <a:spcPts val="0"/>
              </a:spcBef>
              <a:spcAft>
                <a:spcPts val="1333"/>
              </a:spcAft>
              <a:buClr>
                <a:srgbClr val="0070C0"/>
              </a:buClr>
              <a:buSzPct val="68000"/>
              <a:buFont typeface="Wingdings 3" panose="05040102010807070707" pitchFamily="18" charset="2"/>
              <a:buNone/>
              <a:defRPr sz="4000" kern="1200" baseline="0">
                <a:solidFill>
                  <a:schemeClr val="bg1"/>
                </a:solidFill>
                <a:latin typeface="Helvetica" pitchFamily="34" charset="0"/>
                <a:ea typeface="+mn-ea"/>
                <a:cs typeface="+mn-cs"/>
              </a:defRPr>
            </a:lvl1pPr>
            <a:lvl2pPr marL="990575" indent="-380990" algn="l" defTabSz="1219170" rtl="0" eaLnBrk="1" latinLnBrk="0" hangingPunct="1">
              <a:spcBef>
                <a:spcPts val="0"/>
              </a:spcBef>
              <a:spcAft>
                <a:spcPts val="1333"/>
              </a:spcAft>
              <a:buFont typeface="Arial" panose="020B0604020202020204" pitchFamily="34" charset="0"/>
              <a:buChar char="•"/>
              <a:defRPr sz="2400" kern="1200">
                <a:solidFill>
                  <a:schemeClr val="tx1"/>
                </a:solidFill>
                <a:latin typeface="Helvetica" pitchFamily="34" charset="0"/>
                <a:ea typeface="+mn-ea"/>
                <a:cs typeface="+mn-cs"/>
              </a:defRPr>
            </a:lvl2pPr>
            <a:lvl3pPr marL="1523962" indent="-304792" algn="l" defTabSz="1219170" rtl="0" eaLnBrk="1" latinLnBrk="0" hangingPunct="1">
              <a:spcBef>
                <a:spcPts val="0"/>
              </a:spcBef>
              <a:spcAft>
                <a:spcPts val="1333"/>
              </a:spcAft>
              <a:buSzPct val="68000"/>
              <a:buFont typeface="Courier New" panose="02070309020205020404" pitchFamily="49" charset="0"/>
              <a:buChar char="o"/>
              <a:defRPr sz="2000" kern="1200">
                <a:solidFill>
                  <a:schemeClr val="tx1"/>
                </a:solidFill>
                <a:latin typeface="Helvetica" pitchFamily="34" charset="0"/>
                <a:ea typeface="+mn-ea"/>
                <a:cs typeface="+mn-cs"/>
              </a:defRPr>
            </a:lvl3pPr>
            <a:lvl4pPr marL="2133547"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4pPr>
            <a:lvl5pPr marL="2743131"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fontAlgn="auto">
              <a:lnSpc>
                <a:spcPct val="90000"/>
              </a:lnSpc>
              <a:spcAft>
                <a:spcPts val="0"/>
              </a:spcAft>
            </a:pPr>
            <a:r>
              <a:rPr lang="en-US" sz="2400" dirty="0"/>
              <a:t>August 2021</a:t>
            </a:r>
          </a:p>
        </p:txBody>
      </p:sp>
    </p:spTree>
    <p:extLst>
      <p:ext uri="{BB962C8B-B14F-4D97-AF65-F5344CB8AC3E}">
        <p14:creationId xmlns:p14="http://schemas.microsoft.com/office/powerpoint/2010/main" val="3312276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E9DFAA-1BC4-4199-9DD4-D921E80A71E4}"/>
              </a:ext>
            </a:extLst>
          </p:cNvPr>
          <p:cNvSpPr>
            <a:spLocks noGrp="1"/>
          </p:cNvSpPr>
          <p:nvPr>
            <p:ph sz="half" idx="1"/>
          </p:nvPr>
        </p:nvSpPr>
        <p:spPr/>
        <p:txBody>
          <a:bodyPr/>
          <a:lstStyle/>
          <a:p>
            <a:pPr marL="0" indent="0">
              <a:buNone/>
            </a:pPr>
            <a:r>
              <a:rPr lang="en-US" b="1" u="sng" dirty="0"/>
              <a:t>A Boss</a:t>
            </a:r>
          </a:p>
          <a:p>
            <a:r>
              <a:rPr lang="en-US" dirty="0"/>
              <a:t>Tells what to do</a:t>
            </a:r>
          </a:p>
          <a:p>
            <a:r>
              <a:rPr lang="en-US" dirty="0"/>
              <a:t>Relies on authority </a:t>
            </a:r>
          </a:p>
          <a:p>
            <a:r>
              <a:rPr lang="en-US" dirty="0"/>
              <a:t>Delegates responsibility </a:t>
            </a:r>
          </a:p>
          <a:p>
            <a:r>
              <a:rPr lang="en-US" dirty="0"/>
              <a:t>Demands respect </a:t>
            </a:r>
          </a:p>
          <a:p>
            <a:r>
              <a:rPr lang="en-US" dirty="0"/>
              <a:t>Believes in “I”</a:t>
            </a:r>
          </a:p>
        </p:txBody>
      </p:sp>
      <p:sp>
        <p:nvSpPr>
          <p:cNvPr id="3" name="Content Placeholder 2">
            <a:extLst>
              <a:ext uri="{FF2B5EF4-FFF2-40B4-BE49-F238E27FC236}">
                <a16:creationId xmlns:a16="http://schemas.microsoft.com/office/drawing/2014/main" id="{53CB5E7D-157C-4F1F-AEEC-1235AC5A0F08}"/>
              </a:ext>
            </a:extLst>
          </p:cNvPr>
          <p:cNvSpPr>
            <a:spLocks noGrp="1"/>
          </p:cNvSpPr>
          <p:nvPr>
            <p:ph sz="half" idx="2"/>
          </p:nvPr>
        </p:nvSpPr>
        <p:spPr>
          <a:xfrm>
            <a:off x="7323826" y="1687482"/>
            <a:ext cx="4664974" cy="4484718"/>
          </a:xfrm>
        </p:spPr>
        <p:txBody>
          <a:bodyPr/>
          <a:lstStyle/>
          <a:p>
            <a:pPr marL="0" lvl="0" indent="0">
              <a:buNone/>
            </a:pPr>
            <a:r>
              <a:rPr lang="en-US" b="1" u="sng" dirty="0"/>
              <a:t>A Leader</a:t>
            </a:r>
          </a:p>
          <a:p>
            <a:pPr lvl="0"/>
            <a:r>
              <a:rPr lang="en-US" dirty="0"/>
              <a:t>Tells why and how to do it</a:t>
            </a:r>
          </a:p>
          <a:p>
            <a:pPr lvl="0"/>
            <a:r>
              <a:rPr lang="en-US" dirty="0"/>
              <a:t>Depends on goodwill</a:t>
            </a:r>
          </a:p>
          <a:p>
            <a:pPr lvl="0"/>
            <a:r>
              <a:rPr lang="en-US" dirty="0"/>
              <a:t>Delegates authority</a:t>
            </a:r>
          </a:p>
          <a:p>
            <a:pPr lvl="0"/>
            <a:r>
              <a:rPr lang="en-US" dirty="0"/>
              <a:t>Commands respect</a:t>
            </a:r>
          </a:p>
          <a:p>
            <a:pPr lvl="0"/>
            <a:r>
              <a:rPr lang="en-US" dirty="0"/>
              <a:t>Believes in “We”</a:t>
            </a:r>
          </a:p>
          <a:p>
            <a:endParaRPr lang="en-US" dirty="0"/>
          </a:p>
        </p:txBody>
      </p:sp>
      <p:sp>
        <p:nvSpPr>
          <p:cNvPr id="4" name="Title 3">
            <a:extLst>
              <a:ext uri="{FF2B5EF4-FFF2-40B4-BE49-F238E27FC236}">
                <a16:creationId xmlns:a16="http://schemas.microsoft.com/office/drawing/2014/main" id="{B2B4B7F4-91EA-4E8C-9861-19541F0BA475}"/>
              </a:ext>
            </a:extLst>
          </p:cNvPr>
          <p:cNvSpPr>
            <a:spLocks noGrp="1"/>
          </p:cNvSpPr>
          <p:nvPr>
            <p:ph type="title"/>
          </p:nvPr>
        </p:nvSpPr>
        <p:spPr/>
        <p:txBody>
          <a:bodyPr>
            <a:normAutofit fontScale="90000"/>
          </a:bodyPr>
          <a:lstStyle/>
          <a:p>
            <a:r>
              <a:rPr lang="en-US" dirty="0"/>
              <a:t>Differences Between a Boss &amp; Leader</a:t>
            </a:r>
          </a:p>
        </p:txBody>
      </p:sp>
      <p:pic>
        <p:nvPicPr>
          <p:cNvPr id="5" name="Audio 4">
            <a:hlinkClick r:id="" action="ppaction://media"/>
            <a:extLst>
              <a:ext uri="{FF2B5EF4-FFF2-40B4-BE49-F238E27FC236}">
                <a16:creationId xmlns:a16="http://schemas.microsoft.com/office/drawing/2014/main" id="{98D7BC98-42D7-4267-8A29-A8EB87AC95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067859702"/>
      </p:ext>
    </p:extLst>
  </p:cSld>
  <p:clrMapOvr>
    <a:masterClrMapping/>
  </p:clrMapOvr>
  <mc:AlternateContent xmlns:mc="http://schemas.openxmlformats.org/markup-compatibility/2006">
    <mc:Choice xmlns:p14="http://schemas.microsoft.com/office/powerpoint/2010/main" Requires="p14">
      <p:transition spd="slow" p14:dur="2000" advTm="39878"/>
    </mc:Choice>
    <mc:Fallback>
      <p:transition spd="slow" advTm="39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597142-CCE1-46AC-A6C3-33A73C10D6BD}"/>
              </a:ext>
            </a:extLst>
          </p:cNvPr>
          <p:cNvSpPr>
            <a:spLocks noGrp="1"/>
          </p:cNvSpPr>
          <p:nvPr>
            <p:ph type="body" idx="1"/>
          </p:nvPr>
        </p:nvSpPr>
        <p:spPr/>
        <p:txBody>
          <a:bodyPr>
            <a:normAutofit/>
          </a:bodyPr>
          <a:lstStyle/>
          <a:p>
            <a:endParaRPr lang="en-US" dirty="0"/>
          </a:p>
          <a:p>
            <a:r>
              <a:rPr lang="en-US" dirty="0"/>
              <a:t>Leadership Styles </a:t>
            </a:r>
          </a:p>
        </p:txBody>
      </p:sp>
      <p:pic>
        <p:nvPicPr>
          <p:cNvPr id="2" name="Audio 1">
            <a:hlinkClick r:id="" action="ppaction://media"/>
            <a:extLst>
              <a:ext uri="{FF2B5EF4-FFF2-40B4-BE49-F238E27FC236}">
                <a16:creationId xmlns:a16="http://schemas.microsoft.com/office/drawing/2014/main" id="{A1DCE8FE-0A87-47D1-854D-FA70DE9C66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904135245"/>
      </p:ext>
    </p:extLst>
  </p:cSld>
  <p:clrMapOvr>
    <a:masterClrMapping/>
  </p:clrMapOvr>
  <mc:AlternateContent xmlns:mc="http://schemas.openxmlformats.org/markup-compatibility/2006">
    <mc:Choice xmlns:p14="http://schemas.microsoft.com/office/powerpoint/2010/main" Requires="p14">
      <p:transition spd="slow" p14:dur="2000" advTm="6952"/>
    </mc:Choice>
    <mc:Fallback>
      <p:transition spd="slow" advTm="6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3D33-3CBF-4E77-A5BF-B9BB380124AC}"/>
              </a:ext>
            </a:extLst>
          </p:cNvPr>
          <p:cNvSpPr>
            <a:spLocks noGrp="1"/>
          </p:cNvSpPr>
          <p:nvPr>
            <p:ph type="title"/>
          </p:nvPr>
        </p:nvSpPr>
        <p:spPr/>
        <p:txBody>
          <a:bodyPr>
            <a:normAutofit/>
          </a:bodyPr>
          <a:lstStyle/>
          <a:p>
            <a:r>
              <a:rPr lang="en-US" sz="3200" dirty="0"/>
              <a:t>Importance of Knowing Your Personality Traits</a:t>
            </a:r>
          </a:p>
        </p:txBody>
      </p:sp>
      <p:sp>
        <p:nvSpPr>
          <p:cNvPr id="3" name="Content Placeholder 2">
            <a:extLst>
              <a:ext uri="{FF2B5EF4-FFF2-40B4-BE49-F238E27FC236}">
                <a16:creationId xmlns:a16="http://schemas.microsoft.com/office/drawing/2014/main" id="{A827B917-F277-4C0F-9FAC-299D633731BC}"/>
              </a:ext>
            </a:extLst>
          </p:cNvPr>
          <p:cNvSpPr>
            <a:spLocks noGrp="1"/>
          </p:cNvSpPr>
          <p:nvPr>
            <p:ph idx="1"/>
          </p:nvPr>
        </p:nvSpPr>
        <p:spPr/>
        <p:txBody>
          <a:bodyPr/>
          <a:lstStyle/>
          <a:p>
            <a:r>
              <a:rPr lang="en-US" dirty="0"/>
              <a:t>The actions and behaviors you exhibit on a daily basis don’t affect just you.  Your actions and behaviors as a supervisor ultimately determine: </a:t>
            </a:r>
          </a:p>
          <a:p>
            <a:pPr lvl="1"/>
            <a:r>
              <a:rPr lang="en-US" dirty="0"/>
              <a:t>The morale of your employees</a:t>
            </a:r>
          </a:p>
          <a:p>
            <a:pPr lvl="1"/>
            <a:r>
              <a:rPr lang="en-US" dirty="0"/>
              <a:t>The overall success of your company</a:t>
            </a:r>
          </a:p>
          <a:p>
            <a:pPr lvl="1"/>
            <a:r>
              <a:rPr lang="en-US" dirty="0"/>
              <a:t>Your future growth within the company </a:t>
            </a:r>
          </a:p>
        </p:txBody>
      </p:sp>
      <p:pic>
        <p:nvPicPr>
          <p:cNvPr id="4" name="Audio 3">
            <a:hlinkClick r:id="" action="ppaction://media"/>
            <a:extLst>
              <a:ext uri="{FF2B5EF4-FFF2-40B4-BE49-F238E27FC236}">
                <a16:creationId xmlns:a16="http://schemas.microsoft.com/office/drawing/2014/main" id="{79C55C37-E96B-4CB3-B434-0F76BAA196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738758001"/>
      </p:ext>
    </p:extLst>
  </p:cSld>
  <p:clrMapOvr>
    <a:masterClrMapping/>
  </p:clrMapOvr>
  <mc:AlternateContent xmlns:mc="http://schemas.openxmlformats.org/markup-compatibility/2006">
    <mc:Choice xmlns:p14="http://schemas.microsoft.com/office/powerpoint/2010/main" Requires="p14">
      <p:transition spd="slow" p14:dur="2000" advTm="21860"/>
    </mc:Choice>
    <mc:Fallback>
      <p:transition spd="slow" advTm="21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FA675-0B2D-47FC-976E-7FD993E28140}"/>
              </a:ext>
            </a:extLst>
          </p:cNvPr>
          <p:cNvSpPr>
            <a:spLocks noGrp="1"/>
          </p:cNvSpPr>
          <p:nvPr>
            <p:ph type="title"/>
          </p:nvPr>
        </p:nvSpPr>
        <p:spPr>
          <a:xfrm>
            <a:off x="2527540" y="-1"/>
            <a:ext cx="9659046" cy="1223355"/>
          </a:xfrm>
        </p:spPr>
        <p:txBody>
          <a:bodyPr>
            <a:normAutofit/>
          </a:bodyPr>
          <a:lstStyle/>
          <a:p>
            <a:pPr algn="r"/>
            <a:r>
              <a:rPr lang="en-US" sz="3300" dirty="0"/>
              <a:t>We Are All Different – And That’s a Good Thing</a:t>
            </a:r>
          </a:p>
        </p:txBody>
      </p:sp>
      <p:sp>
        <p:nvSpPr>
          <p:cNvPr id="3" name="Content Placeholder 2">
            <a:extLst>
              <a:ext uri="{FF2B5EF4-FFF2-40B4-BE49-F238E27FC236}">
                <a16:creationId xmlns:a16="http://schemas.microsoft.com/office/drawing/2014/main" id="{56A661ED-D6B4-4C49-86E9-D0225A34AF78}"/>
              </a:ext>
            </a:extLst>
          </p:cNvPr>
          <p:cNvSpPr>
            <a:spLocks noGrp="1"/>
          </p:cNvSpPr>
          <p:nvPr>
            <p:ph idx="1"/>
          </p:nvPr>
        </p:nvSpPr>
        <p:spPr/>
        <p:txBody>
          <a:bodyPr/>
          <a:lstStyle/>
          <a:p>
            <a:r>
              <a:rPr lang="en-US" dirty="0"/>
              <a:t>What makes you who you are? </a:t>
            </a:r>
          </a:p>
          <a:p>
            <a:pPr lvl="1"/>
            <a:r>
              <a:rPr lang="en-US" dirty="0"/>
              <a:t>Your life experiences</a:t>
            </a:r>
          </a:p>
          <a:p>
            <a:pPr lvl="1"/>
            <a:r>
              <a:rPr lang="en-US" dirty="0"/>
              <a:t>Your mentors and role models</a:t>
            </a:r>
          </a:p>
          <a:p>
            <a:pPr lvl="1"/>
            <a:r>
              <a:rPr lang="en-US" dirty="0"/>
              <a:t>Your adversity &amp; challenges</a:t>
            </a:r>
          </a:p>
          <a:p>
            <a:pPr lvl="1"/>
            <a:r>
              <a:rPr lang="en-US" dirty="0"/>
              <a:t>Your genetic makeup</a:t>
            </a:r>
          </a:p>
          <a:p>
            <a:pPr lvl="1"/>
            <a:r>
              <a:rPr lang="en-US" dirty="0"/>
              <a:t>Your culture</a:t>
            </a:r>
          </a:p>
          <a:p>
            <a:r>
              <a:rPr lang="en-US" dirty="0"/>
              <a:t>We are all unique due to the complex combination of the many variables that have shaped us</a:t>
            </a:r>
          </a:p>
        </p:txBody>
      </p:sp>
      <p:pic>
        <p:nvPicPr>
          <p:cNvPr id="4" name="Audio 3">
            <a:hlinkClick r:id="" action="ppaction://media"/>
            <a:extLst>
              <a:ext uri="{FF2B5EF4-FFF2-40B4-BE49-F238E27FC236}">
                <a16:creationId xmlns:a16="http://schemas.microsoft.com/office/drawing/2014/main" id="{83961B8A-3E2C-4E2A-BB51-7B23336BD1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360746494"/>
      </p:ext>
    </p:extLst>
  </p:cSld>
  <p:clrMapOvr>
    <a:masterClrMapping/>
  </p:clrMapOvr>
  <mc:AlternateContent xmlns:mc="http://schemas.openxmlformats.org/markup-compatibility/2006">
    <mc:Choice xmlns:p14="http://schemas.microsoft.com/office/powerpoint/2010/main" Requires="p14">
      <p:transition spd="slow" p14:dur="2000" advTm="28732"/>
    </mc:Choice>
    <mc:Fallback>
      <p:transition spd="slow" advTm="28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7B61C-CF71-432C-8DF3-4B460537F954}"/>
              </a:ext>
            </a:extLst>
          </p:cNvPr>
          <p:cNvSpPr>
            <a:spLocks noGrp="1"/>
          </p:cNvSpPr>
          <p:nvPr>
            <p:ph type="title"/>
          </p:nvPr>
        </p:nvSpPr>
        <p:spPr/>
        <p:txBody>
          <a:bodyPr/>
          <a:lstStyle/>
          <a:p>
            <a:r>
              <a:rPr lang="en-US" dirty="0"/>
              <a:t>Leadership Styles</a:t>
            </a:r>
          </a:p>
        </p:txBody>
      </p:sp>
      <p:sp>
        <p:nvSpPr>
          <p:cNvPr id="3" name="Content Placeholder 2">
            <a:extLst>
              <a:ext uri="{FF2B5EF4-FFF2-40B4-BE49-F238E27FC236}">
                <a16:creationId xmlns:a16="http://schemas.microsoft.com/office/drawing/2014/main" id="{088CCCF1-2410-4837-B6F7-268C212D8CD7}"/>
              </a:ext>
            </a:extLst>
          </p:cNvPr>
          <p:cNvSpPr>
            <a:spLocks noGrp="1"/>
          </p:cNvSpPr>
          <p:nvPr>
            <p:ph idx="1"/>
          </p:nvPr>
        </p:nvSpPr>
        <p:spPr/>
        <p:txBody>
          <a:bodyPr/>
          <a:lstStyle/>
          <a:p>
            <a:r>
              <a:rPr lang="en-US" b="1" dirty="0"/>
              <a:t>Directive Leaders</a:t>
            </a:r>
          </a:p>
          <a:p>
            <a:pPr lvl="1"/>
            <a:r>
              <a:rPr lang="en-US" dirty="0"/>
              <a:t>Leaders from top-down decision making</a:t>
            </a:r>
          </a:p>
          <a:p>
            <a:pPr lvl="1"/>
            <a:r>
              <a:rPr lang="en-US" dirty="0"/>
              <a:t>Tends to tell subordinates what to do and expects them to do it</a:t>
            </a:r>
          </a:p>
          <a:p>
            <a:r>
              <a:rPr lang="en-US" b="1" dirty="0"/>
              <a:t>Heroic Leaders</a:t>
            </a:r>
          </a:p>
          <a:p>
            <a:pPr lvl="1"/>
            <a:r>
              <a:rPr lang="en-US" dirty="0"/>
              <a:t>Leverage their charisma and charm </a:t>
            </a:r>
          </a:p>
          <a:p>
            <a:pPr lvl="1"/>
            <a:r>
              <a:rPr lang="en-US" dirty="0"/>
              <a:t>Rely on their own answers, but shape them by listening to others’ opinions</a:t>
            </a:r>
          </a:p>
          <a:p>
            <a:pPr lvl="1"/>
            <a:r>
              <a:rPr lang="en-US" dirty="0"/>
              <a:t>Inspire others to perform their best</a:t>
            </a:r>
          </a:p>
          <a:p>
            <a:endParaRPr lang="en-US" dirty="0"/>
          </a:p>
          <a:p>
            <a:pPr lvl="1"/>
            <a:endParaRPr lang="en-US" dirty="0"/>
          </a:p>
        </p:txBody>
      </p:sp>
      <p:pic>
        <p:nvPicPr>
          <p:cNvPr id="4" name="Audio 3">
            <a:hlinkClick r:id="" action="ppaction://media"/>
            <a:extLst>
              <a:ext uri="{FF2B5EF4-FFF2-40B4-BE49-F238E27FC236}">
                <a16:creationId xmlns:a16="http://schemas.microsoft.com/office/drawing/2014/main" id="{749E0343-40B6-4250-86DF-CCD77B105A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651042586"/>
      </p:ext>
    </p:extLst>
  </p:cSld>
  <p:clrMapOvr>
    <a:masterClrMapping/>
  </p:clrMapOvr>
  <mc:AlternateContent xmlns:mc="http://schemas.openxmlformats.org/markup-compatibility/2006">
    <mc:Choice xmlns:p14="http://schemas.microsoft.com/office/powerpoint/2010/main" Requires="p14">
      <p:transition spd="slow" p14:dur="2000" advTm="42271"/>
    </mc:Choice>
    <mc:Fallback>
      <p:transition spd="slow" advTm="42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HS 2018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HS 2018 Theme" id="{99102009-44A7-44BE-97B4-C5A5C371810C}" vid="{7976F7E3-43E6-4F2D-BF6E-11EE665F20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BHS 2018 Theme</Template>
  <TotalTime>7461</TotalTime>
  <Words>2427</Words>
  <Application>Microsoft Office PowerPoint</Application>
  <PresentationFormat>Widescreen</PresentationFormat>
  <Paragraphs>328</Paragraphs>
  <Slides>48</Slides>
  <Notes>12</Notes>
  <HiddenSlides>0</HiddenSlides>
  <MMClips>47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Courier New</vt:lpstr>
      <vt:lpstr>Helvetica</vt:lpstr>
      <vt:lpstr>Wingdings 3</vt:lpstr>
      <vt:lpstr>BHS 2018 Theme</vt:lpstr>
      <vt:lpstr>PowerPoint Presentation</vt:lpstr>
      <vt:lpstr>State Employee Assistance Program</vt:lpstr>
      <vt:lpstr>Objectives </vt:lpstr>
      <vt:lpstr>What Is Leadership? </vt:lpstr>
      <vt:lpstr>Differences Between a Boss &amp; Leader</vt:lpstr>
      <vt:lpstr>PowerPoint Presentation</vt:lpstr>
      <vt:lpstr>Importance of Knowing Your Personality Traits</vt:lpstr>
      <vt:lpstr>We Are All Different – And That’s a Good Thing</vt:lpstr>
      <vt:lpstr>Leadership Styles</vt:lpstr>
      <vt:lpstr>Leadership Styles</vt:lpstr>
      <vt:lpstr>Qualities of Leaders </vt:lpstr>
      <vt:lpstr>Qualities of Leaders</vt:lpstr>
      <vt:lpstr>PowerPoint Presentation</vt:lpstr>
      <vt:lpstr>Why Set Boundaries at Work? </vt:lpstr>
      <vt:lpstr>3 Types of Workplace Boundaries </vt:lpstr>
      <vt:lpstr>Job Responsibility Boundaries </vt:lpstr>
      <vt:lpstr>Job Responsibility Boundaries </vt:lpstr>
      <vt:lpstr>Interpersonal Boundaries </vt:lpstr>
      <vt:lpstr>Personal Boundaries </vt:lpstr>
      <vt:lpstr>PowerPoint Presentation</vt:lpstr>
      <vt:lpstr>Workplace Personality Types</vt:lpstr>
      <vt:lpstr>The Hostile Co-Worker </vt:lpstr>
      <vt:lpstr>The Know-It-All</vt:lpstr>
      <vt:lpstr>The Pessimist </vt:lpstr>
      <vt:lpstr>The Staller </vt:lpstr>
      <vt:lpstr>How Difficult Employees can  Cause Conflict </vt:lpstr>
      <vt:lpstr>The Impact of Difficult Behavior  in the Workplace</vt:lpstr>
      <vt:lpstr>PowerPoint Presentation</vt:lpstr>
      <vt:lpstr>Managing a Difficult Employee </vt:lpstr>
      <vt:lpstr>Managing a Difficult Employee</vt:lpstr>
      <vt:lpstr>Managing a Difficult Employee </vt:lpstr>
      <vt:lpstr>Managing a Difficult Employee</vt:lpstr>
      <vt:lpstr>PowerPoint Presentation</vt:lpstr>
      <vt:lpstr>How to Get Results and Maintain  Balance in the Workplace </vt:lpstr>
      <vt:lpstr>How to Get Results and Maintain  Balance in the Workplace </vt:lpstr>
      <vt:lpstr>Four Tips for Effective Communication </vt:lpstr>
      <vt:lpstr>Tips for Effective Communication </vt:lpstr>
      <vt:lpstr>Tips for Effective Communication </vt:lpstr>
      <vt:lpstr>Leaders Create a Culture of  Mutual Respect</vt:lpstr>
      <vt:lpstr>Leaders Create a Culture of  Mutual Respect</vt:lpstr>
      <vt:lpstr>PowerPoint Presentation</vt:lpstr>
      <vt:lpstr>Review of Your BHS Benefits</vt:lpstr>
      <vt:lpstr>About BHS: At a Glance</vt:lpstr>
      <vt:lpstr>State of Alabama: EAP Benefits</vt:lpstr>
      <vt:lpstr>Accessing the EAP</vt:lpstr>
      <vt:lpstr>Accessing the EAP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Rodgers</dc:creator>
  <cp:lastModifiedBy>BHS Training</cp:lastModifiedBy>
  <cp:revision>90</cp:revision>
  <cp:lastPrinted>2021-07-28T16:58:01Z</cp:lastPrinted>
  <dcterms:created xsi:type="dcterms:W3CDTF">2018-04-26T20:02:34Z</dcterms:created>
  <dcterms:modified xsi:type="dcterms:W3CDTF">2021-08-02T16:10:57Z</dcterms:modified>
</cp:coreProperties>
</file>