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1293" r:id="rId2"/>
    <p:sldId id="1295" r:id="rId3"/>
    <p:sldId id="2147471008" r:id="rId4"/>
    <p:sldId id="1284" r:id="rId5"/>
    <p:sldId id="1294" r:id="rId6"/>
    <p:sldId id="436" r:id="rId7"/>
    <p:sldId id="1313" r:id="rId8"/>
    <p:sldId id="1297" r:id="rId9"/>
    <p:sldId id="1298" r:id="rId10"/>
    <p:sldId id="409" r:id="rId11"/>
    <p:sldId id="1263" r:id="rId12"/>
    <p:sldId id="433" r:id="rId13"/>
    <p:sldId id="1288" r:id="rId14"/>
    <p:sldId id="1261" r:id="rId15"/>
    <p:sldId id="1265" r:id="rId16"/>
    <p:sldId id="1289" r:id="rId17"/>
    <p:sldId id="408" r:id="rId18"/>
    <p:sldId id="337" r:id="rId19"/>
    <p:sldId id="2147470941" r:id="rId20"/>
    <p:sldId id="2147470942" r:id="rId21"/>
    <p:sldId id="345" r:id="rId22"/>
    <p:sldId id="2147471006" r:id="rId23"/>
    <p:sldId id="2147470970" r:id="rId24"/>
    <p:sldId id="338"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A18BB6-974C-5D16-CF34-FCCBE042E92E}" name="Parker, Reggie" initials="PR" userId="S::Reggie.Parker@hooveralabama.gov::fdfc9c18-7664-4b53-af28-7f4fc153f5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823542-A704-3D59-A0FF-BFAB0ED199D6}" v="86" dt="2026-09-28T18:22:05.6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42877" autoAdjust="0"/>
  </p:normalViewPr>
  <p:slideViewPr>
    <p:cSldViewPr>
      <p:cViewPr varScale="1">
        <p:scale>
          <a:sx n="54" d="100"/>
          <a:sy n="54" d="100"/>
        </p:scale>
        <p:origin x="3282" y="7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6003E2EA-1451-4091-8B2F-8B008E7035C9}" type="datetimeFigureOut">
              <a:rPr lang="en-US" smtClean="0"/>
              <a:t>9/28/2026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163C565-2189-4129-AED0-9CFDB2204B3E}" type="slidenum">
              <a:rPr lang="en-US" smtClean="0"/>
              <a:t>‹#›</a:t>
            </a:fld>
            <a:endParaRPr lang="en-US" dirty="0"/>
          </a:p>
        </p:txBody>
      </p:sp>
    </p:spTree>
    <p:extLst>
      <p:ext uri="{BB962C8B-B14F-4D97-AF65-F5344CB8AC3E}">
        <p14:creationId xmlns:p14="http://schemas.microsoft.com/office/powerpoint/2010/main" val="34233646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B6F86B3-85C4-4A00-8C6E-0A436A2EA57A}" type="datetimeFigureOut">
              <a:rPr lang="en-US" smtClean="0"/>
              <a:t>9/28/2026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41F1E36-3D8E-487C-978C-F1AC747649F2}" type="slidenum">
              <a:rPr lang="en-US" smtClean="0"/>
              <a:t>‹#›</a:t>
            </a:fld>
            <a:endParaRPr lang="en-US" dirty="0"/>
          </a:p>
        </p:txBody>
      </p:sp>
    </p:spTree>
    <p:extLst>
      <p:ext uri="{BB962C8B-B14F-4D97-AF65-F5344CB8AC3E}">
        <p14:creationId xmlns:p14="http://schemas.microsoft.com/office/powerpoint/2010/main" val="3123195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I want to begin with a quote that has generated a lot of discussion about the emotional lives of men. Comedian Chris Rock once said, "Only women, children, and dogs are loved unconditionally. A man is only loved under the condition that he provides something."</a:t>
            </a:r>
          </a:p>
          <a:p>
            <a:pPr>
              <a:buNone/>
            </a:pPr>
            <a:r>
              <a:rPr lang="en-US" dirty="0"/>
              <a:t>Whether you agree with that statement or not, it speaks to a belief that many men carry: that their value is tied to what they do, what they achieve, what they earn, or what they provide for others.</a:t>
            </a:r>
          </a:p>
          <a:p>
            <a:pPr>
              <a:buNone/>
            </a:pPr>
            <a:endParaRPr lang="en-US" dirty="0"/>
          </a:p>
          <a:p>
            <a:pPr>
              <a:buNone/>
            </a:pPr>
            <a:r>
              <a:rPr lang="en-US" dirty="0"/>
              <a:t>Research on masculinity and emotional socialization suggests that many boys grow up receiving messages such as "suck it up," "man up," "boys don't cry," or "stop being a baby." While these messages are often intended to promote resilience, they can also teach boys that certain emotions are unacceptable to express.</a:t>
            </a:r>
          </a:p>
          <a:p>
            <a:pPr>
              <a:buNone/>
            </a:pPr>
            <a:r>
              <a:rPr lang="en-US" dirty="0"/>
              <a:t>Many men learn that anger is permissible, competitiveness is encouraged, and stoicism is respected. But emotions such as hurt, fear, loneliness, grief, disappointment, and vulnerability are often minimized, hidden, or ignored.</a:t>
            </a:r>
          </a:p>
          <a:p>
            <a:pPr>
              <a:buNone/>
            </a:pPr>
            <a:endParaRPr lang="en-US" dirty="0"/>
          </a:p>
          <a:p>
            <a:pPr>
              <a:buNone/>
            </a:pPr>
            <a:r>
              <a:rPr lang="en-US" dirty="0"/>
              <a:t>The challenge is that emotions do not disappear simply because they are suppressed. They often resurface in other ways—through anger, withdrawal, addiction, workaholism, relationship conflict, anxiety, depression, or emotional numbness.</a:t>
            </a:r>
          </a:p>
          <a:p>
            <a:pPr>
              <a:buNone/>
            </a:pPr>
            <a:endParaRPr lang="en-US" dirty="0"/>
          </a:p>
          <a:p>
            <a:pPr>
              <a:buNone/>
            </a:pPr>
            <a:r>
              <a:rPr lang="en-US" dirty="0"/>
              <a:t>Today, we're going to explore what I call the forgotten emotions of men. Drawing from the work of Brené Brown, Gabor Maté, Matthias Barker, and Bessel van der Kolk, we'll examine how culture, trauma, shame, and emotional neglect shape men's relationship with their emotions—and what happens when men are finally given permission to feel what they've been taught to hide.</a:t>
            </a:r>
          </a:p>
          <a:p>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1</a:t>
            </a:fld>
            <a:endParaRPr lang="en-US" dirty="0"/>
          </a:p>
        </p:txBody>
      </p:sp>
    </p:spTree>
    <p:extLst>
      <p:ext uri="{BB962C8B-B14F-4D97-AF65-F5344CB8AC3E}">
        <p14:creationId xmlns:p14="http://schemas.microsoft.com/office/powerpoint/2010/main" val="349717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Speaker Notes (Word-for-Word Option)</a:t>
            </a:r>
          </a:p>
          <a:p>
            <a:pPr>
              <a:buNone/>
            </a:pPr>
            <a:r>
              <a:rPr lang="en-US" b="1" dirty="0"/>
              <a:t>Opening (Before the Sponge Comes Out)</a:t>
            </a:r>
          </a:p>
          <a:p>
            <a:pPr>
              <a:buNone/>
            </a:pPr>
            <a:r>
              <a:rPr lang="en-US" dirty="0"/>
              <a:t>“This isn’t about feelings for the sake of feelings. This is about how repeated exposure affects performance, relationships, and longevity in this job.”</a:t>
            </a:r>
          </a:p>
          <a:p>
            <a:pPr>
              <a:buNone/>
            </a:pPr>
            <a:r>
              <a:rPr lang="en-US" dirty="0"/>
              <a:t>“No graphic stories. Just reality.”</a:t>
            </a:r>
          </a:p>
          <a:p>
            <a:pPr>
              <a:buNone/>
            </a:pPr>
            <a:endParaRPr lang="en-US" dirty="0"/>
          </a:p>
          <a:p>
            <a:pPr>
              <a:buNone/>
            </a:pPr>
            <a:r>
              <a:rPr lang="en-US" b="1" dirty="0"/>
              <a:t>Slide: The Sponge</a:t>
            </a:r>
          </a:p>
          <a:p>
            <a:pPr>
              <a:buNone/>
            </a:pPr>
            <a:r>
              <a:rPr lang="en-US" dirty="0"/>
              <a:t>“This sponge represents emotional capacity — the ability to absorb, hold, and process what life throws at us.”</a:t>
            </a:r>
          </a:p>
          <a:p>
            <a:pPr>
              <a:buNone/>
            </a:pPr>
            <a:r>
              <a:rPr lang="en-US" dirty="0"/>
              <a:t>“Capacity is not toughness. It’s volume.”</a:t>
            </a:r>
          </a:p>
          <a:p>
            <a:pPr>
              <a:buNone/>
            </a:pPr>
            <a:br>
              <a:rPr lang="en-US" dirty="0"/>
            </a:br>
            <a:r>
              <a:rPr lang="en-US" b="1" dirty="0"/>
              <a:t>Slide: General Public Exposure</a:t>
            </a:r>
          </a:p>
          <a:p>
            <a:pPr>
              <a:buNone/>
            </a:pPr>
            <a:r>
              <a:rPr lang="en-US" i="1" dirty="0"/>
              <a:t>(Light pour)</a:t>
            </a:r>
            <a:endParaRPr lang="en-US" dirty="0"/>
          </a:p>
          <a:p>
            <a:pPr>
              <a:buNone/>
            </a:pPr>
            <a:r>
              <a:rPr lang="en-US" dirty="0"/>
              <a:t>“Most people experience about three to six major traumatic events in their lifetime.”</a:t>
            </a:r>
          </a:p>
          <a:p>
            <a:pPr>
              <a:buNone/>
            </a:pPr>
            <a:r>
              <a:rPr lang="en-US" dirty="0"/>
              <a:t>“Their sponge gets wet — but there’s usually time to dry out.”</a:t>
            </a:r>
          </a:p>
          <a:p>
            <a:pPr>
              <a:buNone/>
            </a:pPr>
            <a:br>
              <a:rPr lang="en-US" dirty="0"/>
            </a:br>
            <a:endParaRPr lang="en-US" dirty="0"/>
          </a:p>
          <a:p>
            <a:pPr>
              <a:buNone/>
            </a:pPr>
            <a:r>
              <a:rPr lang="en-US" b="1" dirty="0"/>
              <a:t>Slide: Court Personnel</a:t>
            </a:r>
          </a:p>
          <a:p>
            <a:pPr>
              <a:buNone/>
            </a:pPr>
            <a:r>
              <a:rPr lang="en-US" i="1" dirty="0"/>
              <a:t>(Heavy pour)</a:t>
            </a:r>
            <a:endParaRPr lang="en-US" dirty="0"/>
          </a:p>
          <a:p>
            <a:pPr>
              <a:buNone/>
            </a:pPr>
            <a:r>
              <a:rPr lang="en-US" dirty="0"/>
              <a:t>“In policing, we’re talking hundreds of exposures over a career.”</a:t>
            </a:r>
          </a:p>
          <a:p>
            <a:pPr>
              <a:buNone/>
            </a:pPr>
            <a:r>
              <a:rPr lang="en-US" dirty="0"/>
              <a:t>“This isn’t about being ‘too sensitive.’ It’s exposure frequency.”</a:t>
            </a:r>
          </a:p>
          <a:p>
            <a:pPr>
              <a:buNone/>
            </a:pPr>
            <a:r>
              <a:rPr lang="en-US" dirty="0"/>
              <a:t>Pause. Let them see the saturation.</a:t>
            </a:r>
          </a:p>
          <a:p>
            <a:pPr>
              <a:buNone/>
            </a:pPr>
            <a:br>
              <a:rPr lang="en-US" dirty="0"/>
            </a:br>
            <a:r>
              <a:rPr lang="en-US" b="1" dirty="0"/>
              <a:t>Slide: When We Don’t Ring It Out</a:t>
            </a:r>
          </a:p>
          <a:p>
            <a:pPr>
              <a:buNone/>
            </a:pPr>
            <a:r>
              <a:rPr lang="en-US" dirty="0"/>
              <a:t>“Here’s the part that gets misunderstood.”</a:t>
            </a:r>
          </a:p>
          <a:p>
            <a:pPr>
              <a:buNone/>
            </a:pPr>
            <a:r>
              <a:rPr lang="en-US" dirty="0"/>
              <a:t>“If we don’t intentionally release stress, the sponge doesn’t stay neutral.”</a:t>
            </a:r>
          </a:p>
          <a:p>
            <a:pPr>
              <a:buNone/>
            </a:pPr>
            <a:br>
              <a:rPr lang="en-US" dirty="0"/>
            </a:br>
            <a:endParaRPr lang="en-US" dirty="0"/>
          </a:p>
          <a:p>
            <a:pPr>
              <a:buNone/>
            </a:pPr>
            <a:r>
              <a:rPr lang="en-US" b="1" dirty="0"/>
              <a:t>Slide: The Leak</a:t>
            </a:r>
          </a:p>
          <a:p>
            <a:pPr>
              <a:buNone/>
            </a:pPr>
            <a:r>
              <a:rPr lang="en-US" i="1" dirty="0"/>
              <a:t>(Let it drip)</a:t>
            </a:r>
            <a:endParaRPr lang="en-US" dirty="0"/>
          </a:p>
          <a:p>
            <a:pPr>
              <a:buNone/>
            </a:pPr>
            <a:r>
              <a:rPr lang="en-US" dirty="0"/>
              <a:t>“We don’t usually leak at work.”</a:t>
            </a:r>
          </a:p>
          <a:p>
            <a:pPr>
              <a:buNone/>
            </a:pPr>
            <a:r>
              <a:rPr lang="en-US" dirty="0"/>
              <a:t>“We leak at home. With the people who didn’t sign up for the job.”</a:t>
            </a:r>
          </a:p>
          <a:p>
            <a:pPr>
              <a:buNone/>
            </a:pPr>
            <a:r>
              <a:rPr lang="en-US" dirty="0"/>
              <a:t>Let silence do some work here.</a:t>
            </a:r>
          </a:p>
          <a:p>
            <a:pPr>
              <a:buNone/>
            </a:pPr>
            <a:br>
              <a:rPr lang="en-US" dirty="0"/>
            </a:br>
            <a:endParaRPr lang="en-US" dirty="0"/>
          </a:p>
          <a:p>
            <a:pPr>
              <a:buNone/>
            </a:pPr>
            <a:r>
              <a:rPr lang="en-US" b="1" dirty="0"/>
              <a:t>Slide: Capacity, Not Character</a:t>
            </a:r>
          </a:p>
          <a:p>
            <a:pPr>
              <a:buNone/>
            </a:pPr>
            <a:r>
              <a:rPr lang="en-US" dirty="0"/>
              <a:t>“Nothing is wrong with the sponge.”</a:t>
            </a:r>
          </a:p>
          <a:p>
            <a:pPr>
              <a:buNone/>
            </a:pPr>
            <a:r>
              <a:rPr lang="en-US" dirty="0"/>
              <a:t>“It’s doing exactly what it’s designed to do.”</a:t>
            </a:r>
          </a:p>
          <a:p>
            <a:pPr>
              <a:buNone/>
            </a:pPr>
            <a:br>
              <a:rPr lang="en-US" dirty="0"/>
            </a:br>
            <a:endParaRPr lang="en-US" dirty="0"/>
          </a:p>
          <a:p>
            <a:pPr>
              <a:buNone/>
            </a:pPr>
            <a:r>
              <a:rPr lang="en-US" b="1" dirty="0"/>
              <a:t>Slide: Ringing It Out</a:t>
            </a:r>
          </a:p>
          <a:p>
            <a:pPr>
              <a:buNone/>
            </a:pPr>
            <a:r>
              <a:rPr lang="en-US" i="1" dirty="0"/>
              <a:t>(Squeeze sponge)</a:t>
            </a:r>
            <a:endParaRPr lang="en-US" dirty="0"/>
          </a:p>
          <a:p>
            <a:pPr>
              <a:buNone/>
            </a:pPr>
            <a:r>
              <a:rPr lang="en-US" dirty="0"/>
              <a:t>“This isn’t dumping everything or breaking down.”</a:t>
            </a:r>
          </a:p>
          <a:p>
            <a:pPr>
              <a:buNone/>
            </a:pPr>
            <a:r>
              <a:rPr lang="en-US" dirty="0"/>
              <a:t>“This is routine maintenance.”</a:t>
            </a:r>
          </a:p>
          <a:p>
            <a:pPr>
              <a:buNone/>
            </a:pPr>
            <a:br>
              <a:rPr lang="en-US" dirty="0"/>
            </a:br>
            <a:endParaRPr lang="en-US" dirty="0"/>
          </a:p>
          <a:p>
            <a:pPr>
              <a:buNone/>
            </a:pPr>
            <a:r>
              <a:rPr lang="en-US" b="1" dirty="0"/>
              <a:t>Close</a:t>
            </a:r>
          </a:p>
          <a:p>
            <a:pPr>
              <a:buNone/>
            </a:pPr>
            <a:r>
              <a:rPr lang="en-US" dirty="0"/>
              <a:t>“If the job fills the sponge, recovery is part of the job.”</a:t>
            </a:r>
          </a:p>
          <a:p>
            <a:pPr>
              <a:buNone/>
            </a:pPr>
            <a:br>
              <a:rPr lang="en-US" dirty="0"/>
            </a:br>
            <a:endParaRPr lang="en-US" dirty="0"/>
          </a:p>
          <a:p>
            <a:pPr>
              <a:buNone/>
            </a:pPr>
            <a:r>
              <a:rPr lang="en-US" b="1" dirty="0"/>
              <a:t>How to Handle Pushback (This Is Key)</a:t>
            </a:r>
          </a:p>
          <a:p>
            <a:pPr>
              <a:buNone/>
            </a:pPr>
            <a:r>
              <a:rPr lang="en-US" b="1" dirty="0"/>
              <a:t>Pushback #1: “I’ve seen worse. I’m fine.”</a:t>
            </a:r>
          </a:p>
          <a:p>
            <a:pPr>
              <a:buNone/>
            </a:pPr>
            <a:r>
              <a:rPr lang="en-US" dirty="0"/>
              <a:t>Response:</a:t>
            </a:r>
          </a:p>
          <a:p>
            <a:pPr>
              <a:buNone/>
            </a:pPr>
            <a:r>
              <a:rPr lang="en-US" dirty="0"/>
              <a:t>“I don’t doubt your toughness.”</a:t>
            </a:r>
          </a:p>
          <a:p>
            <a:pPr>
              <a:buNone/>
            </a:pPr>
            <a:r>
              <a:rPr lang="en-US" dirty="0"/>
              <a:t>“This isn’t about whether you </a:t>
            </a:r>
            <a:r>
              <a:rPr lang="en-US" i="1" dirty="0"/>
              <a:t>can</a:t>
            </a:r>
            <a:r>
              <a:rPr lang="en-US" dirty="0"/>
              <a:t> carry it — it’s about what it costs over time.”</a:t>
            </a:r>
          </a:p>
          <a:p>
            <a:pPr>
              <a:buNone/>
            </a:pPr>
            <a:br>
              <a:rPr lang="en-US" dirty="0"/>
            </a:br>
            <a:endParaRPr lang="en-US" dirty="0"/>
          </a:p>
          <a:p>
            <a:pPr>
              <a:buNone/>
            </a:pPr>
            <a:r>
              <a:rPr lang="en-US" b="1" dirty="0"/>
              <a:t>Pushback #2: “This sounds like therapy.”</a:t>
            </a:r>
          </a:p>
          <a:p>
            <a:pPr>
              <a:buNone/>
            </a:pPr>
            <a:r>
              <a:rPr lang="en-US" dirty="0"/>
              <a:t>Response:</a:t>
            </a:r>
          </a:p>
          <a:p>
            <a:pPr>
              <a:buNone/>
            </a:pPr>
            <a:r>
              <a:rPr lang="en-US" dirty="0"/>
              <a:t>“This is physiology and exposure, not therapy.”</a:t>
            </a:r>
          </a:p>
          <a:p>
            <a:pPr>
              <a:buNone/>
            </a:pPr>
            <a:r>
              <a:rPr lang="en-US" dirty="0"/>
              <a:t>“If this were about muscles or joints, we wouldn’t debate it.”</a:t>
            </a:r>
          </a:p>
          <a:p>
            <a:pPr>
              <a:buNone/>
            </a:pPr>
            <a:br>
              <a:rPr lang="en-US" dirty="0"/>
            </a:br>
            <a:endParaRPr lang="en-US" dirty="0"/>
          </a:p>
          <a:p>
            <a:pPr>
              <a:buNone/>
            </a:pPr>
            <a:r>
              <a:rPr lang="en-US" b="1" dirty="0"/>
              <a:t>Pushback #3: “I don’t want to talk about my feelings.”</a:t>
            </a:r>
          </a:p>
          <a:p>
            <a:pPr>
              <a:buNone/>
            </a:pPr>
            <a:r>
              <a:rPr lang="en-US" dirty="0"/>
              <a:t>Response:</a:t>
            </a:r>
          </a:p>
          <a:p>
            <a:pPr>
              <a:buNone/>
            </a:pPr>
            <a:r>
              <a:rPr lang="en-US" dirty="0"/>
              <a:t>“Good news — you don’t have to.”</a:t>
            </a:r>
          </a:p>
          <a:p>
            <a:pPr>
              <a:buNone/>
            </a:pPr>
            <a:r>
              <a:rPr lang="en-US" dirty="0"/>
              <a:t>“This is about awareness and maintenance, not confession.”</a:t>
            </a:r>
          </a:p>
          <a:p>
            <a:pPr>
              <a:buNone/>
            </a:pPr>
            <a:br>
              <a:rPr lang="en-US" dirty="0"/>
            </a:br>
            <a:endParaRPr lang="en-US" dirty="0"/>
          </a:p>
          <a:p>
            <a:pPr>
              <a:buNone/>
            </a:pPr>
            <a:r>
              <a:rPr lang="en-US" b="1" dirty="0"/>
              <a:t>Optional Final Slide (Highly Recommended)</a:t>
            </a:r>
          </a:p>
          <a:p>
            <a:pPr>
              <a:buNone/>
            </a:pPr>
            <a:r>
              <a:rPr lang="en-US" b="1" dirty="0"/>
              <a:t>Title:</a:t>
            </a:r>
            <a:r>
              <a:rPr lang="en-US" dirty="0"/>
              <a:t> One Thing to Remember</a:t>
            </a:r>
          </a:p>
          <a:p>
            <a:pPr>
              <a:buNone/>
            </a:pPr>
            <a:r>
              <a:rPr lang="en-US" b="1" dirty="0"/>
              <a:t>Text:</a:t>
            </a:r>
            <a:endParaRPr lang="en-US" dirty="0"/>
          </a:p>
          <a:p>
            <a:pPr>
              <a:buFont typeface="Arial" panose="020B0604020202020204" pitchFamily="34" charset="0"/>
              <a:buChar char="•"/>
            </a:pPr>
            <a:r>
              <a:rPr lang="en-US" dirty="0"/>
              <a:t>You don’t get to choose exposure</a:t>
            </a:r>
          </a:p>
          <a:p>
            <a:pPr>
              <a:buFont typeface="Arial" panose="020B0604020202020204" pitchFamily="34" charset="0"/>
              <a:buChar char="•"/>
            </a:pPr>
            <a:r>
              <a:rPr lang="en-US" dirty="0"/>
              <a:t>You </a:t>
            </a:r>
            <a:r>
              <a:rPr lang="en-US" i="1" dirty="0"/>
              <a:t>do</a:t>
            </a:r>
            <a:r>
              <a:rPr lang="en-US" dirty="0"/>
              <a:t> get to choose release</a:t>
            </a:r>
          </a:p>
          <a:p>
            <a:pPr>
              <a:buNone/>
            </a:pPr>
            <a:r>
              <a:rPr lang="en-US" b="1" dirty="0"/>
              <a:t>Say:</a:t>
            </a:r>
            <a:endParaRPr lang="en-US" dirty="0"/>
          </a:p>
          <a:p>
            <a:pPr>
              <a:buNone/>
            </a:pPr>
            <a:r>
              <a:rPr lang="en-US" dirty="0"/>
              <a:t>“Ignoring the sponge doesn’t make it smaller.”</a:t>
            </a:r>
          </a:p>
          <a:p>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4</a:t>
            </a:fld>
            <a:endParaRPr lang="en-US" dirty="0"/>
          </a:p>
        </p:txBody>
      </p:sp>
    </p:spTree>
    <p:extLst>
      <p:ext uri="{BB962C8B-B14F-4D97-AF65-F5344CB8AC3E}">
        <p14:creationId xmlns:p14="http://schemas.microsoft.com/office/powerpoint/2010/main" val="2987315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Many men grow up believing they must always be composed.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Being composed is often defined as remaining calm, in control of your emotions, and self-possessed, especially under pressure. These are valuable skills. The ability to think clearly, communicate effectively, and respond rather than react can be sign of emotional maturity.</a:t>
            </a:r>
          </a:p>
          <a:p>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5</a:t>
            </a:fld>
            <a:endParaRPr lang="en-US" dirty="0"/>
          </a:p>
        </p:txBody>
      </p:sp>
    </p:spTree>
    <p:extLst>
      <p:ext uri="{BB962C8B-B14F-4D97-AF65-F5344CB8AC3E}">
        <p14:creationId xmlns:p14="http://schemas.microsoft.com/office/powerpoint/2010/main" val="3991512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sz="1600" b="1" dirty="0"/>
              <a:t>1. Places We Go When Things Are Uncertain or Too Much</a:t>
            </a:r>
          </a:p>
          <a:p>
            <a:pPr>
              <a:buFont typeface="Arial" panose="020B0604020202020204" pitchFamily="34" charset="0"/>
              <a:buChar char="•"/>
            </a:pPr>
            <a:r>
              <a:rPr lang="en-US" sz="1600" b="1" dirty="0"/>
              <a:t>Stress</a:t>
            </a:r>
            <a:r>
              <a:rPr lang="en-US" sz="1600" dirty="0"/>
              <a:t>: Feeling overwhelmed or under pressure.</a:t>
            </a:r>
          </a:p>
          <a:p>
            <a:pPr>
              <a:buFont typeface="Arial" panose="020B0604020202020204" pitchFamily="34" charset="0"/>
              <a:buChar char="•"/>
            </a:pPr>
            <a:r>
              <a:rPr lang="en-US" sz="1600" b="1" dirty="0"/>
              <a:t>Overwhelm</a:t>
            </a:r>
            <a:r>
              <a:rPr lang="en-US" sz="1600" dirty="0"/>
              <a:t>: An extreme form of stress when you can’t function.</a:t>
            </a:r>
          </a:p>
          <a:p>
            <a:pPr>
              <a:buFont typeface="Arial" panose="020B0604020202020204" pitchFamily="34" charset="0"/>
              <a:buChar char="•"/>
            </a:pPr>
            <a:r>
              <a:rPr lang="en-US" sz="1600" b="1" dirty="0"/>
              <a:t>Anxiety</a:t>
            </a:r>
            <a:r>
              <a:rPr lang="en-US" sz="1600" dirty="0"/>
              <a:t>: A feeling of worry or fear about the future.</a:t>
            </a:r>
          </a:p>
          <a:p>
            <a:pPr>
              <a:buFont typeface="Arial" panose="020B0604020202020204" pitchFamily="34" charset="0"/>
              <a:buChar char="•"/>
            </a:pPr>
            <a:r>
              <a:rPr lang="en-US" sz="1600" b="1" dirty="0"/>
              <a:t>Fear</a:t>
            </a:r>
            <a:r>
              <a:rPr lang="en-US" sz="1600" dirty="0"/>
              <a:t>: A response to a real or perceived threat.</a:t>
            </a:r>
          </a:p>
          <a:p>
            <a:pPr>
              <a:buFont typeface="Arial" panose="020B0604020202020204" pitchFamily="34" charset="0"/>
              <a:buChar char="•"/>
            </a:pPr>
            <a:r>
              <a:rPr lang="en-US" sz="1600" b="1" dirty="0"/>
              <a:t>Dread</a:t>
            </a:r>
            <a:r>
              <a:rPr lang="en-US" sz="1600" dirty="0"/>
              <a:t>: A mix of fear and anticipation.</a:t>
            </a:r>
          </a:p>
          <a:p>
            <a:pPr>
              <a:buNone/>
            </a:pPr>
            <a:r>
              <a:rPr lang="en-US" sz="1600" b="1" dirty="0"/>
              <a:t>2.</a:t>
            </a:r>
            <a:r>
              <a:rPr lang="en-US" sz="1600" dirty="0"/>
              <a:t>.</a:t>
            </a:r>
            <a:r>
              <a:rPr lang="en-US" sz="1600" b="1" dirty="0"/>
              <a:t> Places We Go When We Feel Wronged</a:t>
            </a:r>
          </a:p>
          <a:p>
            <a:pPr>
              <a:buFont typeface="Arial" panose="020B0604020202020204" pitchFamily="34" charset="0"/>
              <a:buChar char="•"/>
            </a:pPr>
            <a:r>
              <a:rPr lang="en-US" sz="1600" b="1" dirty="0"/>
              <a:t>Anger</a:t>
            </a:r>
            <a:r>
              <a:rPr lang="en-US" sz="1600" dirty="0"/>
              <a:t>: A response to injustice, boundaries being crossed.</a:t>
            </a:r>
          </a:p>
          <a:p>
            <a:pPr>
              <a:buFont typeface="Arial" panose="020B0604020202020204" pitchFamily="34" charset="0"/>
              <a:buChar char="•"/>
            </a:pPr>
            <a:r>
              <a:rPr lang="en-US" sz="1600" b="1" dirty="0"/>
              <a:t>Contempt</a:t>
            </a:r>
            <a:r>
              <a:rPr lang="en-US" sz="1600" dirty="0"/>
              <a:t>: A mix of disgust and anger, feeling morally superior.</a:t>
            </a:r>
          </a:p>
          <a:p>
            <a:pPr>
              <a:buFont typeface="Arial" panose="020B0604020202020204" pitchFamily="34" charset="0"/>
              <a:buChar char="•"/>
            </a:pPr>
            <a:r>
              <a:rPr lang="en-US" sz="1600" b="1" dirty="0"/>
              <a:t>Disgust</a:t>
            </a:r>
            <a:r>
              <a:rPr lang="en-US" sz="1600" dirty="0"/>
              <a:t>: A revulsion toward something we find offensive or toxic.</a:t>
            </a:r>
          </a:p>
          <a:p>
            <a:r>
              <a:rPr lang="en-US" sz="1600" b="1" dirty="0"/>
              <a:t>Perfectionism is not the same thing as striving to be our best</a:t>
            </a:r>
            <a:r>
              <a:rPr lang="en-US" sz="1600" dirty="0"/>
              <a:t>. Perfectionism is, at its core, about trying to earn approval and acceptance. It’s a shield we use to protect ourselves from feeling inadequate</a:t>
            </a:r>
          </a:p>
          <a:p>
            <a:pPr>
              <a:buNone/>
            </a:pPr>
            <a:r>
              <a:rPr lang="en-US" sz="1600" dirty="0"/>
              <a:t>In her TED Talk and in her book </a:t>
            </a:r>
            <a:r>
              <a:rPr lang="en-US" sz="1600" i="1" dirty="0"/>
              <a:t>"The Gifts of Imperfection,"</a:t>
            </a:r>
            <a:r>
              <a:rPr lang="en-US" sz="1600" dirty="0"/>
              <a:t> she explains that perfectionism is like carrying around a 20-ton shield, which you believe will protect you from shame, judgment, and criticism. </a:t>
            </a:r>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6</a:t>
            </a:fld>
            <a:endParaRPr lang="en-US" dirty="0"/>
          </a:p>
        </p:txBody>
      </p:sp>
    </p:spTree>
    <p:extLst>
      <p:ext uri="{BB962C8B-B14F-4D97-AF65-F5344CB8AC3E}">
        <p14:creationId xmlns:p14="http://schemas.microsoft.com/office/powerpoint/2010/main" val="1815858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talked to your friends the way you talk to yourself, how many friends would you have?</a:t>
            </a:r>
          </a:p>
        </p:txBody>
      </p:sp>
      <p:sp>
        <p:nvSpPr>
          <p:cNvPr id="4" name="Slide Number Placeholder 3"/>
          <p:cNvSpPr>
            <a:spLocks noGrp="1"/>
          </p:cNvSpPr>
          <p:nvPr>
            <p:ph type="sldNum" sz="quarter" idx="5"/>
          </p:nvPr>
        </p:nvSpPr>
        <p:spPr/>
        <p:txBody>
          <a:bodyPr/>
          <a:lstStyle/>
          <a:p>
            <a:fld id="{241F1E36-3D8E-487C-978C-F1AC747649F2}" type="slidenum">
              <a:rPr lang="en-US" smtClean="0"/>
              <a:t>7</a:t>
            </a:fld>
            <a:endParaRPr lang="en-US" dirty="0"/>
          </a:p>
        </p:txBody>
      </p:sp>
    </p:spTree>
    <p:extLst>
      <p:ext uri="{BB962C8B-B14F-4D97-AF65-F5344CB8AC3E}">
        <p14:creationId xmlns:p14="http://schemas.microsoft.com/office/powerpoint/2010/main" val="3526697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Invisibility-unless a man is high status or extremely attractive, we are background noise. We get no compliments, no smiles, and no validation at all, not like women. Nothing </a:t>
            </a:r>
          </a:p>
          <a:p>
            <a:endParaRPr lang="en-US" dirty="0"/>
          </a:p>
          <a:p>
            <a:r>
              <a:rPr lang="en-US" dirty="0"/>
              <a:t>Male Hierarchy </a:t>
            </a:r>
          </a:p>
          <a:p>
            <a:endParaRPr lang="en-US" dirty="0"/>
          </a:p>
          <a:p>
            <a:r>
              <a:rPr lang="en-US" dirty="0"/>
              <a:t>Shame thrives in Secrecy silence and judgement</a:t>
            </a:r>
          </a:p>
          <a:p>
            <a:endParaRPr lang="en-US" dirty="0"/>
          </a:p>
          <a:p>
            <a:r>
              <a:rPr lang="en-US" dirty="0"/>
              <a:t>Brené Brown's research on shame found that it thrives in three environments: secrecy, silence, and judgment. Many men learn early to keep struggles private, remain silent about emotional pain, and fear being judged if they reveal vulnerability.</a:t>
            </a:r>
          </a:p>
        </p:txBody>
      </p:sp>
      <p:sp>
        <p:nvSpPr>
          <p:cNvPr id="4" name="Slide Number Placeholder 3"/>
          <p:cNvSpPr>
            <a:spLocks noGrp="1"/>
          </p:cNvSpPr>
          <p:nvPr>
            <p:ph type="sldNum" sz="quarter" idx="5"/>
          </p:nvPr>
        </p:nvSpPr>
        <p:spPr/>
        <p:txBody>
          <a:bodyPr/>
          <a:lstStyle/>
          <a:p>
            <a:fld id="{241F1E36-3D8E-487C-978C-F1AC747649F2}" type="slidenum">
              <a:rPr lang="en-US" smtClean="0"/>
              <a:t>8</a:t>
            </a:fld>
            <a:endParaRPr lang="en-US" dirty="0"/>
          </a:p>
        </p:txBody>
      </p:sp>
    </p:spTree>
    <p:extLst>
      <p:ext uri="{BB962C8B-B14F-4D97-AF65-F5344CB8AC3E}">
        <p14:creationId xmlns:p14="http://schemas.microsoft.com/office/powerpoint/2010/main" val="1909408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Example- Traffic</a:t>
            </a:r>
          </a:p>
          <a:p>
            <a:pPr>
              <a:buNone/>
            </a:pPr>
            <a:r>
              <a:rPr lang="en-US" dirty="0"/>
              <a:t>Brené Brown explains that anger is often a secondary emotion—it feels safe and powerful, but underneath it usually hides hurt, fear, disappointment, shame, or grief. In many cultures, including law enforcement, anger is acceptable, but vulnerability isn’t. Emotions are data, not directives</a:t>
            </a:r>
          </a:p>
        </p:txBody>
      </p:sp>
      <p:sp>
        <p:nvSpPr>
          <p:cNvPr id="4" name="Slide Number Placeholder 3"/>
          <p:cNvSpPr>
            <a:spLocks noGrp="1"/>
          </p:cNvSpPr>
          <p:nvPr>
            <p:ph type="sldNum" sz="quarter" idx="5"/>
          </p:nvPr>
        </p:nvSpPr>
        <p:spPr/>
        <p:txBody>
          <a:bodyPr/>
          <a:lstStyle/>
          <a:p>
            <a:fld id="{241F1E36-3D8E-487C-978C-F1AC747649F2}" type="slidenum">
              <a:rPr lang="en-US" smtClean="0"/>
              <a:t>9</a:t>
            </a:fld>
            <a:endParaRPr lang="en-US" dirty="0"/>
          </a:p>
        </p:txBody>
      </p:sp>
    </p:spTree>
    <p:extLst>
      <p:ext uri="{BB962C8B-B14F-4D97-AF65-F5344CB8AC3E}">
        <p14:creationId xmlns:p14="http://schemas.microsoft.com/office/powerpoint/2010/main" val="3502112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Every day in the legal profession asks something of you—your focus, your judgment, your patience, and often, your peace of mind.</a:t>
            </a:r>
          </a:p>
          <a:p>
            <a:pPr>
              <a:buNone/>
            </a:pPr>
            <a:r>
              <a:rPr lang="en-US" dirty="0"/>
              <a:t>Case after case, hearing after hearing, decision after decision—it adds up. The difficult testimony, the high-conflict disputes, the weight of people's futures resting on your words and decisions. Even on the "routine" days, there is a constant level of responsibility that rarely allows your mind to fully disengage.</a:t>
            </a:r>
          </a:p>
          <a:p>
            <a:pPr>
              <a:buNone/>
            </a:pPr>
            <a:r>
              <a:rPr lang="en-US" dirty="0"/>
              <a:t>And if nothing is pouring back in, eventually you begin to feel it—running on empty.</a:t>
            </a:r>
          </a:p>
          <a:p>
            <a:pPr>
              <a:buNone/>
            </a:pPr>
            <a:r>
              <a:rPr lang="en-US" dirty="0"/>
              <a:t>It may show up as exhaustion, irritability, emotional distance, difficulty concentrating, or simply the feeling that you've lost the sense of purpose that once brought you into this profession.</a:t>
            </a:r>
          </a:p>
          <a:p>
            <a:pPr>
              <a:buNone/>
            </a:pPr>
            <a:r>
              <a:rPr lang="en-US" dirty="0"/>
              <a:t>The truth is, your work carries an emotional weight that often goes unseen. Whether you are a magistrate making difficult rulings, a judge presiding over life-changing decisions, or an attorney advocating for clients through conflict and crisis, you are regularly exposed to stress, trauma, and human suffering.</a:t>
            </a:r>
          </a:p>
          <a:p>
            <a:pPr>
              <a:buNone/>
            </a:pPr>
            <a:r>
              <a:rPr lang="en-US" dirty="0"/>
              <a:t>You are expected to remain composed, objective, and professional, even when the circumstances around you are anything but.</a:t>
            </a:r>
          </a:p>
          <a:p>
            <a:pPr>
              <a:buNone/>
            </a:pPr>
            <a:r>
              <a:rPr lang="en-US" dirty="0"/>
              <a:t>Yet the legal profession has traditionally emphasized taking care of the case, the client, the court, and the system—while giving far less attention to taking care of the people entrusted to uphold justice.</a:t>
            </a:r>
          </a:p>
          <a:p>
            <a:pPr>
              <a:buNone/>
            </a:pPr>
            <a:r>
              <a:rPr lang="en-US" dirty="0"/>
              <a:t>This course is about changing that.</a:t>
            </a:r>
          </a:p>
          <a:p>
            <a:pPr>
              <a:buNone/>
            </a:pPr>
            <a:r>
              <a:rPr lang="en-US" dirty="0"/>
              <a:t>It is about recognizing the personal cost of serving in the legal profession without shame or judgment.</a:t>
            </a:r>
          </a:p>
          <a:p>
            <a:pPr>
              <a:buNone/>
            </a:pPr>
            <a:r>
              <a:rPr lang="en-US" dirty="0"/>
              <a:t>It is about understanding that chronic stress, compassion fatigue, secondary traumatic stress, decision fatigue, and burnout are not signs of weakness. They are predictable occupational hazards of carrying significant responsibility for long periods of time.</a:t>
            </a:r>
          </a:p>
          <a:p>
            <a:pPr>
              <a:buNone/>
            </a:pPr>
            <a:r>
              <a:rPr lang="en-US" dirty="0"/>
              <a:t>Most importantly, this course is about learning practical, evidence-based strategies to restore your resilience, protect your well-being, and sustain the work you have dedicated your career to.</a:t>
            </a:r>
          </a:p>
          <a:p>
            <a:pPr>
              <a:buNone/>
            </a:pPr>
            <a:r>
              <a:rPr lang="en-US" dirty="0"/>
              <a:t>Because the quality of justice depends on the well-being of those who deliver it.</a:t>
            </a:r>
          </a:p>
          <a:p>
            <a:pPr>
              <a:buNone/>
            </a:pPr>
            <a:r>
              <a:rPr lang="en-US" dirty="0"/>
              <a:t>You cannot continually give your best when you are running on empty.</a:t>
            </a:r>
          </a:p>
          <a:p>
            <a:pPr>
              <a:buNone/>
            </a:pPr>
            <a:r>
              <a:rPr lang="en-US" dirty="0"/>
              <a:t>And you shouldn't be expected to.</a:t>
            </a:r>
          </a:p>
          <a:p>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10</a:t>
            </a:fld>
            <a:endParaRPr lang="en-US" dirty="0"/>
          </a:p>
        </p:txBody>
      </p:sp>
    </p:spTree>
    <p:extLst>
      <p:ext uri="{BB962C8B-B14F-4D97-AF65-F5344CB8AC3E}">
        <p14:creationId xmlns:p14="http://schemas.microsoft.com/office/powerpoint/2010/main" val="1268145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a:buNone/>
            </a:pPr>
            <a:r>
              <a:rPr lang="en-US" b="1" dirty="0"/>
              <a:t>What It Looks Like to Pour Without Refilling (Internal depletion) </a:t>
            </a:r>
          </a:p>
          <a:p>
            <a:pPr>
              <a:buNone/>
            </a:pPr>
            <a:r>
              <a:rPr lang="en-US" i="1" dirty="0"/>
              <a:t>(Cup demo script)</a:t>
            </a:r>
            <a:endParaRPr lang="en-US" dirty="0"/>
          </a:p>
          <a:p>
            <a:pPr>
              <a:buFont typeface="Arial" panose="020B0604020202020204" pitchFamily="34" charset="0"/>
              <a:buChar char="•"/>
            </a:pPr>
            <a:r>
              <a:rPr lang="en-US" dirty="0"/>
              <a:t>Co-worker stress → you pour </a:t>
            </a:r>
          </a:p>
          <a:p>
            <a:pPr>
              <a:buFont typeface="Arial" panose="020B0604020202020204" pitchFamily="34" charset="0"/>
              <a:buChar char="•"/>
            </a:pPr>
            <a:r>
              <a:rPr lang="en-US" dirty="0"/>
              <a:t>Call after call → you pour </a:t>
            </a:r>
          </a:p>
          <a:p>
            <a:pPr>
              <a:buFont typeface="Arial" panose="020B0604020202020204" pitchFamily="34" charset="0"/>
              <a:buChar char="•"/>
            </a:pPr>
            <a:r>
              <a:rPr lang="en-US" dirty="0"/>
              <a:t>Life outside work → you pour </a:t>
            </a:r>
          </a:p>
          <a:p>
            <a:pPr>
              <a:buFont typeface="Arial" panose="020B0604020202020204" pitchFamily="34" charset="0"/>
              <a:buChar char="•"/>
            </a:pPr>
            <a:r>
              <a:rPr lang="en-US" dirty="0"/>
              <a:t>Little time to refill </a:t>
            </a:r>
          </a:p>
          <a:p>
            <a:pPr>
              <a:buNone/>
            </a:pPr>
            <a:r>
              <a:rPr lang="en-US" b="1" dirty="0"/>
              <a:t>Pause (cup nearly empty)</a:t>
            </a:r>
            <a:endParaRPr lang="en-US" dirty="0"/>
          </a:p>
          <a:p>
            <a:pPr>
              <a:buFont typeface="Arial" panose="020B0604020202020204" pitchFamily="34" charset="0"/>
              <a:buChar char="•"/>
            </a:pPr>
            <a:r>
              <a:rPr lang="en-US" dirty="0"/>
              <a:t>It’s not one moment—it’s accumulation </a:t>
            </a:r>
          </a:p>
          <a:p>
            <a:endParaRPr lang="en-US" dirty="0"/>
          </a:p>
          <a:p>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11</a:t>
            </a:fld>
            <a:endParaRPr lang="en-US" dirty="0"/>
          </a:p>
        </p:txBody>
      </p:sp>
    </p:spTree>
    <p:extLst>
      <p:ext uri="{BB962C8B-B14F-4D97-AF65-F5344CB8AC3E}">
        <p14:creationId xmlns:p14="http://schemas.microsoft.com/office/powerpoint/2010/main" val="4058719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master the what and the how, but the why often fades. Today, we’re taking a moment to reconnect with the purpose behind the work. </a:t>
            </a:r>
          </a:p>
          <a:p>
            <a:r>
              <a:rPr lang="en-US" dirty="0"/>
              <a:t>When you understand your why, your </a:t>
            </a:r>
            <a:r>
              <a:rPr lang="en-US" i="1" dirty="0"/>
              <a:t>what</a:t>
            </a:r>
            <a:r>
              <a:rPr lang="en-US" dirty="0"/>
              <a:t> becomes more meaningful because you’re moving with purpose. Take a moment to think about your why and share if you’re comfortable.</a:t>
            </a:r>
          </a:p>
          <a:p>
            <a:endParaRPr lang="en-US" dirty="0"/>
          </a:p>
          <a:p>
            <a:r>
              <a:rPr kumimoji="0" lang="en-US" sz="2400" b="0" i="0" u="none" strike="noStrike" kern="1200" cap="none" spc="0" normalizeH="0" baseline="0" noProof="0" dirty="0">
                <a:ln>
                  <a:noFill/>
                </a:ln>
                <a:solidFill>
                  <a:prstClr val="black"/>
                </a:solidFill>
                <a:effectLst/>
                <a:uLnTx/>
                <a:uFillTx/>
                <a:latin typeface="Calibri"/>
                <a:ea typeface="+mn-ea"/>
                <a:cs typeface="+mn-cs"/>
              </a:rPr>
              <a:t>For leaders, this clarity is essential. True leaders don’t just stand at the top of the mountain and point the way; they stand at the base, guiding, supporting, and teaching every step of the climb.</a:t>
            </a:r>
          </a:p>
          <a:p>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Bottom line (bold):</a:t>
            </a:r>
            <a:br>
              <a:rPr kumimoji="0" lang="en-US" sz="2400" b="0" i="0" u="none" strike="noStrike" kern="1200" cap="none" spc="0" normalizeH="0" baseline="0" noProof="0" dirty="0">
                <a:ln>
                  <a:noFill/>
                </a:ln>
                <a:solidFill>
                  <a:prstClr val="black"/>
                </a:solidFill>
                <a:effectLst/>
                <a:uLnTx/>
                <a:uFillTx/>
                <a:latin typeface="Calibri"/>
                <a:ea typeface="+mn-ea"/>
                <a:cs typeface="+mn-cs"/>
              </a:rPr>
            </a:br>
            <a:r>
              <a:rPr kumimoji="0" lang="en-US" sz="2400" b="0" i="0" u="none" strike="noStrike" kern="1200" cap="none" spc="0" normalizeH="0" baseline="0" noProof="0" dirty="0">
                <a:ln>
                  <a:noFill/>
                </a:ln>
                <a:solidFill>
                  <a:prstClr val="black"/>
                </a:solidFill>
                <a:effectLst/>
                <a:uLnTx/>
                <a:uFillTx/>
                <a:latin typeface="Calibri"/>
                <a:ea typeface="+mn-ea"/>
                <a:cs typeface="+mn-cs"/>
              </a:rPr>
              <a:t>Your “why” isn’t a slogan.</a:t>
            </a:r>
            <a:br>
              <a:rPr kumimoji="0" lang="en-US" sz="2400" b="0" i="0" u="none" strike="noStrike" kern="1200" cap="none" spc="0" normalizeH="0" baseline="0" noProof="0" dirty="0">
                <a:ln>
                  <a:noFill/>
                </a:ln>
                <a:solidFill>
                  <a:prstClr val="black"/>
                </a:solidFill>
                <a:effectLst/>
                <a:uLnTx/>
                <a:uFillTx/>
                <a:latin typeface="Calibri"/>
                <a:ea typeface="+mn-ea"/>
                <a:cs typeface="+mn-cs"/>
              </a:rPr>
            </a:br>
            <a:r>
              <a:rPr kumimoji="0" lang="en-US" sz="2400" b="0" i="0" u="none" strike="noStrike" kern="1200" cap="none" spc="0" normalizeH="0" baseline="0" noProof="0" dirty="0">
                <a:ln>
                  <a:noFill/>
                </a:ln>
                <a:solidFill>
                  <a:prstClr val="black"/>
                </a:solidFill>
                <a:effectLst/>
                <a:uLnTx/>
                <a:uFillTx/>
                <a:latin typeface="Calibri"/>
                <a:ea typeface="+mn-ea"/>
                <a:cs typeface="+mn-cs"/>
              </a:rPr>
              <a:t>It’s a lived experience.</a:t>
            </a:r>
          </a:p>
          <a:p>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12</a:t>
            </a:fld>
            <a:endParaRPr lang="en-US" dirty="0"/>
          </a:p>
        </p:txBody>
      </p:sp>
    </p:spTree>
    <p:extLst>
      <p:ext uri="{BB962C8B-B14F-4D97-AF65-F5344CB8AC3E}">
        <p14:creationId xmlns:p14="http://schemas.microsoft.com/office/powerpoint/2010/main" val="1879167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Brené Brown:</a:t>
            </a:r>
            <a:br>
              <a:rPr lang="en-US" dirty="0"/>
            </a:br>
            <a:r>
              <a:rPr lang="en-US" dirty="0"/>
              <a:t>Adversity is not a test of toughness—it’s a </a:t>
            </a:r>
            <a:r>
              <a:rPr lang="en-US" i="1" dirty="0"/>
              <a:t>call to stay engaged without shutting down emotionally</a:t>
            </a:r>
            <a:r>
              <a:rPr lang="en-US" dirty="0"/>
              <a:t>. The reframe is: struggle doesn’t mean failure; it’s part of being human. Meaning comes when you stay connected to yourself and others instead of armoring up.</a:t>
            </a:r>
          </a:p>
          <a:p>
            <a:endParaRPr lang="en-US" dirty="0"/>
          </a:p>
          <a:p>
            <a:r>
              <a:rPr lang="en-US" b="1" dirty="0"/>
              <a:t>Bessel van der Kolk:</a:t>
            </a:r>
            <a:br>
              <a:rPr lang="en-US" dirty="0"/>
            </a:br>
            <a:r>
              <a:rPr lang="en-US" dirty="0"/>
              <a:t>Adversity lives in the body, not just the story. The reframe is: your reactions aren’t overreactions—they’re </a:t>
            </a:r>
            <a:r>
              <a:rPr lang="en-US" i="1" dirty="0"/>
              <a:t>your nervous system doing its job</a:t>
            </a:r>
            <a:r>
              <a:rPr lang="en-US" dirty="0"/>
              <a:t>. Recovery means helping the body process and release, not judging the response.</a:t>
            </a:r>
          </a:p>
        </p:txBody>
      </p:sp>
      <p:sp>
        <p:nvSpPr>
          <p:cNvPr id="4" name="Slide Number Placeholder 3"/>
          <p:cNvSpPr>
            <a:spLocks noGrp="1"/>
          </p:cNvSpPr>
          <p:nvPr>
            <p:ph type="sldNum" sz="quarter" idx="5"/>
          </p:nvPr>
        </p:nvSpPr>
        <p:spPr/>
        <p:txBody>
          <a:bodyPr/>
          <a:lstStyle/>
          <a:p>
            <a:fld id="{241F1E36-3D8E-487C-978C-F1AC747649F2}" type="slidenum">
              <a:rPr lang="en-US" smtClean="0"/>
              <a:t>13</a:t>
            </a:fld>
            <a:endParaRPr lang="en-US" dirty="0"/>
          </a:p>
        </p:txBody>
      </p:sp>
    </p:spTree>
    <p:extLst>
      <p:ext uri="{BB962C8B-B14F-4D97-AF65-F5344CB8AC3E}">
        <p14:creationId xmlns:p14="http://schemas.microsoft.com/office/powerpoint/2010/main" val="1363951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Gabor Maté:</a:t>
            </a:r>
            <a:br>
              <a:rPr lang="en-US" dirty="0"/>
            </a:br>
            <a:r>
              <a:rPr lang="en-US" i="1" dirty="0"/>
              <a:t>Resilience is the capacity to stay connected to yourself—your needs, limits, and authenticity—even under stress.</a:t>
            </a:r>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14</a:t>
            </a:fld>
            <a:endParaRPr lang="en-US" dirty="0"/>
          </a:p>
        </p:txBody>
      </p:sp>
    </p:spTree>
    <p:extLst>
      <p:ext uri="{BB962C8B-B14F-4D97-AF65-F5344CB8AC3E}">
        <p14:creationId xmlns:p14="http://schemas.microsoft.com/office/powerpoint/2010/main" val="4209342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Building resilience isn’t about adding something completely new </a:t>
            </a:r>
          </a:p>
          <a:p>
            <a:pPr>
              <a:buFont typeface="Arial" panose="020B0604020202020204" pitchFamily="34" charset="0"/>
              <a:buChar char="•"/>
            </a:pPr>
            <a:r>
              <a:rPr lang="en-US" dirty="0"/>
              <a:t>It starts with noticing the strengths you’re already using in high-stress moments </a:t>
            </a:r>
          </a:p>
          <a:p>
            <a:pPr>
              <a:buFont typeface="Arial" panose="020B0604020202020204" pitchFamily="34" charset="0"/>
              <a:buChar char="•"/>
            </a:pPr>
            <a:r>
              <a:rPr lang="en-US" dirty="0"/>
              <a:t>The way you stay composed </a:t>
            </a:r>
          </a:p>
          <a:p>
            <a:pPr>
              <a:buFont typeface="Arial" panose="020B0604020202020204" pitchFamily="34" charset="0"/>
              <a:buChar char="•"/>
            </a:pPr>
            <a:r>
              <a:rPr lang="en-US" dirty="0"/>
              <a:t>The way you make decisions under pressure </a:t>
            </a:r>
          </a:p>
          <a:p>
            <a:pPr>
              <a:buFont typeface="Arial" panose="020B0604020202020204" pitchFamily="34" charset="0"/>
              <a:buChar char="•"/>
            </a:pPr>
            <a:r>
              <a:rPr lang="en-US" dirty="0"/>
              <a:t>The way you keep going even when things are difficult </a:t>
            </a:r>
          </a:p>
          <a:p>
            <a:pPr>
              <a:buNone/>
            </a:pPr>
            <a:r>
              <a:rPr lang="en-US" dirty="0"/>
              <a:t>It also involves how we make sense of what we go through</a:t>
            </a:r>
          </a:p>
        </p:txBody>
      </p:sp>
      <p:sp>
        <p:nvSpPr>
          <p:cNvPr id="4" name="Slide Number Placeholder 3"/>
          <p:cNvSpPr>
            <a:spLocks noGrp="1"/>
          </p:cNvSpPr>
          <p:nvPr>
            <p:ph type="sldNum" sz="quarter" idx="5"/>
          </p:nvPr>
        </p:nvSpPr>
        <p:spPr/>
        <p:txBody>
          <a:bodyPr/>
          <a:lstStyle/>
          <a:p>
            <a:fld id="{241F1E36-3D8E-487C-978C-F1AC747649F2}" type="slidenum">
              <a:rPr lang="en-US" smtClean="0"/>
              <a:t>15</a:t>
            </a:fld>
            <a:endParaRPr lang="en-US" dirty="0"/>
          </a:p>
        </p:txBody>
      </p:sp>
    </p:spTree>
    <p:extLst>
      <p:ext uri="{BB962C8B-B14F-4D97-AF65-F5344CB8AC3E}">
        <p14:creationId xmlns:p14="http://schemas.microsoft.com/office/powerpoint/2010/main" val="2618346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cup.</a:t>
            </a:r>
            <a:br>
              <a:rPr lang="en-US" dirty="0"/>
            </a:br>
            <a:r>
              <a:rPr lang="en-US" dirty="0"/>
              <a:t>When you take care of it, you don’t just get through the job—you stay steady in it.</a:t>
            </a:r>
            <a:br>
              <a:rPr lang="en-US" dirty="0"/>
            </a:br>
            <a:r>
              <a:rPr lang="en-US" dirty="0"/>
              <a:t>Keep it filled, and you can keep giving without losing yourself.”</a:t>
            </a:r>
          </a:p>
        </p:txBody>
      </p:sp>
      <p:sp>
        <p:nvSpPr>
          <p:cNvPr id="4" name="Slide Number Placeholder 3"/>
          <p:cNvSpPr>
            <a:spLocks noGrp="1"/>
          </p:cNvSpPr>
          <p:nvPr>
            <p:ph type="sldNum" sz="quarter" idx="5"/>
          </p:nvPr>
        </p:nvSpPr>
        <p:spPr/>
        <p:txBody>
          <a:bodyPr/>
          <a:lstStyle/>
          <a:p>
            <a:fld id="{241F1E36-3D8E-487C-978C-F1AC747649F2}" type="slidenum">
              <a:rPr lang="en-US" smtClean="0"/>
              <a:t>16</a:t>
            </a:fld>
            <a:endParaRPr lang="en-US" dirty="0"/>
          </a:p>
        </p:txBody>
      </p:sp>
    </p:spTree>
    <p:extLst>
      <p:ext uri="{BB962C8B-B14F-4D97-AF65-F5344CB8AC3E}">
        <p14:creationId xmlns:p14="http://schemas.microsoft.com/office/powerpoint/2010/main" val="176928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1F1E36-3D8E-487C-978C-F1AC747649F2}" type="slidenum">
              <a:rPr lang="en-US" smtClean="0"/>
              <a:t>17</a:t>
            </a:fld>
            <a:endParaRPr lang="en-US" dirty="0"/>
          </a:p>
        </p:txBody>
      </p:sp>
    </p:spTree>
    <p:extLst>
      <p:ext uri="{BB962C8B-B14F-4D97-AF65-F5344CB8AC3E}">
        <p14:creationId xmlns:p14="http://schemas.microsoft.com/office/powerpoint/2010/main" val="2002860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3">
          <a:extLst>
            <a:ext uri="{FF2B5EF4-FFF2-40B4-BE49-F238E27FC236}">
              <a16:creationId xmlns:a16="http://schemas.microsoft.com/office/drawing/2014/main" id="{6C1B1FB9-EDE0-9988-5D9E-08E13A121B58}"/>
            </a:ext>
          </a:extLst>
        </p:cNvPr>
        <p:cNvGrpSpPr/>
        <p:nvPr/>
      </p:nvGrpSpPr>
      <p:grpSpPr>
        <a:xfrm>
          <a:off x="0" y="0"/>
          <a:ext cx="0" cy="0"/>
          <a:chOff x="0" y="0"/>
          <a:chExt cx="0" cy="0"/>
        </a:xfrm>
      </p:grpSpPr>
      <p:sp>
        <p:nvSpPr>
          <p:cNvPr id="8654" name="Google Shape;8654;g2bb9f2014d0_1_20453:notes">
            <a:extLst>
              <a:ext uri="{FF2B5EF4-FFF2-40B4-BE49-F238E27FC236}">
                <a16:creationId xmlns:a16="http://schemas.microsoft.com/office/drawing/2014/main" id="{964EE7C8-F401-C315-8564-36BADC59FC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55" name="Google Shape;8655;g2bb9f2014d0_1_20453:notes">
            <a:extLst>
              <a:ext uri="{FF2B5EF4-FFF2-40B4-BE49-F238E27FC236}">
                <a16:creationId xmlns:a16="http://schemas.microsoft.com/office/drawing/2014/main" id="{40836766-B555-7B9C-FFDF-FE049D62197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7137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3">
          <a:extLst>
            <a:ext uri="{FF2B5EF4-FFF2-40B4-BE49-F238E27FC236}">
              <a16:creationId xmlns:a16="http://schemas.microsoft.com/office/drawing/2014/main" id="{794DA19C-678B-26A2-3709-318BE38A7294}"/>
            </a:ext>
          </a:extLst>
        </p:cNvPr>
        <p:cNvGrpSpPr/>
        <p:nvPr/>
      </p:nvGrpSpPr>
      <p:grpSpPr>
        <a:xfrm>
          <a:off x="0" y="0"/>
          <a:ext cx="0" cy="0"/>
          <a:chOff x="0" y="0"/>
          <a:chExt cx="0" cy="0"/>
        </a:xfrm>
      </p:grpSpPr>
      <p:sp>
        <p:nvSpPr>
          <p:cNvPr id="8654" name="Google Shape;8654;g2bb9f2014d0_1_20453:notes">
            <a:extLst>
              <a:ext uri="{FF2B5EF4-FFF2-40B4-BE49-F238E27FC236}">
                <a16:creationId xmlns:a16="http://schemas.microsoft.com/office/drawing/2014/main" id="{DA91F81C-AD68-49E4-8EEC-4A1FD378BF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55" name="Google Shape;8655;g2bb9f2014d0_1_20453:notes">
            <a:extLst>
              <a:ext uri="{FF2B5EF4-FFF2-40B4-BE49-F238E27FC236}">
                <a16:creationId xmlns:a16="http://schemas.microsoft.com/office/drawing/2014/main" id="{A12BCD5E-CFDA-5196-9C36-55B6171B4A76}"/>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0055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4150107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151592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892832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425167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319620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3112956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915600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3339613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1228310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308837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B39476-F28D-4D8B-89A1-5810FC717539}"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C1F967-D2B8-490A-A1D4-7023C0C50E1E}" type="slidenum">
              <a:rPr lang="en-US" smtClean="0"/>
              <a:t>‹#›</a:t>
            </a:fld>
            <a:endParaRPr lang="en-US" dirty="0"/>
          </a:p>
        </p:txBody>
      </p:sp>
    </p:spTree>
    <p:extLst>
      <p:ext uri="{BB962C8B-B14F-4D97-AF65-F5344CB8AC3E}">
        <p14:creationId xmlns:p14="http://schemas.microsoft.com/office/powerpoint/2010/main" val="3227472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flower 1">
  <p:cSld name="Content with flower 1">
    <p:spTree>
      <p:nvGrpSpPr>
        <p:cNvPr id="1" name="Shape 1046"/>
        <p:cNvGrpSpPr/>
        <p:nvPr/>
      </p:nvGrpSpPr>
      <p:grpSpPr>
        <a:xfrm>
          <a:off x="0" y="0"/>
          <a:ext cx="0" cy="0"/>
          <a:chOff x="0" y="0"/>
          <a:chExt cx="0" cy="0"/>
        </a:xfrm>
      </p:grpSpPr>
      <p:sp>
        <p:nvSpPr>
          <p:cNvPr id="1047" name="Google Shape;1047;p97"/>
          <p:cNvSpPr txBox="1"/>
          <p:nvPr/>
        </p:nvSpPr>
        <p:spPr>
          <a:xfrm>
            <a:off x="467544" y="6468722"/>
            <a:ext cx="432000" cy="12311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0" i="0" u="none" strike="noStrike" cap="none">
                <a:solidFill>
                  <a:srgbClr val="3E4144"/>
                </a:solidFill>
                <a:latin typeface="Arial"/>
                <a:ea typeface="Arial"/>
                <a:cs typeface="Arial"/>
                <a:sym typeface="Arial"/>
              </a:rPr>
              <a:pPr marL="0" marR="0" lvl="0" indent="0" algn="l" rtl="0">
                <a:lnSpc>
                  <a:spcPct val="100000"/>
                </a:lnSpc>
                <a:spcBef>
                  <a:spcPts val="0"/>
                </a:spcBef>
                <a:spcAft>
                  <a:spcPts val="0"/>
                </a:spcAft>
                <a:buClr>
                  <a:srgbClr val="000000"/>
                </a:buClr>
                <a:buSzPts val="800"/>
                <a:buFont typeface="Arial"/>
                <a:buNone/>
              </a:pPr>
              <a:t>‹#›</a:t>
            </a:fld>
            <a:endParaRPr sz="800" b="0" i="0" u="none" strike="noStrike" cap="none">
              <a:solidFill>
                <a:srgbClr val="3E4144"/>
              </a:solidFill>
              <a:latin typeface="Arial"/>
              <a:ea typeface="Arial"/>
              <a:cs typeface="Arial"/>
              <a:sym typeface="Arial"/>
            </a:endParaRPr>
          </a:p>
        </p:txBody>
      </p:sp>
      <p:pic>
        <p:nvPicPr>
          <p:cNvPr id="1048" name="Google Shape;1048;p9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331080" y="6428496"/>
            <a:ext cx="1335881" cy="223837"/>
          </a:xfrm>
          <a:prstGeom prst="rect">
            <a:avLst/>
          </a:prstGeom>
          <a:noFill/>
          <a:ln>
            <a:noFill/>
          </a:ln>
        </p:spPr>
      </p:pic>
      <p:grpSp>
        <p:nvGrpSpPr>
          <p:cNvPr id="1049" name="Google Shape;1049;p97"/>
          <p:cNvGrpSpPr/>
          <p:nvPr/>
        </p:nvGrpSpPr>
        <p:grpSpPr>
          <a:xfrm>
            <a:off x="487530" y="6187966"/>
            <a:ext cx="8179500" cy="55627"/>
            <a:chOff x="487530" y="4640974"/>
            <a:chExt cx="8179500" cy="41720"/>
          </a:xfrm>
        </p:grpSpPr>
        <p:cxnSp>
          <p:nvCxnSpPr>
            <p:cNvPr id="1050" name="Google Shape;1050;p97"/>
            <p:cNvCxnSpPr/>
            <p:nvPr/>
          </p:nvCxnSpPr>
          <p:spPr>
            <a:xfrm>
              <a:off x="487530" y="4682694"/>
              <a:ext cx="8179500" cy="0"/>
            </a:xfrm>
            <a:prstGeom prst="straightConnector1">
              <a:avLst/>
            </a:prstGeom>
            <a:noFill/>
            <a:ln w="9525" cap="flat" cmpd="sng">
              <a:solidFill>
                <a:srgbClr val="D8D8D8"/>
              </a:solidFill>
              <a:prstDash val="solid"/>
              <a:round/>
              <a:headEnd type="none" w="sm" len="sm"/>
              <a:tailEnd type="none" w="sm" len="sm"/>
            </a:ln>
          </p:spPr>
        </p:cxnSp>
        <p:sp>
          <p:nvSpPr>
            <p:cNvPr id="1051" name="Google Shape;1051;p97"/>
            <p:cNvSpPr/>
            <p:nvPr/>
          </p:nvSpPr>
          <p:spPr>
            <a:xfrm>
              <a:off x="493392" y="4640974"/>
              <a:ext cx="743100" cy="41700"/>
            </a:xfrm>
            <a:prstGeom prst="rect">
              <a:avLst/>
            </a:prstGeom>
            <a:solidFill>
              <a:srgbClr val="66CC00"/>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rgbClr val="000000"/>
                </a:solidFill>
                <a:latin typeface="Arial"/>
                <a:ea typeface="Arial"/>
                <a:cs typeface="Arial"/>
                <a:sym typeface="Arial"/>
              </a:endParaRPr>
            </a:p>
          </p:txBody>
        </p:sp>
      </p:grpSp>
      <p:sp>
        <p:nvSpPr>
          <p:cNvPr id="1052" name="Google Shape;1052;p97"/>
          <p:cNvSpPr txBox="1">
            <a:spLocks noGrp="1"/>
          </p:cNvSpPr>
          <p:nvPr>
            <p:ph type="body" idx="1"/>
          </p:nvPr>
        </p:nvSpPr>
        <p:spPr>
          <a:xfrm>
            <a:off x="457199" y="1696416"/>
            <a:ext cx="8312400" cy="4140800"/>
          </a:xfrm>
          <a:prstGeom prst="rect">
            <a:avLst/>
          </a:prstGeom>
          <a:noFill/>
          <a:ln>
            <a:noFill/>
          </a:ln>
        </p:spPr>
        <p:txBody>
          <a:bodyPr spcFirstLastPara="1" wrap="square" lIns="0" tIns="0" rIns="0" bIns="0" anchor="t" anchorCtr="0">
            <a:normAutofit/>
          </a:bodyPr>
          <a:lstStyle>
            <a:lvl1pPr marL="457189" lvl="0" indent="-228594" algn="l">
              <a:lnSpc>
                <a:spcPct val="100000"/>
              </a:lnSpc>
              <a:spcBef>
                <a:spcPts val="0"/>
              </a:spcBef>
              <a:spcAft>
                <a:spcPts val="0"/>
              </a:spcAft>
              <a:buSzPts val="1400"/>
              <a:buNone/>
              <a:defRPr sz="2000">
                <a:solidFill>
                  <a:srgbClr val="3E4144"/>
                </a:solidFill>
                <a:latin typeface="Arial"/>
                <a:ea typeface="Arial"/>
                <a:cs typeface="Arial"/>
                <a:sym typeface="Arial"/>
              </a:defRPr>
            </a:lvl1pPr>
            <a:lvl2pPr marL="914378" lvl="1" indent="-355591" algn="l">
              <a:lnSpc>
                <a:spcPct val="100000"/>
              </a:lnSpc>
              <a:spcBef>
                <a:spcPts val="600"/>
              </a:spcBef>
              <a:spcAft>
                <a:spcPts val="0"/>
              </a:spcAft>
              <a:buClr>
                <a:srgbClr val="4B286D"/>
              </a:buClr>
              <a:buSzPts val="2000"/>
              <a:buChar char="•"/>
              <a:defRPr sz="2000">
                <a:solidFill>
                  <a:srgbClr val="3E4144"/>
                </a:solidFill>
              </a:defRPr>
            </a:lvl2pPr>
            <a:lvl3pPr marL="1371566" lvl="2" indent="-342892" algn="l">
              <a:lnSpc>
                <a:spcPct val="100000"/>
              </a:lnSpc>
              <a:spcBef>
                <a:spcPts val="600"/>
              </a:spcBef>
              <a:spcAft>
                <a:spcPts val="0"/>
              </a:spcAft>
              <a:buClr>
                <a:srgbClr val="4B286D"/>
              </a:buClr>
              <a:buSzPts val="1800"/>
              <a:buChar char="•"/>
              <a:defRPr sz="1800">
                <a:solidFill>
                  <a:srgbClr val="3E4144"/>
                </a:solidFill>
              </a:defRPr>
            </a:lvl3pPr>
            <a:lvl4pPr marL="1828754" lvl="3" indent="-330192" algn="l">
              <a:lnSpc>
                <a:spcPct val="100000"/>
              </a:lnSpc>
              <a:spcBef>
                <a:spcPts val="600"/>
              </a:spcBef>
              <a:spcAft>
                <a:spcPts val="0"/>
              </a:spcAft>
              <a:buClr>
                <a:srgbClr val="4B286D"/>
              </a:buClr>
              <a:buSzPts val="1600"/>
              <a:buChar char="•"/>
              <a:defRPr sz="1600">
                <a:solidFill>
                  <a:srgbClr val="3E4144"/>
                </a:solidFill>
              </a:defRPr>
            </a:lvl4pPr>
            <a:lvl5pPr marL="2285943" lvl="4" indent="-317492" algn="l">
              <a:lnSpc>
                <a:spcPct val="100000"/>
              </a:lnSpc>
              <a:spcBef>
                <a:spcPts val="600"/>
              </a:spcBef>
              <a:spcAft>
                <a:spcPts val="0"/>
              </a:spcAft>
              <a:buClr>
                <a:srgbClr val="4B286D"/>
              </a:buClr>
              <a:buSzPts val="1400"/>
              <a:buChar char="•"/>
              <a:defRPr sz="1400">
                <a:solidFill>
                  <a:srgbClr val="3E4144"/>
                </a:solidFill>
              </a:defRPr>
            </a:lvl5pPr>
            <a:lvl6pPr marL="2743132" lvl="5" indent="-228594" algn="l">
              <a:lnSpc>
                <a:spcPct val="100000"/>
              </a:lnSpc>
              <a:spcBef>
                <a:spcPts val="600"/>
              </a:spcBef>
              <a:spcAft>
                <a:spcPts val="0"/>
              </a:spcAft>
              <a:buSzPts val="1400"/>
              <a:buNone/>
              <a:defRPr/>
            </a:lvl6pPr>
            <a:lvl7pPr marL="3200320" lvl="6" indent="-228594" algn="l">
              <a:lnSpc>
                <a:spcPct val="100000"/>
              </a:lnSpc>
              <a:spcBef>
                <a:spcPts val="0"/>
              </a:spcBef>
              <a:spcAft>
                <a:spcPts val="0"/>
              </a:spcAft>
              <a:buSzPts val="1400"/>
              <a:buNone/>
              <a:defRPr/>
            </a:lvl7pPr>
            <a:lvl8pPr marL="3657509" lvl="7" indent="-228594" algn="l">
              <a:lnSpc>
                <a:spcPct val="100000"/>
              </a:lnSpc>
              <a:spcBef>
                <a:spcPts val="0"/>
              </a:spcBef>
              <a:spcAft>
                <a:spcPts val="0"/>
              </a:spcAft>
              <a:buSzPts val="1400"/>
              <a:buNone/>
              <a:defRPr/>
            </a:lvl8pPr>
            <a:lvl9pPr marL="4114697" lvl="8" indent="-228594" algn="l">
              <a:lnSpc>
                <a:spcPct val="100000"/>
              </a:lnSpc>
              <a:spcBef>
                <a:spcPts val="0"/>
              </a:spcBef>
              <a:spcAft>
                <a:spcPts val="0"/>
              </a:spcAft>
              <a:buSzPts val="1400"/>
              <a:buNone/>
              <a:defRPr/>
            </a:lvl9pPr>
          </a:lstStyle>
          <a:p>
            <a:endParaRPr/>
          </a:p>
        </p:txBody>
      </p:sp>
      <p:sp>
        <p:nvSpPr>
          <p:cNvPr id="1053" name="Google Shape;1053;p97"/>
          <p:cNvSpPr txBox="1">
            <a:spLocks noGrp="1"/>
          </p:cNvSpPr>
          <p:nvPr>
            <p:ph type="title"/>
          </p:nvPr>
        </p:nvSpPr>
        <p:spPr>
          <a:xfrm>
            <a:off x="457200" y="362797"/>
            <a:ext cx="8312400" cy="6640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4" name="Google Shape;1054;p97"/>
          <p:cNvSpPr txBox="1">
            <a:spLocks noGrp="1"/>
          </p:cNvSpPr>
          <p:nvPr>
            <p:ph type="body" idx="2"/>
          </p:nvPr>
        </p:nvSpPr>
        <p:spPr>
          <a:xfrm>
            <a:off x="457199" y="1123273"/>
            <a:ext cx="8312400" cy="348000"/>
          </a:xfrm>
          <a:prstGeom prst="rect">
            <a:avLst/>
          </a:prstGeom>
          <a:noFill/>
          <a:ln>
            <a:noFill/>
          </a:ln>
        </p:spPr>
        <p:txBody>
          <a:bodyPr spcFirstLastPara="1" wrap="square" lIns="0" tIns="0" rIns="0" bIns="0" anchor="t" anchorCtr="0">
            <a:normAutofit/>
          </a:bodyPr>
          <a:lstStyle>
            <a:lvl1pPr marL="457189" lvl="0" indent="-228594" algn="l">
              <a:lnSpc>
                <a:spcPct val="100000"/>
              </a:lnSpc>
              <a:spcBef>
                <a:spcPts val="0"/>
              </a:spcBef>
              <a:spcAft>
                <a:spcPts val="0"/>
              </a:spcAft>
              <a:buSzPts val="1400"/>
              <a:buNone/>
              <a:defRPr sz="1800">
                <a:latin typeface="Arial"/>
                <a:ea typeface="Arial"/>
                <a:cs typeface="Arial"/>
                <a:sym typeface="Arial"/>
              </a:defRPr>
            </a:lvl1pPr>
            <a:lvl2pPr marL="914378" lvl="1" indent="-380990" algn="l">
              <a:lnSpc>
                <a:spcPct val="100000"/>
              </a:lnSpc>
              <a:spcBef>
                <a:spcPts val="0"/>
              </a:spcBef>
              <a:spcAft>
                <a:spcPts val="0"/>
              </a:spcAft>
              <a:buSzPts val="2400"/>
              <a:buChar char="•"/>
              <a:defRPr/>
            </a:lvl2pPr>
            <a:lvl3pPr marL="1371566" lvl="2" indent="-368291" algn="l">
              <a:lnSpc>
                <a:spcPct val="100000"/>
              </a:lnSpc>
              <a:spcBef>
                <a:spcPts val="0"/>
              </a:spcBef>
              <a:spcAft>
                <a:spcPts val="0"/>
              </a:spcAft>
              <a:buSzPts val="2200"/>
              <a:buChar char="•"/>
              <a:defRPr/>
            </a:lvl3pPr>
            <a:lvl4pPr marL="1828754" lvl="3" indent="-355591" algn="l">
              <a:lnSpc>
                <a:spcPct val="100000"/>
              </a:lnSpc>
              <a:spcBef>
                <a:spcPts val="0"/>
              </a:spcBef>
              <a:spcAft>
                <a:spcPts val="0"/>
              </a:spcAft>
              <a:buSzPts val="2000"/>
              <a:buChar char="•"/>
              <a:defRPr/>
            </a:lvl4pPr>
            <a:lvl5pPr marL="2285943" lvl="4" indent="-342892" algn="l">
              <a:lnSpc>
                <a:spcPct val="100000"/>
              </a:lnSpc>
              <a:spcBef>
                <a:spcPts val="0"/>
              </a:spcBef>
              <a:spcAft>
                <a:spcPts val="0"/>
              </a:spcAft>
              <a:buSzPts val="1800"/>
              <a:buChar char="•"/>
              <a:defRPr/>
            </a:lvl5pPr>
            <a:lvl6pPr marL="2743132" lvl="5" indent="-228594" algn="l">
              <a:lnSpc>
                <a:spcPct val="100000"/>
              </a:lnSpc>
              <a:spcBef>
                <a:spcPts val="600"/>
              </a:spcBef>
              <a:spcAft>
                <a:spcPts val="0"/>
              </a:spcAft>
              <a:buSzPts val="1400"/>
              <a:buNone/>
              <a:defRPr/>
            </a:lvl6pPr>
            <a:lvl7pPr marL="3200320" lvl="6" indent="-228594" algn="l">
              <a:lnSpc>
                <a:spcPct val="100000"/>
              </a:lnSpc>
              <a:spcBef>
                <a:spcPts val="0"/>
              </a:spcBef>
              <a:spcAft>
                <a:spcPts val="0"/>
              </a:spcAft>
              <a:buSzPts val="1400"/>
              <a:buNone/>
              <a:defRPr/>
            </a:lvl7pPr>
            <a:lvl8pPr marL="3657509" lvl="7" indent="-228594" algn="l">
              <a:lnSpc>
                <a:spcPct val="100000"/>
              </a:lnSpc>
              <a:spcBef>
                <a:spcPts val="0"/>
              </a:spcBef>
              <a:spcAft>
                <a:spcPts val="0"/>
              </a:spcAft>
              <a:buSzPts val="1400"/>
              <a:buNone/>
              <a:defRPr/>
            </a:lvl8pPr>
            <a:lvl9pPr marL="4114697" lvl="8" indent="-228594"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741248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4F504-9656-C95A-6D7C-A8C0541B9D38}"/>
              </a:ext>
            </a:extLst>
          </p:cNvPr>
          <p:cNvSpPr>
            <a:spLocks noGrp="1"/>
          </p:cNvSpPr>
          <p:nvPr>
            <p:ph type="title"/>
          </p:nvPr>
        </p:nvSpPr>
        <p:spPr/>
        <p:txBody>
          <a:bodyPr/>
          <a:lstStyle>
            <a:lvl1pPr>
              <a:defRPr>
                <a:latin typeface="HN for TELUS" panose="020B0504030202020204" pitchFamily="34" charset="0"/>
                <a:ea typeface="HN for TELUS" panose="020B0504030202020204" pitchFamily="34" charset="0"/>
              </a:defRPr>
            </a:lvl1pPr>
          </a:lstStyle>
          <a:p>
            <a:r>
              <a:rPr lang="en-US" dirty="0"/>
              <a:t>Click to edit Master title style</a:t>
            </a:r>
          </a:p>
        </p:txBody>
      </p:sp>
      <p:pic>
        <p:nvPicPr>
          <p:cNvPr id="3" name="Google Shape;2004;g35e2041b3f6_2_0" descr="A close-up of a leaf&#10;&#10;Description automatically generated with medium confidence">
            <a:extLst>
              <a:ext uri="{FF2B5EF4-FFF2-40B4-BE49-F238E27FC236}">
                <a16:creationId xmlns:a16="http://schemas.microsoft.com/office/drawing/2014/main" id="{1FB97CEC-5361-172A-C80A-3D83B14894AD}"/>
              </a:ext>
            </a:extLst>
          </p:cNvPr>
          <p:cNvPicPr preferRelativeResize="0"/>
          <p:nvPr userDrawn="1"/>
        </p:nvPicPr>
        <p:blipFill rotWithShape="1">
          <a:blip r:embed="rId2" cstate="email">
            <a:alphaModFix/>
            <a:extLst>
              <a:ext uri="{28A0092B-C50C-407E-A947-70E740481C1C}">
                <a14:useLocalDpi xmlns:a14="http://schemas.microsoft.com/office/drawing/2010/main"/>
              </a:ext>
            </a:extLst>
          </a:blip>
          <a:srcRect/>
          <a:stretch/>
        </p:blipFill>
        <p:spPr>
          <a:xfrm rot="4922344" flipV="1">
            <a:off x="-6607" y="4147712"/>
            <a:ext cx="1513185" cy="1009621"/>
          </a:xfrm>
          <a:prstGeom prst="rect">
            <a:avLst/>
          </a:prstGeom>
          <a:noFill/>
          <a:ln>
            <a:noFill/>
          </a:ln>
        </p:spPr>
      </p:pic>
      <p:pic>
        <p:nvPicPr>
          <p:cNvPr id="4" name="Picture 3">
            <a:extLst>
              <a:ext uri="{FF2B5EF4-FFF2-40B4-BE49-F238E27FC236}">
                <a16:creationId xmlns:a16="http://schemas.microsoft.com/office/drawing/2014/main" id="{B5FE0B5C-A4D4-B76F-137F-34B81AE59B5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1109134"/>
            <a:ext cx="2550029" cy="3539066"/>
          </a:xfrm>
          <a:prstGeom prst="rect">
            <a:avLst/>
          </a:prstGeom>
        </p:spPr>
      </p:pic>
      <p:sp>
        <p:nvSpPr>
          <p:cNvPr id="5" name="Google Shape;2007;g35e2041b3f6_2_0">
            <a:extLst>
              <a:ext uri="{FF2B5EF4-FFF2-40B4-BE49-F238E27FC236}">
                <a16:creationId xmlns:a16="http://schemas.microsoft.com/office/drawing/2014/main" id="{9BA16211-A527-40C8-F4F7-D73E130F85A3}"/>
              </a:ext>
            </a:extLst>
          </p:cNvPr>
          <p:cNvSpPr/>
          <p:nvPr userDrawn="1"/>
        </p:nvSpPr>
        <p:spPr>
          <a:xfrm rot="5400000" flipH="1">
            <a:off x="1223867" y="1418326"/>
            <a:ext cx="3941493" cy="5040773"/>
          </a:xfrm>
          <a:prstGeom prst="round2SameRect">
            <a:avLst>
              <a:gd name="adj1" fmla="val 0"/>
              <a:gd name="adj2" fmla="val 42603"/>
            </a:avLst>
          </a:prstGeom>
          <a:solidFill>
            <a:srgbClr val="DEE2E8"/>
          </a:solidFill>
          <a:ln>
            <a:noFill/>
          </a:ln>
          <a:effectLst>
            <a:outerShdw blurRad="142875" algn="bl" rotWithShape="0">
              <a:srgbClr val="000000">
                <a:alpha val="29803"/>
              </a:srgbClr>
            </a:outerShdw>
          </a:effectLst>
        </p:spPr>
        <p:txBody>
          <a:bodyPr spcFirstLastPara="1" wrap="square" lIns="68569" tIns="68569" rIns="68569" bIns="68569" anchor="ctr" anchorCtr="0">
            <a:noAutofit/>
          </a:bodyPr>
          <a:lstStyle/>
          <a:p>
            <a:pPr marL="0" marR="0" lvl="0" indent="0" algn="ctr"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cxnSp>
        <p:nvCxnSpPr>
          <p:cNvPr id="7" name="Straight Connector 6">
            <a:extLst>
              <a:ext uri="{FF2B5EF4-FFF2-40B4-BE49-F238E27FC236}">
                <a16:creationId xmlns:a16="http://schemas.microsoft.com/office/drawing/2014/main" id="{ED6258F7-794E-F11D-90EE-3076D2358140}"/>
              </a:ext>
            </a:extLst>
          </p:cNvPr>
          <p:cNvCxnSpPr>
            <a:cxnSpLocks/>
          </p:cNvCxnSpPr>
          <p:nvPr userDrawn="1"/>
        </p:nvCxnSpPr>
        <p:spPr>
          <a:xfrm>
            <a:off x="5715000" y="1927019"/>
            <a:ext cx="0" cy="4001614"/>
          </a:xfrm>
          <a:prstGeom prst="line">
            <a:avLst/>
          </a:prstGeom>
          <a:ln w="28575">
            <a:solidFill>
              <a:srgbClr val="65299E"/>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C8185357-A8C7-1A90-BC3E-4A8F9D4B6B5C}"/>
              </a:ext>
            </a:extLst>
          </p:cNvPr>
          <p:cNvGrpSpPr/>
          <p:nvPr userDrawn="1"/>
        </p:nvGrpSpPr>
        <p:grpSpPr>
          <a:xfrm>
            <a:off x="3236355" y="2052222"/>
            <a:ext cx="1685506" cy="2135140"/>
            <a:chOff x="4392530" y="2042419"/>
            <a:chExt cx="2247341" cy="2135140"/>
          </a:xfrm>
        </p:grpSpPr>
        <p:sp>
          <p:nvSpPr>
            <p:cNvPr id="10" name="TextBox 9">
              <a:extLst>
                <a:ext uri="{FF2B5EF4-FFF2-40B4-BE49-F238E27FC236}">
                  <a16:creationId xmlns:a16="http://schemas.microsoft.com/office/drawing/2014/main" id="{7435EB4F-5A21-69AA-EF05-21F6D653CDBC}"/>
                </a:ext>
              </a:extLst>
            </p:cNvPr>
            <p:cNvSpPr txBox="1"/>
            <p:nvPr/>
          </p:nvSpPr>
          <p:spPr>
            <a:xfrm>
              <a:off x="4392530" y="2946453"/>
              <a:ext cx="2247341" cy="1231106"/>
            </a:xfrm>
            <a:prstGeom prst="rect">
              <a:avLst/>
            </a:prstGeom>
            <a:noFill/>
          </p:spPr>
          <p:txBody>
            <a:bodyPr wrap="square" rtlCol="0">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4B286D"/>
                  </a:solidFill>
                  <a:effectLst/>
                  <a:uLnTx/>
                  <a:uFillTx/>
                  <a:latin typeface="HN for TELUS" panose="020B0504030202020204" pitchFamily="34" charset="0"/>
                  <a:ea typeface="+mn-ea"/>
                  <a:cs typeface="Helvetica" panose="020B0604020202020204" pitchFamily="34" charset="0"/>
                </a:rPr>
                <a:t>Telehealth</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Available via phone or web-based</a:t>
              </a:r>
            </a:p>
          </p:txBody>
        </p:sp>
        <p:grpSp>
          <p:nvGrpSpPr>
            <p:cNvPr id="11" name="Group 10">
              <a:extLst>
                <a:ext uri="{FF2B5EF4-FFF2-40B4-BE49-F238E27FC236}">
                  <a16:creationId xmlns:a16="http://schemas.microsoft.com/office/drawing/2014/main" id="{2E4EF7F3-FC03-47F0-7B64-32CC321AD4C2}"/>
                </a:ext>
              </a:extLst>
            </p:cNvPr>
            <p:cNvGrpSpPr/>
            <p:nvPr/>
          </p:nvGrpSpPr>
          <p:grpSpPr>
            <a:xfrm>
              <a:off x="5052896" y="2042419"/>
              <a:ext cx="926608" cy="926608"/>
              <a:chOff x="5052611" y="2042419"/>
              <a:chExt cx="926608" cy="926608"/>
            </a:xfrm>
          </p:grpSpPr>
          <p:sp>
            <p:nvSpPr>
              <p:cNvPr id="12" name="Oval 11">
                <a:extLst>
                  <a:ext uri="{FF2B5EF4-FFF2-40B4-BE49-F238E27FC236}">
                    <a16:creationId xmlns:a16="http://schemas.microsoft.com/office/drawing/2014/main" id="{6CEED293-F253-BC1C-DB01-BA15447A6EAD}"/>
                  </a:ext>
                </a:extLst>
              </p:cNvPr>
              <p:cNvSpPr/>
              <p:nvPr/>
            </p:nvSpPr>
            <p:spPr>
              <a:xfrm>
                <a:off x="5052611" y="2042419"/>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grpSp>
            <p:nvGrpSpPr>
              <p:cNvPr id="13" name="Google Shape;1474;p6">
                <a:extLst>
                  <a:ext uri="{FF2B5EF4-FFF2-40B4-BE49-F238E27FC236}">
                    <a16:creationId xmlns:a16="http://schemas.microsoft.com/office/drawing/2014/main" id="{E6C0FBB7-BEBF-C31D-A4F1-E129902B8D10}"/>
                  </a:ext>
                </a:extLst>
              </p:cNvPr>
              <p:cNvGrpSpPr/>
              <p:nvPr/>
            </p:nvGrpSpPr>
            <p:grpSpPr>
              <a:xfrm>
                <a:off x="5239088" y="2214460"/>
                <a:ext cx="553655" cy="582527"/>
                <a:chOff x="8018463" y="5341938"/>
                <a:chExt cx="517525" cy="544513"/>
              </a:xfrm>
            </p:grpSpPr>
            <p:sp>
              <p:nvSpPr>
                <p:cNvPr id="14" name="Google Shape;1475;p6">
                  <a:extLst>
                    <a:ext uri="{FF2B5EF4-FFF2-40B4-BE49-F238E27FC236}">
                      <a16:creationId xmlns:a16="http://schemas.microsoft.com/office/drawing/2014/main" id="{5B0301B5-AB4F-C27C-6AFD-6B430CC8F0A3}"/>
                    </a:ext>
                  </a:extLst>
                </p:cNvPr>
                <p:cNvSpPr/>
                <p:nvPr/>
              </p:nvSpPr>
              <p:spPr>
                <a:xfrm>
                  <a:off x="8267701" y="5400675"/>
                  <a:ext cx="192088" cy="190500"/>
                </a:xfrm>
                <a:custGeom>
                  <a:avLst/>
                  <a:gdLst/>
                  <a:ahLst/>
                  <a:cxnLst/>
                  <a:rect l="l" t="t" r="r" b="b"/>
                  <a:pathLst>
                    <a:path w="323" h="321" extrusionOk="0">
                      <a:moveTo>
                        <a:pt x="311" y="89"/>
                      </a:moveTo>
                      <a:lnTo>
                        <a:pt x="225" y="89"/>
                      </a:lnTo>
                      <a:lnTo>
                        <a:pt x="225" y="9"/>
                      </a:lnTo>
                      <a:cubicBezTo>
                        <a:pt x="225" y="5"/>
                        <a:pt x="220" y="0"/>
                        <a:pt x="215" y="0"/>
                      </a:cubicBezTo>
                      <a:lnTo>
                        <a:pt x="105" y="0"/>
                      </a:lnTo>
                      <a:cubicBezTo>
                        <a:pt x="100" y="0"/>
                        <a:pt x="96" y="5"/>
                        <a:pt x="96" y="9"/>
                      </a:cubicBezTo>
                      <a:lnTo>
                        <a:pt x="96" y="89"/>
                      </a:lnTo>
                      <a:lnTo>
                        <a:pt x="9" y="89"/>
                      </a:lnTo>
                      <a:cubicBezTo>
                        <a:pt x="4" y="89"/>
                        <a:pt x="0" y="94"/>
                        <a:pt x="0" y="99"/>
                      </a:cubicBezTo>
                      <a:lnTo>
                        <a:pt x="0" y="217"/>
                      </a:lnTo>
                      <a:cubicBezTo>
                        <a:pt x="0" y="222"/>
                        <a:pt x="4" y="227"/>
                        <a:pt x="9" y="227"/>
                      </a:cubicBezTo>
                      <a:lnTo>
                        <a:pt x="96" y="227"/>
                      </a:lnTo>
                      <a:lnTo>
                        <a:pt x="96" y="312"/>
                      </a:lnTo>
                      <a:cubicBezTo>
                        <a:pt x="96" y="316"/>
                        <a:pt x="100" y="321"/>
                        <a:pt x="105" y="321"/>
                      </a:cubicBezTo>
                      <a:lnTo>
                        <a:pt x="215" y="321"/>
                      </a:lnTo>
                      <a:cubicBezTo>
                        <a:pt x="220" y="321"/>
                        <a:pt x="225" y="316"/>
                        <a:pt x="225" y="312"/>
                      </a:cubicBezTo>
                      <a:lnTo>
                        <a:pt x="225" y="227"/>
                      </a:lnTo>
                      <a:lnTo>
                        <a:pt x="311" y="227"/>
                      </a:lnTo>
                      <a:cubicBezTo>
                        <a:pt x="316" y="227"/>
                        <a:pt x="321" y="222"/>
                        <a:pt x="321" y="217"/>
                      </a:cubicBezTo>
                      <a:lnTo>
                        <a:pt x="321" y="99"/>
                      </a:lnTo>
                      <a:cubicBezTo>
                        <a:pt x="323" y="94"/>
                        <a:pt x="318" y="89"/>
                        <a:pt x="311" y="89"/>
                      </a:cubicBezTo>
                      <a:close/>
                      <a:moveTo>
                        <a:pt x="123" y="128"/>
                      </a:moveTo>
                      <a:cubicBezTo>
                        <a:pt x="127" y="128"/>
                        <a:pt x="132" y="123"/>
                        <a:pt x="132" y="118"/>
                      </a:cubicBezTo>
                      <a:lnTo>
                        <a:pt x="132" y="38"/>
                      </a:lnTo>
                      <a:lnTo>
                        <a:pt x="187" y="38"/>
                      </a:lnTo>
                      <a:lnTo>
                        <a:pt x="187" y="118"/>
                      </a:lnTo>
                      <a:cubicBezTo>
                        <a:pt x="187" y="123"/>
                        <a:pt x="191" y="128"/>
                        <a:pt x="196" y="128"/>
                      </a:cubicBezTo>
                      <a:lnTo>
                        <a:pt x="283" y="128"/>
                      </a:lnTo>
                      <a:lnTo>
                        <a:pt x="283" y="185"/>
                      </a:lnTo>
                      <a:lnTo>
                        <a:pt x="196" y="185"/>
                      </a:lnTo>
                      <a:cubicBezTo>
                        <a:pt x="191" y="185"/>
                        <a:pt x="187" y="190"/>
                        <a:pt x="187" y="195"/>
                      </a:cubicBezTo>
                      <a:lnTo>
                        <a:pt x="187" y="284"/>
                      </a:lnTo>
                      <a:lnTo>
                        <a:pt x="132" y="284"/>
                      </a:lnTo>
                      <a:lnTo>
                        <a:pt x="132" y="195"/>
                      </a:lnTo>
                      <a:cubicBezTo>
                        <a:pt x="132" y="190"/>
                        <a:pt x="127" y="185"/>
                        <a:pt x="123" y="185"/>
                      </a:cubicBezTo>
                      <a:lnTo>
                        <a:pt x="36" y="185"/>
                      </a:lnTo>
                      <a:lnTo>
                        <a:pt x="36" y="128"/>
                      </a:lnTo>
                      <a:lnTo>
                        <a:pt x="123" y="128"/>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5" name="Google Shape;1476;p6">
                  <a:extLst>
                    <a:ext uri="{FF2B5EF4-FFF2-40B4-BE49-F238E27FC236}">
                      <a16:creationId xmlns:a16="http://schemas.microsoft.com/office/drawing/2014/main" id="{A2B58C38-3DDC-0B3F-7B4F-D2D946D17346}"/>
                    </a:ext>
                  </a:extLst>
                </p:cNvPr>
                <p:cNvSpPr/>
                <p:nvPr/>
              </p:nvSpPr>
              <p:spPr>
                <a:xfrm>
                  <a:off x="8018463" y="5399088"/>
                  <a:ext cx="317500" cy="487363"/>
                </a:xfrm>
                <a:custGeom>
                  <a:avLst/>
                  <a:gdLst/>
                  <a:ahLst/>
                  <a:cxnLst/>
                  <a:rect l="l" t="t" r="r" b="b"/>
                  <a:pathLst>
                    <a:path w="533" h="820" extrusionOk="0">
                      <a:moveTo>
                        <a:pt x="522" y="428"/>
                      </a:moveTo>
                      <a:lnTo>
                        <a:pt x="502" y="428"/>
                      </a:lnTo>
                      <a:cubicBezTo>
                        <a:pt x="498" y="428"/>
                        <a:pt x="493" y="433"/>
                        <a:pt x="493" y="438"/>
                      </a:cubicBezTo>
                      <a:lnTo>
                        <a:pt x="493" y="668"/>
                      </a:lnTo>
                      <a:lnTo>
                        <a:pt x="39" y="668"/>
                      </a:lnTo>
                      <a:lnTo>
                        <a:pt x="39" y="134"/>
                      </a:lnTo>
                      <a:lnTo>
                        <a:pt x="267" y="134"/>
                      </a:lnTo>
                      <a:cubicBezTo>
                        <a:pt x="272" y="134"/>
                        <a:pt x="277" y="129"/>
                        <a:pt x="277" y="124"/>
                      </a:cubicBezTo>
                      <a:lnTo>
                        <a:pt x="277" y="105"/>
                      </a:lnTo>
                      <a:cubicBezTo>
                        <a:pt x="277" y="100"/>
                        <a:pt x="272" y="96"/>
                        <a:pt x="267" y="96"/>
                      </a:cubicBezTo>
                      <a:lnTo>
                        <a:pt x="39" y="96"/>
                      </a:lnTo>
                      <a:lnTo>
                        <a:pt x="39" y="75"/>
                      </a:lnTo>
                      <a:cubicBezTo>
                        <a:pt x="39" y="56"/>
                        <a:pt x="56" y="38"/>
                        <a:pt x="77" y="38"/>
                      </a:cubicBezTo>
                      <a:lnTo>
                        <a:pt x="267" y="38"/>
                      </a:lnTo>
                      <a:cubicBezTo>
                        <a:pt x="272" y="38"/>
                        <a:pt x="277" y="33"/>
                        <a:pt x="277" y="28"/>
                      </a:cubicBezTo>
                      <a:lnTo>
                        <a:pt x="277" y="9"/>
                      </a:lnTo>
                      <a:cubicBezTo>
                        <a:pt x="277" y="4"/>
                        <a:pt x="272" y="0"/>
                        <a:pt x="267" y="0"/>
                      </a:cubicBezTo>
                      <a:lnTo>
                        <a:pt x="77" y="0"/>
                      </a:lnTo>
                      <a:cubicBezTo>
                        <a:pt x="34" y="0"/>
                        <a:pt x="0" y="32"/>
                        <a:pt x="0" y="75"/>
                      </a:cubicBezTo>
                      <a:lnTo>
                        <a:pt x="0" y="742"/>
                      </a:lnTo>
                      <a:cubicBezTo>
                        <a:pt x="0" y="783"/>
                        <a:pt x="35" y="820"/>
                        <a:pt x="77" y="820"/>
                      </a:cubicBezTo>
                      <a:lnTo>
                        <a:pt x="458" y="820"/>
                      </a:lnTo>
                      <a:cubicBezTo>
                        <a:pt x="499" y="820"/>
                        <a:pt x="531" y="786"/>
                        <a:pt x="531" y="742"/>
                      </a:cubicBezTo>
                      <a:lnTo>
                        <a:pt x="531" y="438"/>
                      </a:lnTo>
                      <a:cubicBezTo>
                        <a:pt x="533" y="433"/>
                        <a:pt x="528" y="428"/>
                        <a:pt x="522" y="428"/>
                      </a:cubicBezTo>
                      <a:close/>
                      <a:moveTo>
                        <a:pt x="39" y="706"/>
                      </a:moveTo>
                      <a:lnTo>
                        <a:pt x="493" y="706"/>
                      </a:lnTo>
                      <a:lnTo>
                        <a:pt x="493" y="743"/>
                      </a:lnTo>
                      <a:cubicBezTo>
                        <a:pt x="493" y="766"/>
                        <a:pt x="477" y="783"/>
                        <a:pt x="458" y="783"/>
                      </a:cubicBezTo>
                      <a:lnTo>
                        <a:pt x="77" y="783"/>
                      </a:lnTo>
                      <a:cubicBezTo>
                        <a:pt x="55" y="783"/>
                        <a:pt x="39" y="766"/>
                        <a:pt x="39" y="743"/>
                      </a:cubicBezTo>
                      <a:lnTo>
                        <a:pt x="39" y="706"/>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6" name="Google Shape;1477;p6">
                  <a:extLst>
                    <a:ext uri="{FF2B5EF4-FFF2-40B4-BE49-F238E27FC236}">
                      <a16:creationId xmlns:a16="http://schemas.microsoft.com/office/drawing/2014/main" id="{C3F8F8D9-DE51-3517-05F8-4B265B9FF8E8}"/>
                    </a:ext>
                  </a:extLst>
                </p:cNvPr>
                <p:cNvSpPr/>
                <p:nvPr/>
              </p:nvSpPr>
              <p:spPr>
                <a:xfrm>
                  <a:off x="8189913" y="5341938"/>
                  <a:ext cx="346075" cy="363538"/>
                </a:xfrm>
                <a:custGeom>
                  <a:avLst/>
                  <a:gdLst/>
                  <a:ahLst/>
                  <a:cxnLst/>
                  <a:rect l="l" t="t" r="r" b="b"/>
                  <a:pathLst>
                    <a:path w="581" h="611" extrusionOk="0">
                      <a:moveTo>
                        <a:pt x="504" y="0"/>
                      </a:moveTo>
                      <a:lnTo>
                        <a:pt x="77" y="0"/>
                      </a:lnTo>
                      <a:cubicBezTo>
                        <a:pt x="34" y="0"/>
                        <a:pt x="0" y="32"/>
                        <a:pt x="0" y="74"/>
                      </a:cubicBezTo>
                      <a:lnTo>
                        <a:pt x="0" y="601"/>
                      </a:lnTo>
                      <a:cubicBezTo>
                        <a:pt x="0" y="606"/>
                        <a:pt x="3" y="609"/>
                        <a:pt x="6" y="611"/>
                      </a:cubicBezTo>
                      <a:cubicBezTo>
                        <a:pt x="8" y="611"/>
                        <a:pt x="10" y="611"/>
                        <a:pt x="10" y="611"/>
                      </a:cubicBezTo>
                      <a:cubicBezTo>
                        <a:pt x="13" y="611"/>
                        <a:pt x="14" y="609"/>
                        <a:pt x="16" y="608"/>
                      </a:cubicBezTo>
                      <a:lnTo>
                        <a:pt x="118" y="506"/>
                      </a:lnTo>
                      <a:lnTo>
                        <a:pt x="502" y="506"/>
                      </a:lnTo>
                      <a:cubicBezTo>
                        <a:pt x="544" y="506"/>
                        <a:pt x="579" y="470"/>
                        <a:pt x="579" y="429"/>
                      </a:cubicBezTo>
                      <a:lnTo>
                        <a:pt x="579" y="72"/>
                      </a:lnTo>
                      <a:cubicBezTo>
                        <a:pt x="581" y="32"/>
                        <a:pt x="547" y="0"/>
                        <a:pt x="504" y="0"/>
                      </a:cubicBezTo>
                      <a:close/>
                      <a:moveTo>
                        <a:pt x="504" y="469"/>
                      </a:moveTo>
                      <a:lnTo>
                        <a:pt x="109" y="469"/>
                      </a:lnTo>
                      <a:cubicBezTo>
                        <a:pt x="106" y="469"/>
                        <a:pt x="104" y="470"/>
                        <a:pt x="102" y="472"/>
                      </a:cubicBezTo>
                      <a:lnTo>
                        <a:pt x="38" y="534"/>
                      </a:lnTo>
                      <a:lnTo>
                        <a:pt x="38" y="75"/>
                      </a:lnTo>
                      <a:cubicBezTo>
                        <a:pt x="38" y="56"/>
                        <a:pt x="56" y="40"/>
                        <a:pt x="77" y="40"/>
                      </a:cubicBezTo>
                      <a:lnTo>
                        <a:pt x="504" y="40"/>
                      </a:lnTo>
                      <a:cubicBezTo>
                        <a:pt x="525" y="40"/>
                        <a:pt x="542" y="56"/>
                        <a:pt x="542" y="75"/>
                      </a:cubicBezTo>
                      <a:lnTo>
                        <a:pt x="542" y="432"/>
                      </a:lnTo>
                      <a:cubicBezTo>
                        <a:pt x="542" y="451"/>
                        <a:pt x="525" y="469"/>
                        <a:pt x="504" y="469"/>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7" name="Google Shape;1478;p6">
                  <a:extLst>
                    <a:ext uri="{FF2B5EF4-FFF2-40B4-BE49-F238E27FC236}">
                      <a16:creationId xmlns:a16="http://schemas.microsoft.com/office/drawing/2014/main" id="{37A39C88-186A-03D2-D659-38F6EBD6C599}"/>
                    </a:ext>
                  </a:extLst>
                </p:cNvPr>
                <p:cNvSpPr/>
                <p:nvPr/>
              </p:nvSpPr>
              <p:spPr>
                <a:xfrm>
                  <a:off x="8142288" y="5827713"/>
                  <a:ext cx="58738" cy="22225"/>
                </a:xfrm>
                <a:custGeom>
                  <a:avLst/>
                  <a:gdLst/>
                  <a:ahLst/>
                  <a:cxnLst/>
                  <a:rect l="l" t="t" r="r" b="b"/>
                  <a:pathLst>
                    <a:path w="99" h="36" extrusionOk="0">
                      <a:moveTo>
                        <a:pt x="10" y="36"/>
                      </a:moveTo>
                      <a:lnTo>
                        <a:pt x="90" y="36"/>
                      </a:lnTo>
                      <a:cubicBezTo>
                        <a:pt x="94" y="36"/>
                        <a:pt x="99" y="31"/>
                        <a:pt x="99" y="26"/>
                      </a:cubicBezTo>
                      <a:lnTo>
                        <a:pt x="99" y="10"/>
                      </a:lnTo>
                      <a:cubicBezTo>
                        <a:pt x="99" y="5"/>
                        <a:pt x="94" y="0"/>
                        <a:pt x="90" y="0"/>
                      </a:cubicBezTo>
                      <a:lnTo>
                        <a:pt x="10" y="0"/>
                      </a:lnTo>
                      <a:cubicBezTo>
                        <a:pt x="5" y="0"/>
                        <a:pt x="0" y="5"/>
                        <a:pt x="0" y="10"/>
                      </a:cubicBezTo>
                      <a:lnTo>
                        <a:pt x="0" y="26"/>
                      </a:lnTo>
                      <a:cubicBezTo>
                        <a:pt x="0" y="31"/>
                        <a:pt x="5" y="36"/>
                        <a:pt x="10" y="3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18" name="Group 17">
            <a:extLst>
              <a:ext uri="{FF2B5EF4-FFF2-40B4-BE49-F238E27FC236}">
                <a16:creationId xmlns:a16="http://schemas.microsoft.com/office/drawing/2014/main" id="{34DC20EF-DC93-A388-F316-8742F2EE77CB}"/>
              </a:ext>
            </a:extLst>
          </p:cNvPr>
          <p:cNvGrpSpPr/>
          <p:nvPr userDrawn="1"/>
        </p:nvGrpSpPr>
        <p:grpSpPr>
          <a:xfrm>
            <a:off x="3233259" y="4032897"/>
            <a:ext cx="1685506" cy="1834040"/>
            <a:chOff x="4383411" y="4062081"/>
            <a:chExt cx="2247341" cy="1834040"/>
          </a:xfrm>
        </p:grpSpPr>
        <p:sp>
          <p:nvSpPr>
            <p:cNvPr id="19" name="TextBox 18">
              <a:extLst>
                <a:ext uri="{FF2B5EF4-FFF2-40B4-BE49-F238E27FC236}">
                  <a16:creationId xmlns:a16="http://schemas.microsoft.com/office/drawing/2014/main" id="{06861B66-A123-5EC1-3E01-B57911FC5695}"/>
                </a:ext>
              </a:extLst>
            </p:cNvPr>
            <p:cNvSpPr txBox="1"/>
            <p:nvPr/>
          </p:nvSpPr>
          <p:spPr>
            <a:xfrm>
              <a:off x="4383411" y="4942013"/>
              <a:ext cx="2247341" cy="954108"/>
            </a:xfrm>
            <a:prstGeom prst="rect">
              <a:avLst/>
            </a:prstGeom>
            <a:noFill/>
          </p:spPr>
          <p:txBody>
            <a:bodyPr wrap="square" rtlCol="0">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4B286D"/>
                  </a:solidFill>
                  <a:effectLst/>
                  <a:uLnTx/>
                  <a:uFillTx/>
                  <a:latin typeface="HN for TELUS" panose="020B0504030202020204" pitchFamily="34" charset="0"/>
                  <a:ea typeface="+mn-ea"/>
                  <a:cs typeface="Helvetica" panose="020B0604020202020204" pitchFamily="34" charset="0"/>
                </a:rPr>
                <a:t>Work/Life</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Consultation for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Financial</a:t>
              </a:r>
            </a:p>
          </p:txBody>
        </p:sp>
        <p:grpSp>
          <p:nvGrpSpPr>
            <p:cNvPr id="20" name="Group 19">
              <a:extLst>
                <a:ext uri="{FF2B5EF4-FFF2-40B4-BE49-F238E27FC236}">
                  <a16:creationId xmlns:a16="http://schemas.microsoft.com/office/drawing/2014/main" id="{485B4977-3C58-7491-3B13-B0988630E566}"/>
                </a:ext>
              </a:extLst>
            </p:cNvPr>
            <p:cNvGrpSpPr/>
            <p:nvPr/>
          </p:nvGrpSpPr>
          <p:grpSpPr>
            <a:xfrm>
              <a:off x="5043777" y="4062081"/>
              <a:ext cx="926608" cy="926608"/>
              <a:chOff x="6496044" y="4085150"/>
              <a:chExt cx="926608" cy="926608"/>
            </a:xfrm>
          </p:grpSpPr>
          <p:sp>
            <p:nvSpPr>
              <p:cNvPr id="21" name="Oval 20">
                <a:extLst>
                  <a:ext uri="{FF2B5EF4-FFF2-40B4-BE49-F238E27FC236}">
                    <a16:creationId xmlns:a16="http://schemas.microsoft.com/office/drawing/2014/main" id="{AF91CDB2-FF6A-65C3-ABAA-4BD9B87E3E34}"/>
                  </a:ext>
                </a:extLst>
              </p:cNvPr>
              <p:cNvSpPr/>
              <p:nvPr/>
            </p:nvSpPr>
            <p:spPr>
              <a:xfrm>
                <a:off x="6496044" y="4085150"/>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grpSp>
            <p:nvGrpSpPr>
              <p:cNvPr id="22" name="Google Shape;2797;p9">
                <a:extLst>
                  <a:ext uri="{FF2B5EF4-FFF2-40B4-BE49-F238E27FC236}">
                    <a16:creationId xmlns:a16="http://schemas.microsoft.com/office/drawing/2014/main" id="{3CD798AA-C0AE-36F2-4CA8-BC1981676F25}"/>
                  </a:ext>
                </a:extLst>
              </p:cNvPr>
              <p:cNvGrpSpPr/>
              <p:nvPr/>
            </p:nvGrpSpPr>
            <p:grpSpPr>
              <a:xfrm>
                <a:off x="6659774" y="4241869"/>
                <a:ext cx="599148" cy="613170"/>
                <a:chOff x="3818" y="3536"/>
                <a:chExt cx="470" cy="481"/>
              </a:xfrm>
            </p:grpSpPr>
            <p:sp>
              <p:nvSpPr>
                <p:cNvPr id="23" name="Google Shape;2798;p9">
                  <a:extLst>
                    <a:ext uri="{FF2B5EF4-FFF2-40B4-BE49-F238E27FC236}">
                      <a16:creationId xmlns:a16="http://schemas.microsoft.com/office/drawing/2014/main" id="{3BE914C1-0829-4E94-9E3F-B2F743DCF7A8}"/>
                    </a:ext>
                  </a:extLst>
                </p:cNvPr>
                <p:cNvSpPr/>
                <p:nvPr/>
              </p:nvSpPr>
              <p:spPr>
                <a:xfrm>
                  <a:off x="3999" y="3608"/>
                  <a:ext cx="216" cy="188"/>
                </a:xfrm>
                <a:custGeom>
                  <a:avLst/>
                  <a:gdLst/>
                  <a:ahLst/>
                  <a:cxnLst/>
                  <a:rect l="l" t="t" r="r" b="b"/>
                  <a:pathLst>
                    <a:path w="90" h="78" extrusionOk="0">
                      <a:moveTo>
                        <a:pt x="80" y="5"/>
                      </a:moveTo>
                      <a:cubicBezTo>
                        <a:pt x="80" y="5"/>
                        <a:pt x="80" y="5"/>
                        <a:pt x="80" y="5"/>
                      </a:cubicBezTo>
                      <a:cubicBezTo>
                        <a:pt x="74" y="1"/>
                        <a:pt x="67" y="0"/>
                        <a:pt x="60" y="1"/>
                      </a:cubicBezTo>
                      <a:cubicBezTo>
                        <a:pt x="54" y="2"/>
                        <a:pt x="49" y="5"/>
                        <a:pt x="45" y="9"/>
                      </a:cubicBezTo>
                      <a:cubicBezTo>
                        <a:pt x="42" y="5"/>
                        <a:pt x="37" y="2"/>
                        <a:pt x="31" y="1"/>
                      </a:cubicBezTo>
                      <a:cubicBezTo>
                        <a:pt x="24" y="0"/>
                        <a:pt x="16" y="1"/>
                        <a:pt x="11" y="5"/>
                      </a:cubicBezTo>
                      <a:cubicBezTo>
                        <a:pt x="2" y="13"/>
                        <a:pt x="0" y="24"/>
                        <a:pt x="2" y="31"/>
                      </a:cubicBezTo>
                      <a:cubicBezTo>
                        <a:pt x="5" y="46"/>
                        <a:pt x="16" y="54"/>
                        <a:pt x="27" y="62"/>
                      </a:cubicBezTo>
                      <a:cubicBezTo>
                        <a:pt x="32" y="66"/>
                        <a:pt x="38" y="70"/>
                        <a:pt x="43" y="75"/>
                      </a:cubicBezTo>
                      <a:cubicBezTo>
                        <a:pt x="45" y="78"/>
                        <a:pt x="45" y="78"/>
                        <a:pt x="45" y="78"/>
                      </a:cubicBezTo>
                      <a:cubicBezTo>
                        <a:pt x="48" y="75"/>
                        <a:pt x="48" y="75"/>
                        <a:pt x="48" y="75"/>
                      </a:cubicBezTo>
                      <a:cubicBezTo>
                        <a:pt x="53" y="70"/>
                        <a:pt x="59" y="66"/>
                        <a:pt x="64" y="62"/>
                      </a:cubicBezTo>
                      <a:cubicBezTo>
                        <a:pt x="75" y="54"/>
                        <a:pt x="86" y="46"/>
                        <a:pt x="89" y="31"/>
                      </a:cubicBezTo>
                      <a:cubicBezTo>
                        <a:pt x="90" y="24"/>
                        <a:pt x="89" y="13"/>
                        <a:pt x="80" y="5"/>
                      </a:cubicBezTo>
                      <a:close/>
                      <a:moveTo>
                        <a:pt x="81" y="30"/>
                      </a:moveTo>
                      <a:cubicBezTo>
                        <a:pt x="79" y="42"/>
                        <a:pt x="70" y="48"/>
                        <a:pt x="59" y="56"/>
                      </a:cubicBezTo>
                      <a:cubicBezTo>
                        <a:pt x="55" y="59"/>
                        <a:pt x="50" y="63"/>
                        <a:pt x="45" y="67"/>
                      </a:cubicBezTo>
                      <a:cubicBezTo>
                        <a:pt x="41" y="63"/>
                        <a:pt x="36" y="59"/>
                        <a:pt x="32" y="56"/>
                      </a:cubicBezTo>
                      <a:cubicBezTo>
                        <a:pt x="21" y="48"/>
                        <a:pt x="12" y="42"/>
                        <a:pt x="10" y="30"/>
                      </a:cubicBezTo>
                      <a:cubicBezTo>
                        <a:pt x="9" y="24"/>
                        <a:pt x="10" y="16"/>
                        <a:pt x="16" y="12"/>
                      </a:cubicBezTo>
                      <a:cubicBezTo>
                        <a:pt x="19" y="10"/>
                        <a:pt x="22" y="9"/>
                        <a:pt x="26" y="9"/>
                      </a:cubicBezTo>
                      <a:cubicBezTo>
                        <a:pt x="27" y="9"/>
                        <a:pt x="29" y="9"/>
                        <a:pt x="30" y="9"/>
                      </a:cubicBezTo>
                      <a:cubicBezTo>
                        <a:pt x="35" y="10"/>
                        <a:pt x="39" y="13"/>
                        <a:pt x="42" y="17"/>
                      </a:cubicBezTo>
                      <a:cubicBezTo>
                        <a:pt x="45" y="23"/>
                        <a:pt x="45" y="23"/>
                        <a:pt x="45" y="23"/>
                      </a:cubicBezTo>
                      <a:cubicBezTo>
                        <a:pt x="49" y="17"/>
                        <a:pt x="49" y="17"/>
                        <a:pt x="49" y="17"/>
                      </a:cubicBezTo>
                      <a:cubicBezTo>
                        <a:pt x="52" y="13"/>
                        <a:pt x="56" y="10"/>
                        <a:pt x="61" y="9"/>
                      </a:cubicBezTo>
                      <a:cubicBezTo>
                        <a:pt x="66" y="8"/>
                        <a:pt x="71" y="9"/>
                        <a:pt x="75" y="12"/>
                      </a:cubicBezTo>
                      <a:cubicBezTo>
                        <a:pt x="81" y="16"/>
                        <a:pt x="82" y="24"/>
                        <a:pt x="81" y="3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4" name="Google Shape;2799;p9">
                  <a:extLst>
                    <a:ext uri="{FF2B5EF4-FFF2-40B4-BE49-F238E27FC236}">
                      <a16:creationId xmlns:a16="http://schemas.microsoft.com/office/drawing/2014/main" id="{3AAB4443-6A6C-6ACC-F04C-FD9F1B097043}"/>
                    </a:ext>
                  </a:extLst>
                </p:cNvPr>
                <p:cNvSpPr/>
                <p:nvPr/>
              </p:nvSpPr>
              <p:spPr>
                <a:xfrm>
                  <a:off x="3818" y="3760"/>
                  <a:ext cx="470" cy="257"/>
                </a:xfrm>
                <a:custGeom>
                  <a:avLst/>
                  <a:gdLst/>
                  <a:ahLst/>
                  <a:cxnLst/>
                  <a:rect l="l" t="t" r="r" b="b"/>
                  <a:pathLst>
                    <a:path w="195" h="107" extrusionOk="0">
                      <a:moveTo>
                        <a:pt x="194" y="8"/>
                      </a:moveTo>
                      <a:cubicBezTo>
                        <a:pt x="191" y="4"/>
                        <a:pt x="183" y="0"/>
                        <a:pt x="173" y="2"/>
                      </a:cubicBezTo>
                      <a:cubicBezTo>
                        <a:pt x="164" y="4"/>
                        <a:pt x="160" y="10"/>
                        <a:pt x="155" y="20"/>
                      </a:cubicBezTo>
                      <a:cubicBezTo>
                        <a:pt x="141" y="27"/>
                        <a:pt x="141" y="27"/>
                        <a:pt x="141" y="27"/>
                      </a:cubicBezTo>
                      <a:cubicBezTo>
                        <a:pt x="138" y="24"/>
                        <a:pt x="134" y="23"/>
                        <a:pt x="129" y="23"/>
                      </a:cubicBezTo>
                      <a:cubicBezTo>
                        <a:pt x="104" y="23"/>
                        <a:pt x="104" y="23"/>
                        <a:pt x="104" y="23"/>
                      </a:cubicBezTo>
                      <a:cubicBezTo>
                        <a:pt x="103" y="23"/>
                        <a:pt x="102" y="21"/>
                        <a:pt x="100" y="20"/>
                      </a:cubicBezTo>
                      <a:cubicBezTo>
                        <a:pt x="97" y="18"/>
                        <a:pt x="93" y="15"/>
                        <a:pt x="89" y="15"/>
                      </a:cubicBezTo>
                      <a:cubicBezTo>
                        <a:pt x="68" y="15"/>
                        <a:pt x="68" y="15"/>
                        <a:pt x="68" y="15"/>
                      </a:cubicBezTo>
                      <a:cubicBezTo>
                        <a:pt x="61" y="15"/>
                        <a:pt x="53" y="20"/>
                        <a:pt x="49" y="24"/>
                      </a:cubicBezTo>
                      <a:cubicBezTo>
                        <a:pt x="44" y="28"/>
                        <a:pt x="38" y="34"/>
                        <a:pt x="35" y="37"/>
                      </a:cubicBezTo>
                      <a:cubicBezTo>
                        <a:pt x="27" y="29"/>
                        <a:pt x="27" y="29"/>
                        <a:pt x="27" y="29"/>
                      </a:cubicBezTo>
                      <a:cubicBezTo>
                        <a:pt x="0" y="56"/>
                        <a:pt x="0" y="56"/>
                        <a:pt x="0" y="56"/>
                      </a:cubicBezTo>
                      <a:cubicBezTo>
                        <a:pt x="51" y="107"/>
                        <a:pt x="51" y="107"/>
                        <a:pt x="51" y="107"/>
                      </a:cubicBezTo>
                      <a:cubicBezTo>
                        <a:pt x="78" y="81"/>
                        <a:pt x="78" y="81"/>
                        <a:pt x="78" y="81"/>
                      </a:cubicBezTo>
                      <a:cubicBezTo>
                        <a:pt x="74" y="77"/>
                        <a:pt x="74" y="77"/>
                        <a:pt x="74" y="77"/>
                      </a:cubicBezTo>
                      <a:cubicBezTo>
                        <a:pt x="74" y="76"/>
                        <a:pt x="75" y="76"/>
                        <a:pt x="76" y="76"/>
                      </a:cubicBezTo>
                      <a:cubicBezTo>
                        <a:pt x="137" y="76"/>
                        <a:pt x="137" y="76"/>
                        <a:pt x="137" y="76"/>
                      </a:cubicBezTo>
                      <a:cubicBezTo>
                        <a:pt x="144" y="76"/>
                        <a:pt x="173" y="46"/>
                        <a:pt x="173" y="46"/>
                      </a:cubicBezTo>
                      <a:cubicBezTo>
                        <a:pt x="176" y="42"/>
                        <a:pt x="190" y="21"/>
                        <a:pt x="194" y="12"/>
                      </a:cubicBezTo>
                      <a:cubicBezTo>
                        <a:pt x="195" y="10"/>
                        <a:pt x="195" y="10"/>
                        <a:pt x="195" y="10"/>
                      </a:cubicBezTo>
                      <a:lnTo>
                        <a:pt x="194" y="8"/>
                      </a:lnTo>
                      <a:close/>
                      <a:moveTo>
                        <a:pt x="51" y="96"/>
                      </a:moveTo>
                      <a:cubicBezTo>
                        <a:pt x="12" y="56"/>
                        <a:pt x="12" y="56"/>
                        <a:pt x="12" y="56"/>
                      </a:cubicBezTo>
                      <a:cubicBezTo>
                        <a:pt x="27" y="41"/>
                        <a:pt x="27" y="41"/>
                        <a:pt x="27" y="41"/>
                      </a:cubicBezTo>
                      <a:cubicBezTo>
                        <a:pt x="66" y="81"/>
                        <a:pt x="66" y="81"/>
                        <a:pt x="66" y="81"/>
                      </a:cubicBezTo>
                      <a:lnTo>
                        <a:pt x="51" y="96"/>
                      </a:lnTo>
                      <a:close/>
                      <a:moveTo>
                        <a:pt x="167" y="41"/>
                      </a:moveTo>
                      <a:cubicBezTo>
                        <a:pt x="162" y="46"/>
                        <a:pt x="141" y="66"/>
                        <a:pt x="137" y="68"/>
                      </a:cubicBezTo>
                      <a:cubicBezTo>
                        <a:pt x="76" y="68"/>
                        <a:pt x="76" y="68"/>
                        <a:pt x="76" y="68"/>
                      </a:cubicBezTo>
                      <a:cubicBezTo>
                        <a:pt x="72" y="68"/>
                        <a:pt x="70" y="69"/>
                        <a:pt x="68" y="71"/>
                      </a:cubicBezTo>
                      <a:cubicBezTo>
                        <a:pt x="40" y="43"/>
                        <a:pt x="40" y="43"/>
                        <a:pt x="40" y="43"/>
                      </a:cubicBezTo>
                      <a:cubicBezTo>
                        <a:pt x="44" y="40"/>
                        <a:pt x="50" y="34"/>
                        <a:pt x="54" y="30"/>
                      </a:cubicBezTo>
                      <a:cubicBezTo>
                        <a:pt x="58" y="26"/>
                        <a:pt x="64" y="23"/>
                        <a:pt x="68" y="23"/>
                      </a:cubicBezTo>
                      <a:cubicBezTo>
                        <a:pt x="89" y="23"/>
                        <a:pt x="89" y="23"/>
                        <a:pt x="89" y="23"/>
                      </a:cubicBezTo>
                      <a:cubicBezTo>
                        <a:pt x="90" y="23"/>
                        <a:pt x="93" y="25"/>
                        <a:pt x="95" y="27"/>
                      </a:cubicBezTo>
                      <a:cubicBezTo>
                        <a:pt x="98" y="29"/>
                        <a:pt x="101" y="31"/>
                        <a:pt x="104" y="31"/>
                      </a:cubicBezTo>
                      <a:cubicBezTo>
                        <a:pt x="129" y="31"/>
                        <a:pt x="129" y="31"/>
                        <a:pt x="129" y="31"/>
                      </a:cubicBezTo>
                      <a:cubicBezTo>
                        <a:pt x="134" y="31"/>
                        <a:pt x="137" y="34"/>
                        <a:pt x="137" y="37"/>
                      </a:cubicBezTo>
                      <a:cubicBezTo>
                        <a:pt x="137" y="40"/>
                        <a:pt x="134" y="43"/>
                        <a:pt x="129" y="43"/>
                      </a:cubicBezTo>
                      <a:cubicBezTo>
                        <a:pt x="91" y="43"/>
                        <a:pt x="91" y="43"/>
                        <a:pt x="91" y="43"/>
                      </a:cubicBezTo>
                      <a:cubicBezTo>
                        <a:pt x="91" y="51"/>
                        <a:pt x="91" y="51"/>
                        <a:pt x="91" y="51"/>
                      </a:cubicBezTo>
                      <a:cubicBezTo>
                        <a:pt x="129" y="51"/>
                        <a:pt x="129" y="51"/>
                        <a:pt x="129" y="51"/>
                      </a:cubicBezTo>
                      <a:cubicBezTo>
                        <a:pt x="139" y="51"/>
                        <a:pt x="145" y="44"/>
                        <a:pt x="145" y="37"/>
                      </a:cubicBezTo>
                      <a:cubicBezTo>
                        <a:pt x="145" y="36"/>
                        <a:pt x="145" y="35"/>
                        <a:pt x="145" y="34"/>
                      </a:cubicBezTo>
                      <a:cubicBezTo>
                        <a:pt x="161" y="26"/>
                        <a:pt x="161" y="26"/>
                        <a:pt x="161" y="26"/>
                      </a:cubicBezTo>
                      <a:cubicBezTo>
                        <a:pt x="161" y="24"/>
                        <a:pt x="161" y="24"/>
                        <a:pt x="161" y="24"/>
                      </a:cubicBezTo>
                      <a:cubicBezTo>
                        <a:pt x="166" y="15"/>
                        <a:pt x="170" y="11"/>
                        <a:pt x="175" y="10"/>
                      </a:cubicBezTo>
                      <a:cubicBezTo>
                        <a:pt x="180" y="9"/>
                        <a:pt x="183" y="10"/>
                        <a:pt x="186" y="11"/>
                      </a:cubicBezTo>
                      <a:cubicBezTo>
                        <a:pt x="181" y="21"/>
                        <a:pt x="170" y="38"/>
                        <a:pt x="167" y="4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5" name="Google Shape;2800;p9">
                  <a:extLst>
                    <a:ext uri="{FF2B5EF4-FFF2-40B4-BE49-F238E27FC236}">
                      <a16:creationId xmlns:a16="http://schemas.microsoft.com/office/drawing/2014/main" id="{60AB91C6-AF68-E680-4FC2-F69C0921B35E}"/>
                    </a:ext>
                  </a:extLst>
                </p:cNvPr>
                <p:cNvSpPr/>
                <p:nvPr/>
              </p:nvSpPr>
              <p:spPr>
                <a:xfrm>
                  <a:off x="3876" y="3887"/>
                  <a:ext cx="34" cy="34"/>
                </a:xfrm>
                <a:custGeom>
                  <a:avLst/>
                  <a:gdLst/>
                  <a:ahLst/>
                  <a:cxnLst/>
                  <a:rect l="l" t="t" r="r" b="b"/>
                  <a:pathLst>
                    <a:path w="34" h="34" extrusionOk="0">
                      <a:moveTo>
                        <a:pt x="19" y="34"/>
                      </a:moveTo>
                      <a:lnTo>
                        <a:pt x="34" y="20"/>
                      </a:lnTo>
                      <a:lnTo>
                        <a:pt x="12" y="0"/>
                      </a:lnTo>
                      <a:lnTo>
                        <a:pt x="0" y="15"/>
                      </a:lnTo>
                      <a:lnTo>
                        <a:pt x="19" y="34"/>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6" name="Google Shape;2801;p9">
                  <a:extLst>
                    <a:ext uri="{FF2B5EF4-FFF2-40B4-BE49-F238E27FC236}">
                      <a16:creationId xmlns:a16="http://schemas.microsoft.com/office/drawing/2014/main" id="{2B192604-DCFF-4050-EDDB-64BA99B30BF8}"/>
                    </a:ext>
                  </a:extLst>
                </p:cNvPr>
                <p:cNvSpPr/>
                <p:nvPr/>
              </p:nvSpPr>
              <p:spPr>
                <a:xfrm>
                  <a:off x="3948" y="3536"/>
                  <a:ext cx="318" cy="238"/>
                </a:xfrm>
                <a:custGeom>
                  <a:avLst/>
                  <a:gdLst/>
                  <a:ahLst/>
                  <a:cxnLst/>
                  <a:rect l="l" t="t" r="r" b="b"/>
                  <a:pathLst>
                    <a:path w="132" h="99" extrusionOk="0">
                      <a:moveTo>
                        <a:pt x="16" y="95"/>
                      </a:moveTo>
                      <a:cubicBezTo>
                        <a:pt x="11" y="86"/>
                        <a:pt x="8" y="76"/>
                        <a:pt x="8" y="66"/>
                      </a:cubicBezTo>
                      <a:cubicBezTo>
                        <a:pt x="8" y="34"/>
                        <a:pt x="34" y="8"/>
                        <a:pt x="66" y="8"/>
                      </a:cubicBezTo>
                      <a:cubicBezTo>
                        <a:pt x="98" y="8"/>
                        <a:pt x="124" y="34"/>
                        <a:pt x="124" y="66"/>
                      </a:cubicBezTo>
                      <a:cubicBezTo>
                        <a:pt x="124" y="72"/>
                        <a:pt x="123" y="78"/>
                        <a:pt x="122" y="83"/>
                      </a:cubicBezTo>
                      <a:cubicBezTo>
                        <a:pt x="129" y="86"/>
                        <a:pt x="129" y="86"/>
                        <a:pt x="129" y="86"/>
                      </a:cubicBezTo>
                      <a:cubicBezTo>
                        <a:pt x="131" y="79"/>
                        <a:pt x="132" y="73"/>
                        <a:pt x="132" y="66"/>
                      </a:cubicBezTo>
                      <a:cubicBezTo>
                        <a:pt x="132" y="30"/>
                        <a:pt x="103" y="0"/>
                        <a:pt x="66" y="0"/>
                      </a:cubicBezTo>
                      <a:cubicBezTo>
                        <a:pt x="30" y="0"/>
                        <a:pt x="0" y="30"/>
                        <a:pt x="0" y="66"/>
                      </a:cubicBezTo>
                      <a:cubicBezTo>
                        <a:pt x="0" y="78"/>
                        <a:pt x="4" y="89"/>
                        <a:pt x="9" y="99"/>
                      </a:cubicBezTo>
                      <a:lnTo>
                        <a:pt x="16" y="95"/>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27" name="Group 26">
            <a:extLst>
              <a:ext uri="{FF2B5EF4-FFF2-40B4-BE49-F238E27FC236}">
                <a16:creationId xmlns:a16="http://schemas.microsoft.com/office/drawing/2014/main" id="{6A24F8EA-C9FA-814C-DA2C-BF389DAD01D4}"/>
              </a:ext>
            </a:extLst>
          </p:cNvPr>
          <p:cNvGrpSpPr/>
          <p:nvPr userDrawn="1"/>
        </p:nvGrpSpPr>
        <p:grpSpPr>
          <a:xfrm>
            <a:off x="1485900" y="2054866"/>
            <a:ext cx="1685506" cy="2127949"/>
            <a:chOff x="1351311" y="2054865"/>
            <a:chExt cx="2247341" cy="2127949"/>
          </a:xfrm>
        </p:grpSpPr>
        <p:sp>
          <p:nvSpPr>
            <p:cNvPr id="28" name="TextBox 27">
              <a:extLst>
                <a:ext uri="{FF2B5EF4-FFF2-40B4-BE49-F238E27FC236}">
                  <a16:creationId xmlns:a16="http://schemas.microsoft.com/office/drawing/2014/main" id="{DA61D48D-AB15-FE73-4801-A6430D55E169}"/>
                </a:ext>
              </a:extLst>
            </p:cNvPr>
            <p:cNvSpPr txBox="1"/>
            <p:nvPr/>
          </p:nvSpPr>
          <p:spPr>
            <a:xfrm>
              <a:off x="1351311" y="2951708"/>
              <a:ext cx="2247341" cy="1231106"/>
            </a:xfrm>
            <a:prstGeom prst="rect">
              <a:avLst/>
            </a:prstGeom>
            <a:noFill/>
          </p:spPr>
          <p:txBody>
            <a:bodyPr wrap="square" rtlCol="0">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4B286D"/>
                  </a:solidFill>
                  <a:effectLst/>
                  <a:uLnTx/>
                  <a:uFillTx/>
                  <a:latin typeface="HN for TELUS" panose="020B0504030202020204" pitchFamily="34" charset="0"/>
                  <a:ea typeface="+mn-ea"/>
                  <a:cs typeface="Helvetica" panose="020B0604020202020204" pitchFamily="34" charset="0"/>
                </a:rPr>
                <a:t>In-Person</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With a doctor,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counselor or advisor</a:t>
              </a:r>
            </a:p>
          </p:txBody>
        </p:sp>
        <p:grpSp>
          <p:nvGrpSpPr>
            <p:cNvPr id="29" name="Group 28">
              <a:extLst>
                <a:ext uri="{FF2B5EF4-FFF2-40B4-BE49-F238E27FC236}">
                  <a16:creationId xmlns:a16="http://schemas.microsoft.com/office/drawing/2014/main" id="{024BC3E8-CA10-6B29-C570-1DBF9A96CEF4}"/>
                </a:ext>
              </a:extLst>
            </p:cNvPr>
            <p:cNvGrpSpPr/>
            <p:nvPr/>
          </p:nvGrpSpPr>
          <p:grpSpPr>
            <a:xfrm>
              <a:off x="2011677" y="2054865"/>
              <a:ext cx="926608" cy="926608"/>
              <a:chOff x="3512760" y="2057297"/>
              <a:chExt cx="926608" cy="926608"/>
            </a:xfrm>
          </p:grpSpPr>
          <p:sp>
            <p:nvSpPr>
              <p:cNvPr id="30" name="Oval 29">
                <a:extLst>
                  <a:ext uri="{FF2B5EF4-FFF2-40B4-BE49-F238E27FC236}">
                    <a16:creationId xmlns:a16="http://schemas.microsoft.com/office/drawing/2014/main" id="{9084C0CB-E2B0-12D8-F5B2-1E2FE6162778}"/>
                  </a:ext>
                </a:extLst>
              </p:cNvPr>
              <p:cNvSpPr/>
              <p:nvPr/>
            </p:nvSpPr>
            <p:spPr>
              <a:xfrm>
                <a:off x="3512760" y="2057297"/>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1" name="Google Shape;8463;p79">
                <a:extLst>
                  <a:ext uri="{FF2B5EF4-FFF2-40B4-BE49-F238E27FC236}">
                    <a16:creationId xmlns:a16="http://schemas.microsoft.com/office/drawing/2014/main" id="{FD3AD827-EDA9-5062-B093-3E10308DFACE}"/>
                  </a:ext>
                </a:extLst>
              </p:cNvPr>
              <p:cNvGrpSpPr/>
              <p:nvPr/>
            </p:nvGrpSpPr>
            <p:grpSpPr>
              <a:xfrm>
                <a:off x="3640379" y="2221052"/>
                <a:ext cx="671371" cy="599099"/>
                <a:chOff x="2913064" y="4248151"/>
                <a:chExt cx="560388" cy="500063"/>
              </a:xfrm>
            </p:grpSpPr>
            <p:sp>
              <p:nvSpPr>
                <p:cNvPr id="32" name="Google Shape;8464;p79">
                  <a:extLst>
                    <a:ext uri="{FF2B5EF4-FFF2-40B4-BE49-F238E27FC236}">
                      <a16:creationId xmlns:a16="http://schemas.microsoft.com/office/drawing/2014/main" id="{5A9F5A6F-B835-55ED-51CD-72A34D613B0A}"/>
                    </a:ext>
                  </a:extLst>
                </p:cNvPr>
                <p:cNvSpPr/>
                <p:nvPr/>
              </p:nvSpPr>
              <p:spPr>
                <a:xfrm>
                  <a:off x="3322639" y="4533901"/>
                  <a:ext cx="141288" cy="77788"/>
                </a:xfrm>
                <a:custGeom>
                  <a:avLst/>
                  <a:gdLst/>
                  <a:ahLst/>
                  <a:cxnLst/>
                  <a:rect l="l" t="t" r="r" b="b"/>
                  <a:pathLst>
                    <a:path w="58" h="32" extrusionOk="0">
                      <a:moveTo>
                        <a:pt x="56" y="6"/>
                      </a:moveTo>
                      <a:cubicBezTo>
                        <a:pt x="54" y="5"/>
                        <a:pt x="54" y="5"/>
                        <a:pt x="54" y="5"/>
                      </a:cubicBezTo>
                      <a:cubicBezTo>
                        <a:pt x="45" y="1"/>
                        <a:pt x="36" y="0"/>
                        <a:pt x="27" y="2"/>
                      </a:cubicBezTo>
                      <a:cubicBezTo>
                        <a:pt x="17" y="4"/>
                        <a:pt x="8" y="11"/>
                        <a:pt x="1" y="23"/>
                      </a:cubicBezTo>
                      <a:cubicBezTo>
                        <a:pt x="0" y="23"/>
                        <a:pt x="0" y="24"/>
                        <a:pt x="1" y="25"/>
                      </a:cubicBezTo>
                      <a:cubicBezTo>
                        <a:pt x="1" y="25"/>
                        <a:pt x="1" y="26"/>
                        <a:pt x="2" y="26"/>
                      </a:cubicBezTo>
                      <a:cubicBezTo>
                        <a:pt x="6" y="28"/>
                        <a:pt x="6" y="28"/>
                        <a:pt x="6" y="28"/>
                      </a:cubicBezTo>
                      <a:cubicBezTo>
                        <a:pt x="7" y="29"/>
                        <a:pt x="9" y="28"/>
                        <a:pt x="10" y="27"/>
                      </a:cubicBezTo>
                      <a:cubicBezTo>
                        <a:pt x="15" y="18"/>
                        <a:pt x="22" y="12"/>
                        <a:pt x="30" y="10"/>
                      </a:cubicBezTo>
                      <a:cubicBezTo>
                        <a:pt x="35" y="9"/>
                        <a:pt x="40" y="9"/>
                        <a:pt x="46" y="11"/>
                      </a:cubicBezTo>
                      <a:cubicBezTo>
                        <a:pt x="41" y="18"/>
                        <a:pt x="37" y="22"/>
                        <a:pt x="32" y="24"/>
                      </a:cubicBezTo>
                      <a:cubicBezTo>
                        <a:pt x="31" y="25"/>
                        <a:pt x="31" y="25"/>
                        <a:pt x="31" y="26"/>
                      </a:cubicBezTo>
                      <a:cubicBezTo>
                        <a:pt x="30" y="26"/>
                        <a:pt x="30" y="27"/>
                        <a:pt x="31" y="28"/>
                      </a:cubicBezTo>
                      <a:cubicBezTo>
                        <a:pt x="32" y="31"/>
                        <a:pt x="32" y="31"/>
                        <a:pt x="32" y="31"/>
                      </a:cubicBezTo>
                      <a:cubicBezTo>
                        <a:pt x="33" y="32"/>
                        <a:pt x="34" y="32"/>
                        <a:pt x="34" y="32"/>
                      </a:cubicBezTo>
                      <a:cubicBezTo>
                        <a:pt x="35" y="32"/>
                        <a:pt x="35" y="32"/>
                        <a:pt x="35" y="32"/>
                      </a:cubicBezTo>
                      <a:cubicBezTo>
                        <a:pt x="44" y="29"/>
                        <a:pt x="50" y="21"/>
                        <a:pt x="56" y="12"/>
                      </a:cubicBezTo>
                      <a:cubicBezTo>
                        <a:pt x="57" y="10"/>
                        <a:pt x="57" y="10"/>
                        <a:pt x="57" y="10"/>
                      </a:cubicBezTo>
                      <a:cubicBezTo>
                        <a:pt x="58" y="9"/>
                        <a:pt x="58" y="8"/>
                        <a:pt x="57" y="7"/>
                      </a:cubicBezTo>
                      <a:cubicBezTo>
                        <a:pt x="57" y="7"/>
                        <a:pt x="57" y="6"/>
                        <a:pt x="56" y="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3" name="Google Shape;8465;p79">
                  <a:extLst>
                    <a:ext uri="{FF2B5EF4-FFF2-40B4-BE49-F238E27FC236}">
                      <a16:creationId xmlns:a16="http://schemas.microsoft.com/office/drawing/2014/main" id="{5A7A4D0A-BE93-3084-13A2-EFE6A9EA2635}"/>
                    </a:ext>
                  </a:extLst>
                </p:cNvPr>
                <p:cNvSpPr/>
                <p:nvPr/>
              </p:nvSpPr>
              <p:spPr>
                <a:xfrm>
                  <a:off x="3282951" y="4598988"/>
                  <a:ext cx="131763" cy="100013"/>
                </a:xfrm>
                <a:custGeom>
                  <a:avLst/>
                  <a:gdLst/>
                  <a:ahLst/>
                  <a:cxnLst/>
                  <a:rect l="l" t="t" r="r" b="b"/>
                  <a:pathLst>
                    <a:path w="54" h="41" extrusionOk="0">
                      <a:moveTo>
                        <a:pt x="7" y="27"/>
                      </a:moveTo>
                      <a:cubicBezTo>
                        <a:pt x="7" y="27"/>
                        <a:pt x="6" y="27"/>
                        <a:pt x="5" y="27"/>
                      </a:cubicBezTo>
                      <a:cubicBezTo>
                        <a:pt x="5" y="27"/>
                        <a:pt x="4" y="27"/>
                        <a:pt x="4" y="28"/>
                      </a:cubicBezTo>
                      <a:cubicBezTo>
                        <a:pt x="2" y="32"/>
                        <a:pt x="2" y="32"/>
                        <a:pt x="2" y="32"/>
                      </a:cubicBezTo>
                      <a:cubicBezTo>
                        <a:pt x="1" y="33"/>
                        <a:pt x="1" y="34"/>
                        <a:pt x="2" y="35"/>
                      </a:cubicBezTo>
                      <a:cubicBezTo>
                        <a:pt x="7" y="40"/>
                        <a:pt x="13" y="41"/>
                        <a:pt x="20" y="41"/>
                      </a:cubicBezTo>
                      <a:cubicBezTo>
                        <a:pt x="30" y="41"/>
                        <a:pt x="41" y="35"/>
                        <a:pt x="51" y="23"/>
                      </a:cubicBezTo>
                      <a:cubicBezTo>
                        <a:pt x="52" y="23"/>
                        <a:pt x="52" y="23"/>
                        <a:pt x="52" y="23"/>
                      </a:cubicBezTo>
                      <a:cubicBezTo>
                        <a:pt x="53" y="21"/>
                        <a:pt x="53" y="21"/>
                        <a:pt x="53" y="21"/>
                      </a:cubicBezTo>
                      <a:cubicBezTo>
                        <a:pt x="54" y="20"/>
                        <a:pt x="54" y="18"/>
                        <a:pt x="53" y="17"/>
                      </a:cubicBezTo>
                      <a:cubicBezTo>
                        <a:pt x="50" y="16"/>
                        <a:pt x="50" y="16"/>
                        <a:pt x="50" y="16"/>
                      </a:cubicBezTo>
                      <a:cubicBezTo>
                        <a:pt x="37" y="1"/>
                        <a:pt x="18" y="0"/>
                        <a:pt x="1" y="13"/>
                      </a:cubicBezTo>
                      <a:cubicBezTo>
                        <a:pt x="0" y="14"/>
                        <a:pt x="0" y="16"/>
                        <a:pt x="1" y="17"/>
                      </a:cubicBezTo>
                      <a:cubicBezTo>
                        <a:pt x="4" y="21"/>
                        <a:pt x="4" y="21"/>
                        <a:pt x="4" y="21"/>
                      </a:cubicBezTo>
                      <a:cubicBezTo>
                        <a:pt x="4" y="21"/>
                        <a:pt x="5" y="22"/>
                        <a:pt x="6" y="22"/>
                      </a:cubicBezTo>
                      <a:cubicBezTo>
                        <a:pt x="6" y="22"/>
                        <a:pt x="7" y="22"/>
                        <a:pt x="7" y="21"/>
                      </a:cubicBezTo>
                      <a:cubicBezTo>
                        <a:pt x="19" y="12"/>
                        <a:pt x="31" y="12"/>
                        <a:pt x="41" y="20"/>
                      </a:cubicBezTo>
                      <a:cubicBezTo>
                        <a:pt x="28" y="33"/>
                        <a:pt x="18" y="35"/>
                        <a:pt x="7" y="27"/>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4" name="Google Shape;8466;p79">
                  <a:extLst>
                    <a:ext uri="{FF2B5EF4-FFF2-40B4-BE49-F238E27FC236}">
                      <a16:creationId xmlns:a16="http://schemas.microsoft.com/office/drawing/2014/main" id="{F7A802BA-C1FF-7102-D8C8-A6EB8B120188}"/>
                    </a:ext>
                  </a:extLst>
                </p:cNvPr>
                <p:cNvSpPr/>
                <p:nvPr/>
              </p:nvSpPr>
              <p:spPr>
                <a:xfrm>
                  <a:off x="3351214" y="4425951"/>
                  <a:ext cx="122238" cy="107950"/>
                </a:xfrm>
                <a:custGeom>
                  <a:avLst/>
                  <a:gdLst/>
                  <a:ahLst/>
                  <a:cxnLst/>
                  <a:rect l="l" t="t" r="r" b="b"/>
                  <a:pathLst>
                    <a:path w="50" h="44" extrusionOk="0">
                      <a:moveTo>
                        <a:pt x="47" y="1"/>
                      </a:moveTo>
                      <a:cubicBezTo>
                        <a:pt x="45" y="1"/>
                        <a:pt x="45" y="1"/>
                        <a:pt x="45" y="1"/>
                      </a:cubicBezTo>
                      <a:cubicBezTo>
                        <a:pt x="32" y="0"/>
                        <a:pt x="22" y="4"/>
                        <a:pt x="14" y="11"/>
                      </a:cubicBezTo>
                      <a:cubicBezTo>
                        <a:pt x="6" y="18"/>
                        <a:pt x="1" y="29"/>
                        <a:pt x="1" y="42"/>
                      </a:cubicBezTo>
                      <a:cubicBezTo>
                        <a:pt x="0" y="43"/>
                        <a:pt x="1" y="43"/>
                        <a:pt x="1" y="44"/>
                      </a:cubicBezTo>
                      <a:cubicBezTo>
                        <a:pt x="2" y="44"/>
                        <a:pt x="2" y="44"/>
                        <a:pt x="3" y="44"/>
                      </a:cubicBezTo>
                      <a:cubicBezTo>
                        <a:pt x="8" y="44"/>
                        <a:pt x="8" y="44"/>
                        <a:pt x="8" y="44"/>
                      </a:cubicBezTo>
                      <a:cubicBezTo>
                        <a:pt x="9" y="44"/>
                        <a:pt x="10" y="43"/>
                        <a:pt x="10" y="42"/>
                      </a:cubicBezTo>
                      <a:cubicBezTo>
                        <a:pt x="12" y="24"/>
                        <a:pt x="23" y="12"/>
                        <a:pt x="39" y="11"/>
                      </a:cubicBezTo>
                      <a:cubicBezTo>
                        <a:pt x="38" y="21"/>
                        <a:pt x="33" y="29"/>
                        <a:pt x="27" y="33"/>
                      </a:cubicBezTo>
                      <a:cubicBezTo>
                        <a:pt x="26" y="34"/>
                        <a:pt x="26" y="34"/>
                        <a:pt x="26" y="35"/>
                      </a:cubicBezTo>
                      <a:cubicBezTo>
                        <a:pt x="26" y="36"/>
                        <a:pt x="26" y="36"/>
                        <a:pt x="26" y="37"/>
                      </a:cubicBezTo>
                      <a:cubicBezTo>
                        <a:pt x="29" y="41"/>
                        <a:pt x="29" y="41"/>
                        <a:pt x="29" y="41"/>
                      </a:cubicBezTo>
                      <a:cubicBezTo>
                        <a:pt x="30" y="42"/>
                        <a:pt x="32" y="42"/>
                        <a:pt x="33" y="41"/>
                      </a:cubicBezTo>
                      <a:cubicBezTo>
                        <a:pt x="42" y="34"/>
                        <a:pt x="48" y="23"/>
                        <a:pt x="50" y="6"/>
                      </a:cubicBezTo>
                      <a:cubicBezTo>
                        <a:pt x="50" y="3"/>
                        <a:pt x="50" y="3"/>
                        <a:pt x="50" y="3"/>
                      </a:cubicBezTo>
                      <a:cubicBezTo>
                        <a:pt x="50" y="2"/>
                        <a:pt x="48" y="1"/>
                        <a:pt x="47" y="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5" name="Google Shape;8467;p79">
                  <a:extLst>
                    <a:ext uri="{FF2B5EF4-FFF2-40B4-BE49-F238E27FC236}">
                      <a16:creationId xmlns:a16="http://schemas.microsoft.com/office/drawing/2014/main" id="{3C37A912-A6FC-767C-229D-AD6F0EEFD566}"/>
                    </a:ext>
                  </a:extLst>
                </p:cNvPr>
                <p:cNvSpPr/>
                <p:nvPr/>
              </p:nvSpPr>
              <p:spPr>
                <a:xfrm>
                  <a:off x="3332164" y="4316413"/>
                  <a:ext cx="101600" cy="139700"/>
                </a:xfrm>
                <a:custGeom>
                  <a:avLst/>
                  <a:gdLst/>
                  <a:ahLst/>
                  <a:cxnLst/>
                  <a:rect l="l" t="t" r="r" b="b"/>
                  <a:pathLst>
                    <a:path w="42" h="57" extrusionOk="0">
                      <a:moveTo>
                        <a:pt x="27" y="40"/>
                      </a:moveTo>
                      <a:cubicBezTo>
                        <a:pt x="27" y="41"/>
                        <a:pt x="27" y="42"/>
                        <a:pt x="28" y="42"/>
                      </a:cubicBezTo>
                      <a:cubicBezTo>
                        <a:pt x="31" y="44"/>
                        <a:pt x="31" y="44"/>
                        <a:pt x="31" y="44"/>
                      </a:cubicBezTo>
                      <a:cubicBezTo>
                        <a:pt x="32" y="45"/>
                        <a:pt x="33" y="45"/>
                        <a:pt x="33" y="45"/>
                      </a:cubicBezTo>
                      <a:cubicBezTo>
                        <a:pt x="34" y="44"/>
                        <a:pt x="34" y="44"/>
                        <a:pt x="35" y="44"/>
                      </a:cubicBezTo>
                      <a:cubicBezTo>
                        <a:pt x="41" y="34"/>
                        <a:pt x="42" y="20"/>
                        <a:pt x="36" y="5"/>
                      </a:cubicBezTo>
                      <a:cubicBezTo>
                        <a:pt x="36" y="2"/>
                        <a:pt x="36" y="2"/>
                        <a:pt x="36" y="2"/>
                      </a:cubicBezTo>
                      <a:cubicBezTo>
                        <a:pt x="36" y="2"/>
                        <a:pt x="35" y="1"/>
                        <a:pt x="34" y="1"/>
                      </a:cubicBezTo>
                      <a:cubicBezTo>
                        <a:pt x="34" y="0"/>
                        <a:pt x="33" y="0"/>
                        <a:pt x="32" y="1"/>
                      </a:cubicBezTo>
                      <a:cubicBezTo>
                        <a:pt x="31" y="1"/>
                        <a:pt x="31" y="1"/>
                        <a:pt x="31" y="1"/>
                      </a:cubicBezTo>
                      <a:cubicBezTo>
                        <a:pt x="10" y="9"/>
                        <a:pt x="0" y="30"/>
                        <a:pt x="8" y="56"/>
                      </a:cubicBezTo>
                      <a:cubicBezTo>
                        <a:pt x="8" y="56"/>
                        <a:pt x="8" y="57"/>
                        <a:pt x="9" y="57"/>
                      </a:cubicBezTo>
                      <a:cubicBezTo>
                        <a:pt x="9" y="57"/>
                        <a:pt x="10" y="57"/>
                        <a:pt x="10" y="57"/>
                      </a:cubicBezTo>
                      <a:cubicBezTo>
                        <a:pt x="10" y="57"/>
                        <a:pt x="11" y="57"/>
                        <a:pt x="11" y="57"/>
                      </a:cubicBezTo>
                      <a:cubicBezTo>
                        <a:pt x="15" y="56"/>
                        <a:pt x="15" y="56"/>
                        <a:pt x="15" y="56"/>
                      </a:cubicBezTo>
                      <a:cubicBezTo>
                        <a:pt x="16" y="55"/>
                        <a:pt x="17" y="54"/>
                        <a:pt x="17" y="53"/>
                      </a:cubicBezTo>
                      <a:cubicBezTo>
                        <a:pt x="11" y="35"/>
                        <a:pt x="16" y="19"/>
                        <a:pt x="30" y="13"/>
                      </a:cubicBezTo>
                      <a:cubicBezTo>
                        <a:pt x="32" y="23"/>
                        <a:pt x="31" y="32"/>
                        <a:pt x="27" y="39"/>
                      </a:cubicBezTo>
                      <a:cubicBezTo>
                        <a:pt x="27" y="39"/>
                        <a:pt x="27" y="40"/>
                        <a:pt x="27" y="4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6" name="Google Shape;8468;p79">
                  <a:extLst>
                    <a:ext uri="{FF2B5EF4-FFF2-40B4-BE49-F238E27FC236}">
                      <a16:creationId xmlns:a16="http://schemas.microsoft.com/office/drawing/2014/main" id="{B9E68E60-D817-29E4-2D24-1FFE36C2B970}"/>
                    </a:ext>
                  </a:extLst>
                </p:cNvPr>
                <p:cNvSpPr/>
                <p:nvPr/>
              </p:nvSpPr>
              <p:spPr>
                <a:xfrm>
                  <a:off x="2913064" y="4533901"/>
                  <a:ext cx="141288" cy="77788"/>
                </a:xfrm>
                <a:custGeom>
                  <a:avLst/>
                  <a:gdLst/>
                  <a:ahLst/>
                  <a:cxnLst/>
                  <a:rect l="l" t="t" r="r" b="b"/>
                  <a:pathLst>
                    <a:path w="58" h="32" extrusionOk="0">
                      <a:moveTo>
                        <a:pt x="2" y="11"/>
                      </a:moveTo>
                      <a:cubicBezTo>
                        <a:pt x="8" y="21"/>
                        <a:pt x="14" y="29"/>
                        <a:pt x="23" y="32"/>
                      </a:cubicBezTo>
                      <a:cubicBezTo>
                        <a:pt x="23" y="32"/>
                        <a:pt x="23" y="32"/>
                        <a:pt x="24" y="32"/>
                      </a:cubicBezTo>
                      <a:cubicBezTo>
                        <a:pt x="24" y="32"/>
                        <a:pt x="25" y="32"/>
                        <a:pt x="26" y="31"/>
                      </a:cubicBezTo>
                      <a:cubicBezTo>
                        <a:pt x="27" y="28"/>
                        <a:pt x="27" y="28"/>
                        <a:pt x="27" y="28"/>
                      </a:cubicBezTo>
                      <a:cubicBezTo>
                        <a:pt x="28" y="27"/>
                        <a:pt x="28" y="26"/>
                        <a:pt x="27" y="26"/>
                      </a:cubicBezTo>
                      <a:cubicBezTo>
                        <a:pt x="27" y="25"/>
                        <a:pt x="27" y="25"/>
                        <a:pt x="26" y="24"/>
                      </a:cubicBezTo>
                      <a:cubicBezTo>
                        <a:pt x="22" y="23"/>
                        <a:pt x="18" y="19"/>
                        <a:pt x="13" y="11"/>
                      </a:cubicBezTo>
                      <a:cubicBezTo>
                        <a:pt x="18" y="9"/>
                        <a:pt x="23" y="9"/>
                        <a:pt x="28" y="10"/>
                      </a:cubicBezTo>
                      <a:cubicBezTo>
                        <a:pt x="37" y="13"/>
                        <a:pt x="44" y="19"/>
                        <a:pt x="49" y="27"/>
                      </a:cubicBezTo>
                      <a:cubicBezTo>
                        <a:pt x="50" y="28"/>
                        <a:pt x="51" y="29"/>
                        <a:pt x="53" y="28"/>
                      </a:cubicBezTo>
                      <a:cubicBezTo>
                        <a:pt x="56" y="26"/>
                        <a:pt x="56" y="26"/>
                        <a:pt x="56" y="26"/>
                      </a:cubicBezTo>
                      <a:cubicBezTo>
                        <a:pt x="57" y="26"/>
                        <a:pt x="57" y="25"/>
                        <a:pt x="57" y="24"/>
                      </a:cubicBezTo>
                      <a:cubicBezTo>
                        <a:pt x="58" y="24"/>
                        <a:pt x="57" y="23"/>
                        <a:pt x="57" y="23"/>
                      </a:cubicBezTo>
                      <a:cubicBezTo>
                        <a:pt x="50" y="11"/>
                        <a:pt x="41" y="4"/>
                        <a:pt x="31" y="2"/>
                      </a:cubicBezTo>
                      <a:cubicBezTo>
                        <a:pt x="22" y="0"/>
                        <a:pt x="13" y="1"/>
                        <a:pt x="4" y="5"/>
                      </a:cubicBezTo>
                      <a:cubicBezTo>
                        <a:pt x="2" y="6"/>
                        <a:pt x="2" y="6"/>
                        <a:pt x="2" y="6"/>
                      </a:cubicBezTo>
                      <a:cubicBezTo>
                        <a:pt x="1" y="6"/>
                        <a:pt x="1" y="7"/>
                        <a:pt x="1" y="7"/>
                      </a:cubicBezTo>
                      <a:cubicBezTo>
                        <a:pt x="0" y="8"/>
                        <a:pt x="1" y="9"/>
                        <a:pt x="1" y="10"/>
                      </a:cubicBezTo>
                      <a:lnTo>
                        <a:pt x="2" y="11"/>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7" name="Google Shape;8469;p79">
                  <a:extLst>
                    <a:ext uri="{FF2B5EF4-FFF2-40B4-BE49-F238E27FC236}">
                      <a16:creationId xmlns:a16="http://schemas.microsoft.com/office/drawing/2014/main" id="{A3ECA438-7329-531E-5B26-DD178567AE92}"/>
                    </a:ext>
                  </a:extLst>
                </p:cNvPr>
                <p:cNvSpPr/>
                <p:nvPr/>
              </p:nvSpPr>
              <p:spPr>
                <a:xfrm>
                  <a:off x="2962276" y="4598988"/>
                  <a:ext cx="131763" cy="100013"/>
                </a:xfrm>
                <a:custGeom>
                  <a:avLst/>
                  <a:gdLst/>
                  <a:ahLst/>
                  <a:cxnLst/>
                  <a:rect l="l" t="t" r="r" b="b"/>
                  <a:pathLst>
                    <a:path w="54" h="41" extrusionOk="0">
                      <a:moveTo>
                        <a:pt x="53" y="32"/>
                      </a:moveTo>
                      <a:cubicBezTo>
                        <a:pt x="51" y="28"/>
                        <a:pt x="51" y="28"/>
                        <a:pt x="51" y="28"/>
                      </a:cubicBezTo>
                      <a:cubicBezTo>
                        <a:pt x="51" y="27"/>
                        <a:pt x="50" y="27"/>
                        <a:pt x="49" y="27"/>
                      </a:cubicBezTo>
                      <a:cubicBezTo>
                        <a:pt x="49" y="27"/>
                        <a:pt x="48" y="27"/>
                        <a:pt x="47" y="27"/>
                      </a:cubicBezTo>
                      <a:cubicBezTo>
                        <a:pt x="36" y="35"/>
                        <a:pt x="25" y="33"/>
                        <a:pt x="13" y="20"/>
                      </a:cubicBezTo>
                      <a:cubicBezTo>
                        <a:pt x="23" y="12"/>
                        <a:pt x="35" y="12"/>
                        <a:pt x="46" y="21"/>
                      </a:cubicBezTo>
                      <a:cubicBezTo>
                        <a:pt x="47" y="22"/>
                        <a:pt x="48" y="22"/>
                        <a:pt x="48" y="22"/>
                      </a:cubicBezTo>
                      <a:cubicBezTo>
                        <a:pt x="49" y="22"/>
                        <a:pt x="50" y="21"/>
                        <a:pt x="50" y="21"/>
                      </a:cubicBezTo>
                      <a:cubicBezTo>
                        <a:pt x="53" y="17"/>
                        <a:pt x="53" y="17"/>
                        <a:pt x="53" y="17"/>
                      </a:cubicBezTo>
                      <a:cubicBezTo>
                        <a:pt x="54" y="16"/>
                        <a:pt x="54" y="14"/>
                        <a:pt x="53" y="13"/>
                      </a:cubicBezTo>
                      <a:cubicBezTo>
                        <a:pt x="36" y="0"/>
                        <a:pt x="17" y="1"/>
                        <a:pt x="3" y="16"/>
                      </a:cubicBezTo>
                      <a:cubicBezTo>
                        <a:pt x="1" y="18"/>
                        <a:pt x="1" y="18"/>
                        <a:pt x="1" y="18"/>
                      </a:cubicBezTo>
                      <a:cubicBezTo>
                        <a:pt x="0" y="19"/>
                        <a:pt x="0" y="20"/>
                        <a:pt x="1" y="21"/>
                      </a:cubicBezTo>
                      <a:cubicBezTo>
                        <a:pt x="3" y="23"/>
                        <a:pt x="3" y="23"/>
                        <a:pt x="3" y="23"/>
                      </a:cubicBezTo>
                      <a:cubicBezTo>
                        <a:pt x="12" y="35"/>
                        <a:pt x="23" y="41"/>
                        <a:pt x="34" y="41"/>
                      </a:cubicBezTo>
                      <a:cubicBezTo>
                        <a:pt x="41" y="41"/>
                        <a:pt x="46" y="40"/>
                        <a:pt x="52" y="35"/>
                      </a:cubicBezTo>
                      <a:cubicBezTo>
                        <a:pt x="53" y="35"/>
                        <a:pt x="54" y="33"/>
                        <a:pt x="53" y="32"/>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8" name="Google Shape;8470;p79">
                  <a:extLst>
                    <a:ext uri="{FF2B5EF4-FFF2-40B4-BE49-F238E27FC236}">
                      <a16:creationId xmlns:a16="http://schemas.microsoft.com/office/drawing/2014/main" id="{2DA83CB7-0689-0530-F2D6-5ECF5A330A79}"/>
                    </a:ext>
                  </a:extLst>
                </p:cNvPr>
                <p:cNvSpPr/>
                <p:nvPr/>
              </p:nvSpPr>
              <p:spPr>
                <a:xfrm>
                  <a:off x="2916239" y="4424363"/>
                  <a:ext cx="109538" cy="109538"/>
                </a:xfrm>
                <a:custGeom>
                  <a:avLst/>
                  <a:gdLst/>
                  <a:ahLst/>
                  <a:cxnLst/>
                  <a:rect l="l" t="t" r="r" b="b"/>
                  <a:pathLst>
                    <a:path w="45" h="45" extrusionOk="0">
                      <a:moveTo>
                        <a:pt x="0" y="6"/>
                      </a:moveTo>
                      <a:cubicBezTo>
                        <a:pt x="1" y="23"/>
                        <a:pt x="6" y="35"/>
                        <a:pt x="15" y="42"/>
                      </a:cubicBezTo>
                      <a:cubicBezTo>
                        <a:pt x="16" y="42"/>
                        <a:pt x="17" y="43"/>
                        <a:pt x="17" y="42"/>
                      </a:cubicBezTo>
                      <a:cubicBezTo>
                        <a:pt x="18" y="42"/>
                        <a:pt x="19" y="42"/>
                        <a:pt x="19" y="41"/>
                      </a:cubicBezTo>
                      <a:cubicBezTo>
                        <a:pt x="21" y="37"/>
                        <a:pt x="21" y="37"/>
                        <a:pt x="21" y="37"/>
                      </a:cubicBezTo>
                      <a:cubicBezTo>
                        <a:pt x="22" y="36"/>
                        <a:pt x="22" y="35"/>
                        <a:pt x="21" y="34"/>
                      </a:cubicBezTo>
                      <a:cubicBezTo>
                        <a:pt x="14" y="30"/>
                        <a:pt x="11" y="22"/>
                        <a:pt x="10" y="11"/>
                      </a:cubicBezTo>
                      <a:cubicBezTo>
                        <a:pt x="16" y="12"/>
                        <a:pt x="21" y="14"/>
                        <a:pt x="26" y="18"/>
                      </a:cubicBezTo>
                      <a:cubicBezTo>
                        <a:pt x="31" y="24"/>
                        <a:pt x="35" y="33"/>
                        <a:pt x="35" y="43"/>
                      </a:cubicBezTo>
                      <a:cubicBezTo>
                        <a:pt x="35" y="44"/>
                        <a:pt x="36" y="45"/>
                        <a:pt x="38" y="45"/>
                      </a:cubicBezTo>
                      <a:cubicBezTo>
                        <a:pt x="42" y="45"/>
                        <a:pt x="42" y="45"/>
                        <a:pt x="42" y="45"/>
                      </a:cubicBezTo>
                      <a:cubicBezTo>
                        <a:pt x="43" y="45"/>
                        <a:pt x="43" y="45"/>
                        <a:pt x="44" y="45"/>
                      </a:cubicBezTo>
                      <a:cubicBezTo>
                        <a:pt x="44" y="44"/>
                        <a:pt x="45" y="44"/>
                        <a:pt x="44" y="43"/>
                      </a:cubicBezTo>
                      <a:cubicBezTo>
                        <a:pt x="44" y="29"/>
                        <a:pt x="40" y="19"/>
                        <a:pt x="32" y="11"/>
                      </a:cubicBezTo>
                      <a:cubicBezTo>
                        <a:pt x="25" y="4"/>
                        <a:pt x="15" y="0"/>
                        <a:pt x="4" y="1"/>
                      </a:cubicBezTo>
                      <a:cubicBezTo>
                        <a:pt x="2" y="1"/>
                        <a:pt x="2" y="1"/>
                        <a:pt x="2" y="1"/>
                      </a:cubicBezTo>
                      <a:cubicBezTo>
                        <a:pt x="1" y="1"/>
                        <a:pt x="0" y="2"/>
                        <a:pt x="0" y="4"/>
                      </a:cubicBezTo>
                      <a:lnTo>
                        <a:pt x="0" y="6"/>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9" name="Google Shape;8471;p79">
                  <a:extLst>
                    <a:ext uri="{FF2B5EF4-FFF2-40B4-BE49-F238E27FC236}">
                      <a16:creationId xmlns:a16="http://schemas.microsoft.com/office/drawing/2014/main" id="{93E7F6F3-55C3-9D09-0FFB-ECDF58A8BC44}"/>
                    </a:ext>
                  </a:extLst>
                </p:cNvPr>
                <p:cNvSpPr/>
                <p:nvPr/>
              </p:nvSpPr>
              <p:spPr>
                <a:xfrm>
                  <a:off x="2943226" y="4316413"/>
                  <a:ext cx="101600" cy="139700"/>
                </a:xfrm>
                <a:custGeom>
                  <a:avLst/>
                  <a:gdLst/>
                  <a:ahLst/>
                  <a:cxnLst/>
                  <a:rect l="l" t="t" r="r" b="b"/>
                  <a:pathLst>
                    <a:path w="42" h="57" extrusionOk="0">
                      <a:moveTo>
                        <a:pt x="27" y="56"/>
                      </a:moveTo>
                      <a:cubicBezTo>
                        <a:pt x="31" y="57"/>
                        <a:pt x="31" y="57"/>
                        <a:pt x="31" y="57"/>
                      </a:cubicBezTo>
                      <a:cubicBezTo>
                        <a:pt x="31" y="57"/>
                        <a:pt x="32" y="57"/>
                        <a:pt x="32" y="57"/>
                      </a:cubicBezTo>
                      <a:cubicBezTo>
                        <a:pt x="32" y="57"/>
                        <a:pt x="33" y="57"/>
                        <a:pt x="33" y="57"/>
                      </a:cubicBezTo>
                      <a:cubicBezTo>
                        <a:pt x="34" y="57"/>
                        <a:pt x="34" y="56"/>
                        <a:pt x="34" y="56"/>
                      </a:cubicBezTo>
                      <a:cubicBezTo>
                        <a:pt x="42" y="30"/>
                        <a:pt x="33" y="9"/>
                        <a:pt x="12" y="1"/>
                      </a:cubicBezTo>
                      <a:cubicBezTo>
                        <a:pt x="9" y="1"/>
                        <a:pt x="9" y="1"/>
                        <a:pt x="9" y="1"/>
                      </a:cubicBezTo>
                      <a:cubicBezTo>
                        <a:pt x="9" y="0"/>
                        <a:pt x="8" y="0"/>
                        <a:pt x="8" y="1"/>
                      </a:cubicBezTo>
                      <a:cubicBezTo>
                        <a:pt x="7" y="1"/>
                        <a:pt x="6" y="2"/>
                        <a:pt x="6" y="2"/>
                      </a:cubicBezTo>
                      <a:cubicBezTo>
                        <a:pt x="6" y="4"/>
                        <a:pt x="6" y="4"/>
                        <a:pt x="6" y="4"/>
                      </a:cubicBezTo>
                      <a:cubicBezTo>
                        <a:pt x="0" y="20"/>
                        <a:pt x="1" y="34"/>
                        <a:pt x="7" y="44"/>
                      </a:cubicBezTo>
                      <a:cubicBezTo>
                        <a:pt x="8" y="44"/>
                        <a:pt x="8" y="44"/>
                        <a:pt x="9" y="45"/>
                      </a:cubicBezTo>
                      <a:cubicBezTo>
                        <a:pt x="9" y="45"/>
                        <a:pt x="10" y="45"/>
                        <a:pt x="11" y="44"/>
                      </a:cubicBezTo>
                      <a:cubicBezTo>
                        <a:pt x="14" y="42"/>
                        <a:pt x="14" y="42"/>
                        <a:pt x="14" y="42"/>
                      </a:cubicBezTo>
                      <a:cubicBezTo>
                        <a:pt x="15" y="41"/>
                        <a:pt x="16" y="40"/>
                        <a:pt x="15" y="39"/>
                      </a:cubicBezTo>
                      <a:cubicBezTo>
                        <a:pt x="11" y="32"/>
                        <a:pt x="11" y="23"/>
                        <a:pt x="13" y="13"/>
                      </a:cubicBezTo>
                      <a:cubicBezTo>
                        <a:pt x="26" y="20"/>
                        <a:pt x="31" y="35"/>
                        <a:pt x="25" y="53"/>
                      </a:cubicBezTo>
                      <a:cubicBezTo>
                        <a:pt x="25" y="54"/>
                        <a:pt x="26" y="55"/>
                        <a:pt x="27" y="5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0" name="Google Shape;8472;p79">
                  <a:extLst>
                    <a:ext uri="{FF2B5EF4-FFF2-40B4-BE49-F238E27FC236}">
                      <a16:creationId xmlns:a16="http://schemas.microsoft.com/office/drawing/2014/main" id="{97ADACE8-A7F1-7760-F48B-B62A30F78E5A}"/>
                    </a:ext>
                  </a:extLst>
                </p:cNvPr>
                <p:cNvSpPr/>
                <p:nvPr/>
              </p:nvSpPr>
              <p:spPr>
                <a:xfrm>
                  <a:off x="3071814" y="4394201"/>
                  <a:ext cx="236538" cy="354013"/>
                </a:xfrm>
                <a:custGeom>
                  <a:avLst/>
                  <a:gdLst/>
                  <a:ahLst/>
                  <a:cxnLst/>
                  <a:rect l="l" t="t" r="r" b="b"/>
                  <a:pathLst>
                    <a:path w="97" h="145" extrusionOk="0">
                      <a:moveTo>
                        <a:pt x="75" y="31"/>
                      </a:moveTo>
                      <a:cubicBezTo>
                        <a:pt x="70" y="31"/>
                        <a:pt x="70" y="31"/>
                        <a:pt x="70" y="31"/>
                      </a:cubicBezTo>
                      <a:cubicBezTo>
                        <a:pt x="69" y="31"/>
                        <a:pt x="68" y="32"/>
                        <a:pt x="68" y="34"/>
                      </a:cubicBezTo>
                      <a:cubicBezTo>
                        <a:pt x="68" y="143"/>
                        <a:pt x="68" y="143"/>
                        <a:pt x="68" y="143"/>
                      </a:cubicBezTo>
                      <a:cubicBezTo>
                        <a:pt x="68" y="144"/>
                        <a:pt x="69" y="145"/>
                        <a:pt x="70" y="145"/>
                      </a:cubicBezTo>
                      <a:cubicBezTo>
                        <a:pt x="75" y="145"/>
                        <a:pt x="75" y="145"/>
                        <a:pt x="75" y="145"/>
                      </a:cubicBezTo>
                      <a:cubicBezTo>
                        <a:pt x="76" y="145"/>
                        <a:pt x="77" y="144"/>
                        <a:pt x="77" y="143"/>
                      </a:cubicBezTo>
                      <a:cubicBezTo>
                        <a:pt x="77" y="85"/>
                        <a:pt x="77" y="85"/>
                        <a:pt x="77" y="85"/>
                      </a:cubicBezTo>
                      <a:cubicBezTo>
                        <a:pt x="88" y="83"/>
                        <a:pt x="97" y="73"/>
                        <a:pt x="97" y="62"/>
                      </a:cubicBezTo>
                      <a:cubicBezTo>
                        <a:pt x="97" y="29"/>
                        <a:pt x="97" y="29"/>
                        <a:pt x="97" y="29"/>
                      </a:cubicBezTo>
                      <a:cubicBezTo>
                        <a:pt x="97" y="8"/>
                        <a:pt x="63" y="0"/>
                        <a:pt x="48" y="0"/>
                      </a:cubicBezTo>
                      <a:cubicBezTo>
                        <a:pt x="33" y="0"/>
                        <a:pt x="0" y="8"/>
                        <a:pt x="0" y="29"/>
                      </a:cubicBezTo>
                      <a:cubicBezTo>
                        <a:pt x="0" y="62"/>
                        <a:pt x="0" y="62"/>
                        <a:pt x="0" y="62"/>
                      </a:cubicBezTo>
                      <a:cubicBezTo>
                        <a:pt x="0" y="73"/>
                        <a:pt x="8" y="83"/>
                        <a:pt x="19" y="85"/>
                      </a:cubicBezTo>
                      <a:cubicBezTo>
                        <a:pt x="19" y="143"/>
                        <a:pt x="19" y="143"/>
                        <a:pt x="19" y="143"/>
                      </a:cubicBezTo>
                      <a:cubicBezTo>
                        <a:pt x="19" y="144"/>
                        <a:pt x="20" y="145"/>
                        <a:pt x="21" y="145"/>
                      </a:cubicBezTo>
                      <a:cubicBezTo>
                        <a:pt x="26" y="145"/>
                        <a:pt x="26" y="145"/>
                        <a:pt x="26" y="145"/>
                      </a:cubicBezTo>
                      <a:cubicBezTo>
                        <a:pt x="27" y="145"/>
                        <a:pt x="28" y="144"/>
                        <a:pt x="28" y="143"/>
                      </a:cubicBezTo>
                      <a:cubicBezTo>
                        <a:pt x="28" y="34"/>
                        <a:pt x="28" y="34"/>
                        <a:pt x="28" y="34"/>
                      </a:cubicBezTo>
                      <a:cubicBezTo>
                        <a:pt x="28" y="32"/>
                        <a:pt x="27" y="31"/>
                        <a:pt x="26" y="31"/>
                      </a:cubicBezTo>
                      <a:cubicBezTo>
                        <a:pt x="21" y="31"/>
                        <a:pt x="21" y="31"/>
                        <a:pt x="21" y="31"/>
                      </a:cubicBezTo>
                      <a:cubicBezTo>
                        <a:pt x="20" y="31"/>
                        <a:pt x="19" y="32"/>
                        <a:pt x="19" y="34"/>
                      </a:cubicBezTo>
                      <a:cubicBezTo>
                        <a:pt x="19" y="75"/>
                        <a:pt x="19" y="75"/>
                        <a:pt x="19" y="75"/>
                      </a:cubicBezTo>
                      <a:cubicBezTo>
                        <a:pt x="13" y="73"/>
                        <a:pt x="9" y="67"/>
                        <a:pt x="9" y="62"/>
                      </a:cubicBezTo>
                      <a:cubicBezTo>
                        <a:pt x="9" y="29"/>
                        <a:pt x="9" y="29"/>
                        <a:pt x="9" y="29"/>
                      </a:cubicBezTo>
                      <a:cubicBezTo>
                        <a:pt x="9" y="18"/>
                        <a:pt x="33" y="10"/>
                        <a:pt x="48" y="10"/>
                      </a:cubicBezTo>
                      <a:cubicBezTo>
                        <a:pt x="66" y="10"/>
                        <a:pt x="87" y="18"/>
                        <a:pt x="87" y="29"/>
                      </a:cubicBezTo>
                      <a:cubicBezTo>
                        <a:pt x="87" y="62"/>
                        <a:pt x="87" y="62"/>
                        <a:pt x="87" y="62"/>
                      </a:cubicBezTo>
                      <a:cubicBezTo>
                        <a:pt x="87" y="67"/>
                        <a:pt x="83" y="73"/>
                        <a:pt x="77" y="75"/>
                      </a:cubicBezTo>
                      <a:cubicBezTo>
                        <a:pt x="77" y="34"/>
                        <a:pt x="77" y="34"/>
                        <a:pt x="77" y="34"/>
                      </a:cubicBezTo>
                      <a:cubicBezTo>
                        <a:pt x="77" y="32"/>
                        <a:pt x="76" y="31"/>
                        <a:pt x="75" y="3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1" name="Google Shape;8473;p79">
                  <a:extLst>
                    <a:ext uri="{FF2B5EF4-FFF2-40B4-BE49-F238E27FC236}">
                      <a16:creationId xmlns:a16="http://schemas.microsoft.com/office/drawing/2014/main" id="{3305B3BF-19E8-7E79-8BAF-7E81437789C8}"/>
                    </a:ext>
                  </a:extLst>
                </p:cNvPr>
                <p:cNvSpPr/>
                <p:nvPr/>
              </p:nvSpPr>
              <p:spPr>
                <a:xfrm>
                  <a:off x="3178176" y="4570413"/>
                  <a:ext cx="22225" cy="177800"/>
                </a:xfrm>
                <a:custGeom>
                  <a:avLst/>
                  <a:gdLst/>
                  <a:ahLst/>
                  <a:cxnLst/>
                  <a:rect l="l" t="t" r="r" b="b"/>
                  <a:pathLst>
                    <a:path w="9" h="73" extrusionOk="0">
                      <a:moveTo>
                        <a:pt x="2" y="0"/>
                      </a:moveTo>
                      <a:cubicBezTo>
                        <a:pt x="1" y="0"/>
                        <a:pt x="0" y="2"/>
                        <a:pt x="0" y="3"/>
                      </a:cubicBezTo>
                      <a:cubicBezTo>
                        <a:pt x="0" y="71"/>
                        <a:pt x="0" y="71"/>
                        <a:pt x="0" y="71"/>
                      </a:cubicBezTo>
                      <a:cubicBezTo>
                        <a:pt x="0" y="72"/>
                        <a:pt x="1" y="73"/>
                        <a:pt x="2" y="73"/>
                      </a:cubicBezTo>
                      <a:cubicBezTo>
                        <a:pt x="6" y="73"/>
                        <a:pt x="6" y="73"/>
                        <a:pt x="6" y="73"/>
                      </a:cubicBezTo>
                      <a:cubicBezTo>
                        <a:pt x="7" y="73"/>
                        <a:pt x="9" y="72"/>
                        <a:pt x="9" y="71"/>
                      </a:cubicBezTo>
                      <a:cubicBezTo>
                        <a:pt x="9" y="3"/>
                        <a:pt x="9" y="3"/>
                        <a:pt x="9" y="3"/>
                      </a:cubicBezTo>
                      <a:cubicBezTo>
                        <a:pt x="9" y="2"/>
                        <a:pt x="7" y="0"/>
                        <a:pt x="6" y="0"/>
                      </a:cubicBezTo>
                      <a:lnTo>
                        <a:pt x="2" y="0"/>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2" name="Google Shape;8474;p79">
                  <a:extLst>
                    <a:ext uri="{FF2B5EF4-FFF2-40B4-BE49-F238E27FC236}">
                      <a16:creationId xmlns:a16="http://schemas.microsoft.com/office/drawing/2014/main" id="{30B4E144-DAFE-2921-F60F-145B43C71034}"/>
                    </a:ext>
                  </a:extLst>
                </p:cNvPr>
                <p:cNvSpPr/>
                <p:nvPr/>
              </p:nvSpPr>
              <p:spPr>
                <a:xfrm>
                  <a:off x="3130551" y="4248151"/>
                  <a:ext cx="119063" cy="139700"/>
                </a:xfrm>
                <a:custGeom>
                  <a:avLst/>
                  <a:gdLst/>
                  <a:ahLst/>
                  <a:cxnLst/>
                  <a:rect l="l" t="t" r="r" b="b"/>
                  <a:pathLst>
                    <a:path w="49" h="57" extrusionOk="0">
                      <a:moveTo>
                        <a:pt x="49" y="34"/>
                      </a:moveTo>
                      <a:cubicBezTo>
                        <a:pt x="49" y="24"/>
                        <a:pt x="49" y="24"/>
                        <a:pt x="49" y="24"/>
                      </a:cubicBezTo>
                      <a:cubicBezTo>
                        <a:pt x="49" y="10"/>
                        <a:pt x="38" y="0"/>
                        <a:pt x="24" y="0"/>
                      </a:cubicBezTo>
                      <a:cubicBezTo>
                        <a:pt x="10" y="0"/>
                        <a:pt x="0" y="11"/>
                        <a:pt x="0" y="24"/>
                      </a:cubicBezTo>
                      <a:cubicBezTo>
                        <a:pt x="0" y="34"/>
                        <a:pt x="0" y="34"/>
                        <a:pt x="0" y="34"/>
                      </a:cubicBezTo>
                      <a:cubicBezTo>
                        <a:pt x="0" y="47"/>
                        <a:pt x="10" y="57"/>
                        <a:pt x="24" y="57"/>
                      </a:cubicBezTo>
                      <a:cubicBezTo>
                        <a:pt x="38" y="57"/>
                        <a:pt x="49" y="48"/>
                        <a:pt x="49" y="34"/>
                      </a:cubicBezTo>
                      <a:close/>
                      <a:moveTo>
                        <a:pt x="24" y="10"/>
                      </a:moveTo>
                      <a:cubicBezTo>
                        <a:pt x="33" y="10"/>
                        <a:pt x="39" y="16"/>
                        <a:pt x="39" y="24"/>
                      </a:cubicBezTo>
                      <a:cubicBezTo>
                        <a:pt x="39" y="34"/>
                        <a:pt x="39" y="34"/>
                        <a:pt x="39" y="34"/>
                      </a:cubicBezTo>
                      <a:cubicBezTo>
                        <a:pt x="39" y="42"/>
                        <a:pt x="33" y="48"/>
                        <a:pt x="24" y="48"/>
                      </a:cubicBezTo>
                      <a:cubicBezTo>
                        <a:pt x="15" y="48"/>
                        <a:pt x="9" y="42"/>
                        <a:pt x="9" y="34"/>
                      </a:cubicBezTo>
                      <a:cubicBezTo>
                        <a:pt x="9" y="24"/>
                        <a:pt x="9" y="24"/>
                        <a:pt x="9" y="24"/>
                      </a:cubicBezTo>
                      <a:cubicBezTo>
                        <a:pt x="9" y="16"/>
                        <a:pt x="15" y="10"/>
                        <a:pt x="24" y="1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Pts val="1400"/>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43" name="Group 42">
            <a:extLst>
              <a:ext uri="{FF2B5EF4-FFF2-40B4-BE49-F238E27FC236}">
                <a16:creationId xmlns:a16="http://schemas.microsoft.com/office/drawing/2014/main" id="{9BCE4F97-78D8-F11C-5CF2-B155F59B7474}"/>
              </a:ext>
            </a:extLst>
          </p:cNvPr>
          <p:cNvGrpSpPr/>
          <p:nvPr userDrawn="1"/>
        </p:nvGrpSpPr>
        <p:grpSpPr>
          <a:xfrm>
            <a:off x="1559078" y="4039804"/>
            <a:ext cx="1448781" cy="1864220"/>
            <a:chOff x="1524000" y="4052844"/>
            <a:chExt cx="1931708" cy="1864220"/>
          </a:xfrm>
        </p:grpSpPr>
        <p:sp>
          <p:nvSpPr>
            <p:cNvPr id="44" name="TextBox 43">
              <a:extLst>
                <a:ext uri="{FF2B5EF4-FFF2-40B4-BE49-F238E27FC236}">
                  <a16:creationId xmlns:a16="http://schemas.microsoft.com/office/drawing/2014/main" id="{D6386B49-8AC3-A435-44AA-6AF55942223A}"/>
                </a:ext>
              </a:extLst>
            </p:cNvPr>
            <p:cNvSpPr txBox="1"/>
            <p:nvPr/>
          </p:nvSpPr>
          <p:spPr>
            <a:xfrm>
              <a:off x="1524000" y="4962957"/>
              <a:ext cx="1931708" cy="954107"/>
            </a:xfrm>
            <a:prstGeom prst="rect">
              <a:avLst/>
            </a:prstGeom>
            <a:noFill/>
          </p:spPr>
          <p:txBody>
            <a:bodyPr wrap="square" rtlCol="0">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4B286D"/>
                  </a:solidFill>
                  <a:effectLst/>
                  <a:uLnTx/>
                  <a:uFillTx/>
                  <a:latin typeface="HN for TELUS" panose="020B0504030202020204" pitchFamily="34" charset="0"/>
                  <a:ea typeface="+mn-ea"/>
                  <a:cs typeface="Helvetica" panose="020B0604020202020204" pitchFamily="34" charset="0"/>
                </a:rPr>
                <a:t>Digital</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Access to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virtual solutions</a:t>
              </a:r>
            </a:p>
          </p:txBody>
        </p:sp>
        <p:grpSp>
          <p:nvGrpSpPr>
            <p:cNvPr id="45" name="Group 44">
              <a:extLst>
                <a:ext uri="{FF2B5EF4-FFF2-40B4-BE49-F238E27FC236}">
                  <a16:creationId xmlns:a16="http://schemas.microsoft.com/office/drawing/2014/main" id="{F44C0286-4F0A-026F-6DC4-F4A8D60231FF}"/>
                </a:ext>
              </a:extLst>
            </p:cNvPr>
            <p:cNvGrpSpPr/>
            <p:nvPr/>
          </p:nvGrpSpPr>
          <p:grpSpPr>
            <a:xfrm>
              <a:off x="2026550" y="4052844"/>
              <a:ext cx="926608" cy="926608"/>
              <a:chOff x="3322892" y="4103948"/>
              <a:chExt cx="926608" cy="926608"/>
            </a:xfrm>
          </p:grpSpPr>
          <p:sp>
            <p:nvSpPr>
              <p:cNvPr id="46" name="Oval 45">
                <a:extLst>
                  <a:ext uri="{FF2B5EF4-FFF2-40B4-BE49-F238E27FC236}">
                    <a16:creationId xmlns:a16="http://schemas.microsoft.com/office/drawing/2014/main" id="{A4FFE1DE-2CF3-6C3B-8C14-2FB07B721897}"/>
                  </a:ext>
                </a:extLst>
              </p:cNvPr>
              <p:cNvSpPr/>
              <p:nvPr/>
            </p:nvSpPr>
            <p:spPr>
              <a:xfrm>
                <a:off x="3322892" y="4103948"/>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47" name="Google Shape;15374;p45">
                <a:extLst>
                  <a:ext uri="{FF2B5EF4-FFF2-40B4-BE49-F238E27FC236}">
                    <a16:creationId xmlns:a16="http://schemas.microsoft.com/office/drawing/2014/main" id="{AEB64CDD-1139-FE3E-8423-D55F2D038C9C}"/>
                  </a:ext>
                </a:extLst>
              </p:cNvPr>
              <p:cNvSpPr/>
              <p:nvPr/>
            </p:nvSpPr>
            <p:spPr>
              <a:xfrm>
                <a:off x="3493506" y="4298953"/>
                <a:ext cx="585381" cy="536599"/>
              </a:xfrm>
              <a:custGeom>
                <a:avLst/>
                <a:gdLst/>
                <a:ahLst/>
                <a:cxnLst/>
                <a:rect l="l" t="t" r="r" b="b"/>
                <a:pathLst>
                  <a:path w="237" h="217" extrusionOk="0">
                    <a:moveTo>
                      <a:pt x="222" y="0"/>
                    </a:moveTo>
                    <a:cubicBezTo>
                      <a:pt x="14" y="0"/>
                      <a:pt x="14" y="0"/>
                      <a:pt x="14" y="0"/>
                    </a:cubicBezTo>
                    <a:cubicBezTo>
                      <a:pt x="6" y="0"/>
                      <a:pt x="0" y="7"/>
                      <a:pt x="0" y="15"/>
                    </a:cubicBezTo>
                    <a:cubicBezTo>
                      <a:pt x="0" y="139"/>
                      <a:pt x="0" y="139"/>
                      <a:pt x="0" y="139"/>
                    </a:cubicBezTo>
                    <a:cubicBezTo>
                      <a:pt x="0" y="141"/>
                      <a:pt x="1" y="142"/>
                      <a:pt x="2" y="142"/>
                    </a:cubicBezTo>
                    <a:cubicBezTo>
                      <a:pt x="6" y="142"/>
                      <a:pt x="6" y="142"/>
                      <a:pt x="6" y="142"/>
                    </a:cubicBezTo>
                    <a:cubicBezTo>
                      <a:pt x="8" y="142"/>
                      <a:pt x="9" y="141"/>
                      <a:pt x="9" y="139"/>
                    </a:cubicBezTo>
                    <a:cubicBezTo>
                      <a:pt x="9" y="15"/>
                      <a:pt x="9" y="15"/>
                      <a:pt x="9" y="15"/>
                    </a:cubicBezTo>
                    <a:cubicBezTo>
                      <a:pt x="9" y="13"/>
                      <a:pt x="11" y="10"/>
                      <a:pt x="14" y="10"/>
                    </a:cubicBezTo>
                    <a:cubicBezTo>
                      <a:pt x="222" y="10"/>
                      <a:pt x="222" y="10"/>
                      <a:pt x="222" y="10"/>
                    </a:cubicBezTo>
                    <a:cubicBezTo>
                      <a:pt x="225" y="10"/>
                      <a:pt x="227" y="12"/>
                      <a:pt x="227" y="15"/>
                    </a:cubicBezTo>
                    <a:cubicBezTo>
                      <a:pt x="227" y="168"/>
                      <a:pt x="227" y="168"/>
                      <a:pt x="227" y="168"/>
                    </a:cubicBezTo>
                    <a:cubicBezTo>
                      <a:pt x="227" y="171"/>
                      <a:pt x="225" y="174"/>
                      <a:pt x="222" y="174"/>
                    </a:cubicBezTo>
                    <a:cubicBezTo>
                      <a:pt x="14" y="174"/>
                      <a:pt x="14" y="174"/>
                      <a:pt x="14" y="174"/>
                    </a:cubicBezTo>
                    <a:cubicBezTo>
                      <a:pt x="11" y="174"/>
                      <a:pt x="9" y="171"/>
                      <a:pt x="9" y="168"/>
                    </a:cubicBezTo>
                    <a:cubicBezTo>
                      <a:pt x="9" y="158"/>
                      <a:pt x="9" y="158"/>
                      <a:pt x="9" y="158"/>
                    </a:cubicBezTo>
                    <a:cubicBezTo>
                      <a:pt x="216" y="158"/>
                      <a:pt x="216" y="158"/>
                      <a:pt x="216" y="158"/>
                    </a:cubicBezTo>
                    <a:cubicBezTo>
                      <a:pt x="218" y="158"/>
                      <a:pt x="219" y="157"/>
                      <a:pt x="219" y="156"/>
                    </a:cubicBezTo>
                    <a:cubicBezTo>
                      <a:pt x="219" y="152"/>
                      <a:pt x="219" y="152"/>
                      <a:pt x="219" y="152"/>
                    </a:cubicBezTo>
                    <a:cubicBezTo>
                      <a:pt x="219" y="150"/>
                      <a:pt x="218" y="149"/>
                      <a:pt x="216" y="149"/>
                    </a:cubicBezTo>
                    <a:cubicBezTo>
                      <a:pt x="2" y="149"/>
                      <a:pt x="2" y="149"/>
                      <a:pt x="2" y="149"/>
                    </a:cubicBezTo>
                    <a:cubicBezTo>
                      <a:pt x="1" y="149"/>
                      <a:pt x="0" y="150"/>
                      <a:pt x="0" y="152"/>
                    </a:cubicBezTo>
                    <a:cubicBezTo>
                      <a:pt x="0" y="168"/>
                      <a:pt x="0" y="168"/>
                      <a:pt x="0" y="168"/>
                    </a:cubicBezTo>
                    <a:cubicBezTo>
                      <a:pt x="0" y="177"/>
                      <a:pt x="6" y="183"/>
                      <a:pt x="14" y="183"/>
                    </a:cubicBezTo>
                    <a:cubicBezTo>
                      <a:pt x="94" y="183"/>
                      <a:pt x="94" y="183"/>
                      <a:pt x="94" y="183"/>
                    </a:cubicBezTo>
                    <a:cubicBezTo>
                      <a:pt x="91" y="198"/>
                      <a:pt x="91" y="198"/>
                      <a:pt x="91" y="198"/>
                    </a:cubicBezTo>
                    <a:cubicBezTo>
                      <a:pt x="89" y="204"/>
                      <a:pt x="84" y="208"/>
                      <a:pt x="78" y="208"/>
                    </a:cubicBezTo>
                    <a:cubicBezTo>
                      <a:pt x="73" y="208"/>
                      <a:pt x="73" y="208"/>
                      <a:pt x="73" y="208"/>
                    </a:cubicBezTo>
                    <a:cubicBezTo>
                      <a:pt x="72" y="208"/>
                      <a:pt x="71" y="209"/>
                      <a:pt x="71" y="211"/>
                    </a:cubicBezTo>
                    <a:cubicBezTo>
                      <a:pt x="71" y="215"/>
                      <a:pt x="71" y="215"/>
                      <a:pt x="71" y="215"/>
                    </a:cubicBezTo>
                    <a:cubicBezTo>
                      <a:pt x="71" y="216"/>
                      <a:pt x="72" y="217"/>
                      <a:pt x="73" y="217"/>
                    </a:cubicBezTo>
                    <a:cubicBezTo>
                      <a:pt x="163" y="217"/>
                      <a:pt x="163" y="217"/>
                      <a:pt x="163" y="217"/>
                    </a:cubicBezTo>
                    <a:cubicBezTo>
                      <a:pt x="164" y="217"/>
                      <a:pt x="165" y="216"/>
                      <a:pt x="165" y="215"/>
                    </a:cubicBezTo>
                    <a:cubicBezTo>
                      <a:pt x="165" y="211"/>
                      <a:pt x="165" y="211"/>
                      <a:pt x="165" y="211"/>
                    </a:cubicBezTo>
                    <a:cubicBezTo>
                      <a:pt x="165" y="209"/>
                      <a:pt x="164" y="208"/>
                      <a:pt x="163" y="208"/>
                    </a:cubicBezTo>
                    <a:cubicBezTo>
                      <a:pt x="157" y="208"/>
                      <a:pt x="157" y="208"/>
                      <a:pt x="157" y="208"/>
                    </a:cubicBezTo>
                    <a:cubicBezTo>
                      <a:pt x="151" y="208"/>
                      <a:pt x="146" y="204"/>
                      <a:pt x="145" y="198"/>
                    </a:cubicBezTo>
                    <a:cubicBezTo>
                      <a:pt x="142" y="183"/>
                      <a:pt x="142" y="183"/>
                      <a:pt x="142" y="183"/>
                    </a:cubicBezTo>
                    <a:cubicBezTo>
                      <a:pt x="222" y="183"/>
                      <a:pt x="222" y="183"/>
                      <a:pt x="222" y="183"/>
                    </a:cubicBezTo>
                    <a:cubicBezTo>
                      <a:pt x="230" y="183"/>
                      <a:pt x="237" y="176"/>
                      <a:pt x="237" y="168"/>
                    </a:cubicBezTo>
                    <a:cubicBezTo>
                      <a:pt x="237" y="15"/>
                      <a:pt x="237" y="15"/>
                      <a:pt x="237" y="15"/>
                    </a:cubicBezTo>
                    <a:cubicBezTo>
                      <a:pt x="237" y="7"/>
                      <a:pt x="230" y="0"/>
                      <a:pt x="222" y="0"/>
                    </a:cubicBezTo>
                    <a:close/>
                    <a:moveTo>
                      <a:pt x="96" y="208"/>
                    </a:moveTo>
                    <a:cubicBezTo>
                      <a:pt x="98" y="205"/>
                      <a:pt x="100" y="203"/>
                      <a:pt x="100" y="199"/>
                    </a:cubicBezTo>
                    <a:cubicBezTo>
                      <a:pt x="103" y="184"/>
                      <a:pt x="103" y="184"/>
                      <a:pt x="103" y="184"/>
                    </a:cubicBezTo>
                    <a:cubicBezTo>
                      <a:pt x="103" y="184"/>
                      <a:pt x="103" y="184"/>
                      <a:pt x="103" y="184"/>
                    </a:cubicBezTo>
                    <a:cubicBezTo>
                      <a:pt x="103" y="183"/>
                      <a:pt x="103" y="183"/>
                      <a:pt x="103" y="183"/>
                    </a:cubicBezTo>
                    <a:cubicBezTo>
                      <a:pt x="133" y="183"/>
                      <a:pt x="133" y="183"/>
                      <a:pt x="133" y="183"/>
                    </a:cubicBezTo>
                    <a:cubicBezTo>
                      <a:pt x="135" y="199"/>
                      <a:pt x="135" y="199"/>
                      <a:pt x="135" y="199"/>
                    </a:cubicBezTo>
                    <a:cubicBezTo>
                      <a:pt x="136" y="203"/>
                      <a:pt x="137" y="205"/>
                      <a:pt x="139" y="208"/>
                    </a:cubicBezTo>
                    <a:lnTo>
                      <a:pt x="96" y="208"/>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0" fontAlgn="base" latinLnBrk="0" hangingPunct="0">
                  <a:lnSpc>
                    <a:spcPct val="100000"/>
                  </a:lnSpc>
                  <a:spcBef>
                    <a:spcPts val="0"/>
                  </a:spcBef>
                  <a:spcAft>
                    <a:spcPts val="0"/>
                  </a:spcAft>
                  <a:buClr>
                    <a:srgbClr val="000000"/>
                  </a:buClr>
                  <a:buSzTx/>
                  <a:buFont typeface="Arial"/>
                  <a:buNone/>
                  <a:tabLst/>
                  <a:defRPr/>
                </a:pPr>
                <a:endParaRPr kumimoji="0" sz="105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pic>
        <p:nvPicPr>
          <p:cNvPr id="48" name="Picture 47">
            <a:extLst>
              <a:ext uri="{FF2B5EF4-FFF2-40B4-BE49-F238E27FC236}">
                <a16:creationId xmlns:a16="http://schemas.microsoft.com/office/drawing/2014/main" id="{950C7068-0416-6C7F-C860-F5344496410F}"/>
              </a:ext>
            </a:extLst>
          </p:cNvPr>
          <p:cNvPicPr>
            <a:picLocks noChangeAspect="1"/>
          </p:cNvPicPr>
          <p:nvPr userDrawn="1"/>
        </p:nvPicPr>
        <p:blipFill>
          <a:blip r:embed="rId4"/>
          <a:srcRect b="22141"/>
          <a:stretch>
            <a:fillRect/>
          </a:stretch>
        </p:blipFill>
        <p:spPr>
          <a:xfrm>
            <a:off x="5961159" y="1972997"/>
            <a:ext cx="3031499" cy="3522046"/>
          </a:xfrm>
          <a:prstGeom prst="rect">
            <a:avLst/>
          </a:prstGeom>
        </p:spPr>
      </p:pic>
      <p:sp>
        <p:nvSpPr>
          <p:cNvPr id="51" name="Text Placeholder 2">
            <a:extLst>
              <a:ext uri="{FF2B5EF4-FFF2-40B4-BE49-F238E27FC236}">
                <a16:creationId xmlns:a16="http://schemas.microsoft.com/office/drawing/2014/main" id="{5A3135A4-A8DD-8CF8-24A2-73177D4D1CCA}"/>
              </a:ext>
            </a:extLst>
          </p:cNvPr>
          <p:cNvSpPr>
            <a:spLocks noGrp="1"/>
          </p:cNvSpPr>
          <p:nvPr>
            <p:ph type="body" idx="1"/>
          </p:nvPr>
        </p:nvSpPr>
        <p:spPr>
          <a:xfrm>
            <a:off x="-1" y="969735"/>
            <a:ext cx="9144001" cy="823912"/>
          </a:xfrm>
        </p:spPr>
        <p:txBody>
          <a:bodyPr anchor="ctr"/>
          <a:lstStyle>
            <a:lvl1pPr marL="0" indent="0" algn="ctr">
              <a:buNone/>
              <a:defRPr sz="1800" b="0">
                <a:latin typeface="HN for TELUS" panose="020B0504030202020204" pitchFamily="34" charset="0"/>
                <a:ea typeface="HN for TELUS" panose="020B050403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pic>
        <p:nvPicPr>
          <p:cNvPr id="6" name="Google Shape;1048;p97">
            <a:extLst>
              <a:ext uri="{FF2B5EF4-FFF2-40B4-BE49-F238E27FC236}">
                <a16:creationId xmlns:a16="http://schemas.microsoft.com/office/drawing/2014/main" id="{37281AF2-9EEC-CEE7-E2ED-EED16A384C97}"/>
              </a:ext>
            </a:extLst>
          </p:cNvPr>
          <p:cNvPicPr preferRelativeResize="0"/>
          <p:nvPr userDrawn="1"/>
        </p:nvPicPr>
        <p:blipFill rotWithShape="1">
          <a:blip r:embed="rId5" cstate="screen">
            <a:alphaModFix/>
            <a:extLst>
              <a:ext uri="{28A0092B-C50C-407E-A947-70E740481C1C}">
                <a14:useLocalDpi xmlns:a14="http://schemas.microsoft.com/office/drawing/2010/main"/>
              </a:ext>
            </a:extLst>
          </a:blip>
          <a:srcRect/>
          <a:stretch/>
        </p:blipFill>
        <p:spPr>
          <a:xfrm>
            <a:off x="7331080" y="6428496"/>
            <a:ext cx="1335881" cy="223837"/>
          </a:xfrm>
          <a:prstGeom prst="rect">
            <a:avLst/>
          </a:prstGeom>
          <a:noFill/>
          <a:ln>
            <a:noFill/>
          </a:ln>
        </p:spPr>
      </p:pic>
    </p:spTree>
    <p:extLst>
      <p:ext uri="{BB962C8B-B14F-4D97-AF65-F5344CB8AC3E}">
        <p14:creationId xmlns:p14="http://schemas.microsoft.com/office/powerpoint/2010/main" val="424044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C6A948F-C23B-7685-0F56-5CEB5D22BF80}"/>
              </a:ext>
            </a:extLst>
          </p:cNvPr>
          <p:cNvPicPr>
            <a:picLocks noChangeAspect="1"/>
          </p:cNvPicPr>
          <p:nvPr userDrawn="1"/>
        </p:nvPicPr>
        <p:blipFill>
          <a:blip r:embed="rId2"/>
          <a:stretch>
            <a:fillRect/>
          </a:stretch>
        </p:blipFill>
        <p:spPr>
          <a:xfrm>
            <a:off x="0" y="6845"/>
            <a:ext cx="9144000" cy="6844311"/>
          </a:xfrm>
          <a:prstGeom prst="rect">
            <a:avLst/>
          </a:prstGeom>
        </p:spPr>
      </p:pic>
    </p:spTree>
    <p:extLst>
      <p:ext uri="{BB962C8B-B14F-4D97-AF65-F5344CB8AC3E}">
        <p14:creationId xmlns:p14="http://schemas.microsoft.com/office/powerpoint/2010/main" val="1196884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munity Resources">
    <p:spTree>
      <p:nvGrpSpPr>
        <p:cNvPr id="1" name=""/>
        <p:cNvGrpSpPr/>
        <p:nvPr/>
      </p:nvGrpSpPr>
      <p:grpSpPr>
        <a:xfrm>
          <a:off x="0" y="0"/>
          <a:ext cx="0" cy="0"/>
          <a:chOff x="0" y="0"/>
          <a:chExt cx="0" cy="0"/>
        </a:xfrm>
      </p:grpSpPr>
      <p:pic>
        <p:nvPicPr>
          <p:cNvPr id="3" name="Picture 2" descr="Group of friends talking">
            <a:extLst>
              <a:ext uri="{FF2B5EF4-FFF2-40B4-BE49-F238E27FC236}">
                <a16:creationId xmlns:a16="http://schemas.microsoft.com/office/drawing/2014/main" id="{CD43C87F-7F89-182F-AEC5-56E983B77FC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236" y="2910841"/>
            <a:ext cx="9144000" cy="3947160"/>
          </a:xfrm>
          <a:prstGeom prst="rect">
            <a:avLst/>
          </a:prstGeom>
        </p:spPr>
      </p:pic>
      <p:sp>
        <p:nvSpPr>
          <p:cNvPr id="4" name="Title 1">
            <a:extLst>
              <a:ext uri="{FF2B5EF4-FFF2-40B4-BE49-F238E27FC236}">
                <a16:creationId xmlns:a16="http://schemas.microsoft.com/office/drawing/2014/main" id="{4F05CC5F-5834-CBD1-7450-5CC5ED951092}"/>
              </a:ext>
            </a:extLst>
          </p:cNvPr>
          <p:cNvSpPr txBox="1">
            <a:spLocks/>
          </p:cNvSpPr>
          <p:nvPr userDrawn="1"/>
        </p:nvSpPr>
        <p:spPr>
          <a:xfrm>
            <a:off x="-4061" y="-1"/>
            <a:ext cx="9144000" cy="12233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kern="1200">
                <a:solidFill>
                  <a:srgbClr val="65299E"/>
                </a:solidFill>
                <a:latin typeface="Helvetica" pitchFamily="34" charset="0"/>
                <a:ea typeface="HN for TELUS" panose="020B0504030202020204" pitchFamily="34" charset="0"/>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4B286D"/>
                </a:solidFill>
                <a:effectLst/>
                <a:uLnTx/>
                <a:uFillTx/>
                <a:latin typeface="+mj-lt"/>
                <a:ea typeface="HN for TELUS" panose="020B0504030202020204" pitchFamily="34" charset="0"/>
                <a:cs typeface="+mj-cs"/>
              </a:rPr>
              <a:t>Local Community Resources</a:t>
            </a:r>
          </a:p>
        </p:txBody>
      </p:sp>
      <p:sp>
        <p:nvSpPr>
          <p:cNvPr id="5" name="TextBox 4">
            <a:extLst>
              <a:ext uri="{FF2B5EF4-FFF2-40B4-BE49-F238E27FC236}">
                <a16:creationId xmlns:a16="http://schemas.microsoft.com/office/drawing/2014/main" id="{31682733-1261-6346-A313-8AA774AFC505}"/>
              </a:ext>
            </a:extLst>
          </p:cNvPr>
          <p:cNvSpPr txBox="1"/>
          <p:nvPr userDrawn="1"/>
        </p:nvSpPr>
        <p:spPr>
          <a:xfrm>
            <a:off x="748186" y="1428631"/>
            <a:ext cx="7658100" cy="969496"/>
          </a:xfrm>
          <a:prstGeom prst="rect">
            <a:avLst/>
          </a:prstGeom>
          <a:noFill/>
        </p:spPr>
        <p:txBody>
          <a:bodyPr wrap="square" rtlCol="0">
            <a:spAutoFit/>
          </a:bodyPr>
          <a:lstStyle/>
          <a:p>
            <a:pPr marL="0" marR="0" lvl="0" indent="0" defTabSz="685800" eaLnBrk="0" fontAlgn="base" latinLnBrk="0" hangingPunct="0">
              <a:lnSpc>
                <a:spcPct val="100000"/>
              </a:lnSpc>
              <a:spcBef>
                <a:spcPct val="0"/>
              </a:spcBef>
              <a:spcAft>
                <a:spcPct val="0"/>
              </a:spcAft>
              <a:buClrTx/>
              <a:buSzTx/>
              <a:buFontTx/>
              <a:buNone/>
              <a:tabLst/>
              <a:defRPr/>
            </a:pPr>
            <a:r>
              <a:rPr kumimoji="0" lang="en-US" sz="1500" b="0" i="0" u="none" strike="noStrike" kern="0" cap="none" spc="0" normalizeH="0" baseline="0" noProof="0" dirty="0">
                <a:ln>
                  <a:noFill/>
                </a:ln>
                <a:solidFill>
                  <a:srgbClr val="4B286D"/>
                </a:solidFill>
                <a:effectLst/>
                <a:uLnTx/>
                <a:uFillTx/>
                <a:latin typeface="+mj-lt"/>
              </a:rPr>
              <a:t>Community Resources &amp; Helpful Support</a:t>
            </a:r>
          </a:p>
          <a:p>
            <a:pPr marL="0" marR="0" lvl="0" indent="0" defTabSz="685800" eaLnBrk="0" fontAlgn="base" latinLnBrk="0" hangingPunct="0">
              <a:lnSpc>
                <a:spcPct val="100000"/>
              </a:lnSpc>
              <a:spcBef>
                <a:spcPct val="0"/>
              </a:spcBef>
              <a:spcAft>
                <a:spcPct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mj-lt"/>
              </a:rPr>
              <a:t>TELUS Health’s team will assist in locating resources and support groups within your local community. The team will provide a vetted resource guide for helpful services to associates and their family members who are encountering problems in their daily lives. Commonly prepared resources address concerns including autism support, substance use care, housing, financial/legal concerns and other important resources.  </a:t>
            </a:r>
          </a:p>
        </p:txBody>
      </p:sp>
      <p:cxnSp>
        <p:nvCxnSpPr>
          <p:cNvPr id="6" name="Straight Connector 5">
            <a:extLst>
              <a:ext uri="{FF2B5EF4-FFF2-40B4-BE49-F238E27FC236}">
                <a16:creationId xmlns:a16="http://schemas.microsoft.com/office/drawing/2014/main" id="{EB7DC044-F03C-E013-E487-DDDD2B46F75A}"/>
              </a:ext>
            </a:extLst>
          </p:cNvPr>
          <p:cNvCxnSpPr>
            <a:cxnSpLocks/>
          </p:cNvCxnSpPr>
          <p:nvPr userDrawn="1"/>
        </p:nvCxnSpPr>
        <p:spPr>
          <a:xfrm>
            <a:off x="0" y="2895600"/>
            <a:ext cx="9144000" cy="0"/>
          </a:xfrm>
          <a:prstGeom prst="line">
            <a:avLst/>
          </a:prstGeom>
          <a:noFill/>
          <a:ln w="28575" cap="flat" cmpd="sng" algn="ctr">
            <a:solidFill>
              <a:srgbClr val="4B286D"/>
            </a:solidFill>
            <a:prstDash val="solid"/>
            <a:miter lim="800000"/>
          </a:ln>
          <a:effectLst/>
        </p:spPr>
      </p:cxnSp>
    </p:spTree>
    <p:extLst>
      <p:ext uri="{BB962C8B-B14F-4D97-AF65-F5344CB8AC3E}">
        <p14:creationId xmlns:p14="http://schemas.microsoft.com/office/powerpoint/2010/main" val="270467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39476-F28D-4D8B-89A1-5810FC717539}" type="datetimeFigureOut">
              <a:rPr lang="en-US" smtClean="0"/>
              <a:t>9/28/2026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1F967-D2B8-490A-A1D4-7023C0C50E1E}" type="slidenum">
              <a:rPr lang="en-US" smtClean="0"/>
              <a:t>‹#›</a:t>
            </a:fld>
            <a:endParaRPr lang="en-US" dirty="0"/>
          </a:p>
        </p:txBody>
      </p:sp>
    </p:spTree>
    <p:extLst>
      <p:ext uri="{BB962C8B-B14F-4D97-AF65-F5344CB8AC3E}">
        <p14:creationId xmlns:p14="http://schemas.microsoft.com/office/powerpoint/2010/main" val="2534798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memberaccess.behavioralhealthsystems.com/" TargetMode="Externa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hyperlink" Target="https://memberaccess.behavioralhealthsystems.com/" TargetMode="Externa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41D7B-8FC4-4B36-BC03-82D952A54592}"/>
              </a:ext>
            </a:extLst>
          </p:cNvPr>
          <p:cNvSpPr>
            <a:spLocks noGrp="1"/>
          </p:cNvSpPr>
          <p:nvPr>
            <p:ph type="title"/>
          </p:nvPr>
        </p:nvSpPr>
        <p:spPr>
          <a:xfrm>
            <a:off x="2713" y="186454"/>
            <a:ext cx="6323470" cy="1143000"/>
          </a:xfrm>
        </p:spPr>
        <p:txBody>
          <a:bodyPr>
            <a:normAutofit fontScale="90000"/>
          </a:bodyPr>
          <a:lstStyle/>
          <a:p>
            <a:r>
              <a:rPr lang="en-US" b="1" dirty="0"/>
              <a:t>The Forgotten Emotions of Men</a:t>
            </a:r>
          </a:p>
        </p:txBody>
      </p:sp>
      <p:pic>
        <p:nvPicPr>
          <p:cNvPr id="4" name="Content Placeholder 3">
            <a:extLst>
              <a:ext uri="{FF2B5EF4-FFF2-40B4-BE49-F238E27FC236}">
                <a16:creationId xmlns:a16="http://schemas.microsoft.com/office/drawing/2014/main" id="{9AA4BEF9-0E50-2575-29AF-B8925A0B3BFE}"/>
              </a:ext>
            </a:extLst>
          </p:cNvPr>
          <p:cNvPicPr>
            <a:picLocks noGrp="1" noChangeAspect="1"/>
          </p:cNvPicPr>
          <p:nvPr>
            <p:ph idx="1"/>
          </p:nvPr>
        </p:nvPicPr>
        <p:blipFill>
          <a:blip r:embed="rId3"/>
          <a:stretch>
            <a:fillRect/>
          </a:stretch>
        </p:blipFill>
        <p:spPr>
          <a:xfrm>
            <a:off x="0" y="1439599"/>
            <a:ext cx="9144000" cy="5418399"/>
          </a:xfrm>
          <a:prstGeom prst="rect">
            <a:avLst/>
          </a:prstGeom>
        </p:spPr>
      </p:pic>
      <p:pic>
        <p:nvPicPr>
          <p:cNvPr id="3" name="Picture 2">
            <a:extLst>
              <a:ext uri="{FF2B5EF4-FFF2-40B4-BE49-F238E27FC236}">
                <a16:creationId xmlns:a16="http://schemas.microsoft.com/office/drawing/2014/main" id="{54420305-6829-7A51-0B09-31D8C33865B0}"/>
              </a:ext>
            </a:extLst>
          </p:cNvPr>
          <p:cNvPicPr>
            <a:picLocks noChangeAspect="1"/>
          </p:cNvPicPr>
          <p:nvPr/>
        </p:nvPicPr>
        <p:blipFill>
          <a:blip r:embed="rId4"/>
          <a:stretch>
            <a:fillRect/>
          </a:stretch>
        </p:blipFill>
        <p:spPr>
          <a:xfrm>
            <a:off x="5833420" y="5434013"/>
            <a:ext cx="3019425" cy="561975"/>
          </a:xfrm>
          <a:prstGeom prst="rect">
            <a:avLst/>
          </a:prstGeom>
        </p:spPr>
      </p:pic>
      <p:pic>
        <p:nvPicPr>
          <p:cNvPr id="5" name="Picture 4" descr="A blue and gold state emblem&#10;&#10;AI-generated content may be incorrect.">
            <a:extLst>
              <a:ext uri="{FF2B5EF4-FFF2-40B4-BE49-F238E27FC236}">
                <a16:creationId xmlns:a16="http://schemas.microsoft.com/office/drawing/2014/main" id="{090EB9E0-700B-4243-9027-307E8B0CCC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0257" y="4198385"/>
            <a:ext cx="1220118" cy="1233502"/>
          </a:xfrm>
          <a:prstGeom prst="rect">
            <a:avLst/>
          </a:prstGeom>
        </p:spPr>
      </p:pic>
      <p:pic>
        <p:nvPicPr>
          <p:cNvPr id="6" name="Graphic 23">
            <a:extLst>
              <a:ext uri="{FF2B5EF4-FFF2-40B4-BE49-F238E27FC236}">
                <a16:creationId xmlns:a16="http://schemas.microsoft.com/office/drawing/2014/main" id="{5986060B-6BAD-3656-7C0A-5F1715759C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57941" y="54104"/>
            <a:ext cx="1130704" cy="1158103"/>
          </a:xfrm>
          <a:prstGeom prst="rect">
            <a:avLst/>
          </a:prstGeom>
        </p:spPr>
      </p:pic>
      <p:sp>
        <p:nvSpPr>
          <p:cNvPr id="7" name="Google Shape;171;p1">
            <a:extLst>
              <a:ext uri="{FF2B5EF4-FFF2-40B4-BE49-F238E27FC236}">
                <a16:creationId xmlns:a16="http://schemas.microsoft.com/office/drawing/2014/main" id="{5EBB032C-8095-FA5D-54DA-7CCE23CB4DAA}"/>
              </a:ext>
            </a:extLst>
          </p:cNvPr>
          <p:cNvSpPr txBox="1"/>
          <p:nvPr/>
        </p:nvSpPr>
        <p:spPr>
          <a:xfrm>
            <a:off x="6459220" y="428632"/>
            <a:ext cx="1479345" cy="330332"/>
          </a:xfrm>
          <a:prstGeom prst="rect">
            <a:avLst/>
          </a:prstGeom>
          <a:noFill/>
          <a:ln>
            <a:noFill/>
          </a:ln>
        </p:spPr>
        <p:txBody>
          <a:bodyPr spcFirstLastPara="1" wrap="square" lIns="91425" tIns="45700" rIns="91425" bIns="4570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000" b="1" dirty="0">
                <a:latin typeface="HN for TELUS" panose="020B0504030202020204" pitchFamily="34" charset="0"/>
                <a:ea typeface="HN for TELUS" panose="020B0504030202020204" pitchFamily="34" charset="0"/>
                <a:cs typeface="Arial"/>
                <a:sym typeface="Arial"/>
              </a:rPr>
              <a:t>Access TELUS Health </a:t>
            </a:r>
            <a:r>
              <a:rPr lang="en-US" sz="1000" b="1" dirty="0" err="1">
                <a:latin typeface="HN for TELUS" panose="020B0504030202020204" pitchFamily="34" charset="0"/>
                <a:ea typeface="HN for TELUS" panose="020B0504030202020204" pitchFamily="34" charset="0"/>
                <a:cs typeface="Arial"/>
                <a:sym typeface="Arial"/>
              </a:rPr>
              <a:t>MemberAccess</a:t>
            </a:r>
            <a:endParaRPr sz="1100" dirty="0">
              <a:latin typeface="HN for TELUS" panose="020B0504030202020204" pitchFamily="34" charset="0"/>
            </a:endParaRPr>
          </a:p>
        </p:txBody>
      </p:sp>
      <p:sp>
        <p:nvSpPr>
          <p:cNvPr id="8" name="Google Shape;173;p1">
            <a:extLst>
              <a:ext uri="{FF2B5EF4-FFF2-40B4-BE49-F238E27FC236}">
                <a16:creationId xmlns:a16="http://schemas.microsoft.com/office/drawing/2014/main" id="{B2C51112-17C2-6B34-9720-79ADF4CA4529}"/>
              </a:ext>
            </a:extLst>
          </p:cNvPr>
          <p:cNvSpPr txBox="1"/>
          <p:nvPr/>
        </p:nvSpPr>
        <p:spPr>
          <a:xfrm>
            <a:off x="7507751" y="1217387"/>
            <a:ext cx="1678966" cy="203269"/>
          </a:xfrm>
          <a:prstGeom prst="rect">
            <a:avLst/>
          </a:prstGeom>
          <a:noFill/>
          <a:ln>
            <a:noFill/>
          </a:ln>
        </p:spPr>
        <p:txBody>
          <a:bodyPr spcFirstLastPara="1" wrap="square" lIns="91425" tIns="45700" rIns="91425" bIns="4570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000" b="1" dirty="0">
                <a:latin typeface="HN for TELUS" panose="020B0504030202020204" pitchFamily="34" charset="0"/>
                <a:ea typeface="HN for TELUS" panose="020B0504030202020204" pitchFamily="34" charset="0"/>
                <a:cs typeface="Arial"/>
                <a:sym typeface="Arial"/>
              </a:rPr>
              <a:t>Employer ID: DORM</a:t>
            </a:r>
            <a:endParaRPr sz="1000" b="1" dirty="0">
              <a:latin typeface="HN for TELUS" panose="020B0504030202020204" pitchFamily="34" charset="0"/>
              <a:ea typeface="HN for TELUS" panose="020B0504030202020204" pitchFamily="34" charset="0"/>
              <a:cs typeface="Arial"/>
              <a:sym typeface="Arial"/>
            </a:endParaRPr>
          </a:p>
        </p:txBody>
      </p:sp>
    </p:spTree>
    <p:extLst>
      <p:ext uri="{BB962C8B-B14F-4D97-AF65-F5344CB8AC3E}">
        <p14:creationId xmlns:p14="http://schemas.microsoft.com/office/powerpoint/2010/main" val="2520556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4655C-165C-4710-9B3C-92C106BCF677}"/>
              </a:ext>
            </a:extLst>
          </p:cNvPr>
          <p:cNvSpPr>
            <a:spLocks noGrp="1"/>
          </p:cNvSpPr>
          <p:nvPr>
            <p:ph type="title"/>
          </p:nvPr>
        </p:nvSpPr>
        <p:spPr/>
        <p:txBody>
          <a:bodyPr/>
          <a:lstStyle/>
          <a:p>
            <a:r>
              <a:rPr kumimoji="0" lang="en-US" sz="4400" b="1" i="0" u="none" strike="noStrike" kern="1200" cap="none" spc="0" normalizeH="0" baseline="0" noProof="0" dirty="0">
                <a:ln>
                  <a:noFill/>
                </a:ln>
                <a:effectLst/>
                <a:uLnTx/>
                <a:uFillTx/>
                <a:latin typeface="Calibri"/>
                <a:ea typeface="+mj-ea"/>
                <a:cs typeface="+mj-cs"/>
              </a:rPr>
              <a:t>Learning Objectives</a:t>
            </a:r>
            <a:endParaRPr lang="en-US" dirty="0"/>
          </a:p>
        </p:txBody>
      </p:sp>
      <p:sp>
        <p:nvSpPr>
          <p:cNvPr id="3" name="Content Placeholder 2">
            <a:extLst>
              <a:ext uri="{FF2B5EF4-FFF2-40B4-BE49-F238E27FC236}">
                <a16:creationId xmlns:a16="http://schemas.microsoft.com/office/drawing/2014/main" id="{46A8312B-403D-BE04-D62A-A2292BCC3046}"/>
              </a:ext>
            </a:extLst>
          </p:cNvPr>
          <p:cNvSpPr>
            <a:spLocks noGrp="1"/>
          </p:cNvSpPr>
          <p:nvPr>
            <p:ph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By the end of this presentation, participants will be able to:</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Recognize</a:t>
            </a:r>
            <a:r>
              <a:rPr kumimoji="0" lang="en-US" sz="2400" b="0" i="0" u="none" strike="noStrike" kern="1200" cap="none" spc="0" normalizeH="0" baseline="0" noProof="0" dirty="0">
                <a:ln>
                  <a:noFill/>
                </a:ln>
                <a:solidFill>
                  <a:prstClr val="black"/>
                </a:solidFill>
                <a:effectLst/>
                <a:uLnTx/>
                <a:uFillTx/>
                <a:latin typeface="Calibri"/>
                <a:ea typeface="+mn-ea"/>
                <a:cs typeface="+mn-cs"/>
              </a:rPr>
              <a:t> how cultural expectations influence men's relationship with emotions.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Identify</a:t>
            </a:r>
            <a:r>
              <a:rPr kumimoji="0" lang="en-US" sz="2400" b="0" i="0" u="none" strike="noStrike" kern="1200" cap="none" spc="0" normalizeH="0" baseline="0" noProof="0" dirty="0">
                <a:ln>
                  <a:noFill/>
                </a:ln>
                <a:solidFill>
                  <a:prstClr val="black"/>
                </a:solidFill>
                <a:effectLst/>
                <a:uLnTx/>
                <a:uFillTx/>
                <a:latin typeface="Calibri"/>
                <a:ea typeface="+mn-ea"/>
                <a:cs typeface="+mn-cs"/>
              </a:rPr>
              <a:t> emotions that are commonly hidden beneath anger, stoicism, and emotional withdrawal.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Understand</a:t>
            </a:r>
            <a:r>
              <a:rPr kumimoji="0" lang="en-US" sz="2400" b="0" i="0" u="none" strike="noStrike" kern="1200" cap="none" spc="0" normalizeH="0" baseline="0" noProof="0" dirty="0">
                <a:ln>
                  <a:noFill/>
                </a:ln>
                <a:solidFill>
                  <a:prstClr val="black"/>
                </a:solidFill>
                <a:effectLst/>
                <a:uLnTx/>
                <a:uFillTx/>
                <a:latin typeface="Calibri"/>
                <a:ea typeface="+mn-ea"/>
                <a:cs typeface="+mn-cs"/>
              </a:rPr>
              <a:t> how emotional awareness contributes to healthier relationships, improved well-being, and personal growth.</a:t>
            </a:r>
          </a:p>
          <a:p>
            <a:endParaRPr lang="en-US" dirty="0"/>
          </a:p>
        </p:txBody>
      </p:sp>
      <p:pic>
        <p:nvPicPr>
          <p:cNvPr id="5" name="Picture 4" descr="A purple text on a black background&#10;&#10;AI-generated content may be incorrect.">
            <a:extLst>
              <a:ext uri="{FF2B5EF4-FFF2-40B4-BE49-F238E27FC236}">
                <a16:creationId xmlns:a16="http://schemas.microsoft.com/office/drawing/2014/main" id="{90942AD3-1D91-F5F9-E007-D123B6E88623}"/>
              </a:ext>
            </a:extLst>
          </p:cNvPr>
          <p:cNvPicPr>
            <a:picLocks noChangeAspect="1"/>
          </p:cNvPicPr>
          <p:nvPr/>
        </p:nvPicPr>
        <p:blipFill>
          <a:blip r:embed="rId2"/>
          <a:stretch>
            <a:fillRect/>
          </a:stretch>
        </p:blipFill>
        <p:spPr>
          <a:xfrm>
            <a:off x="5833420" y="5434013"/>
            <a:ext cx="3019425" cy="561975"/>
          </a:xfrm>
          <a:prstGeom prst="rect">
            <a:avLst/>
          </a:prstGeom>
        </p:spPr>
      </p:pic>
    </p:spTree>
    <p:extLst>
      <p:ext uri="{BB962C8B-B14F-4D97-AF65-F5344CB8AC3E}">
        <p14:creationId xmlns:p14="http://schemas.microsoft.com/office/powerpoint/2010/main" val="36206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59871-AEC9-5572-44D4-9E2A463AB131}"/>
              </a:ext>
            </a:extLst>
          </p:cNvPr>
          <p:cNvSpPr>
            <a:spLocks noGrp="1"/>
          </p:cNvSpPr>
          <p:nvPr>
            <p:ph type="title"/>
          </p:nvPr>
        </p:nvSpPr>
        <p:spPr/>
        <p:txBody>
          <a:bodyPr/>
          <a:lstStyle/>
          <a:p>
            <a:pPr algn="l"/>
            <a:r>
              <a:rPr lang="en-US" sz="3000" dirty="0">
                <a:latin typeface="Arial"/>
                <a:cs typeface="Arial"/>
              </a:rPr>
              <a:t>State Employee Assistance Program</a:t>
            </a:r>
          </a:p>
          <a:p>
            <a:endParaRPr lang="en-US" dirty="0">
              <a:ea typeface="Calibri"/>
              <a:cs typeface="Calibri"/>
            </a:endParaRPr>
          </a:p>
        </p:txBody>
      </p:sp>
      <p:sp>
        <p:nvSpPr>
          <p:cNvPr id="3" name="Content Placeholder 2">
            <a:extLst>
              <a:ext uri="{FF2B5EF4-FFF2-40B4-BE49-F238E27FC236}">
                <a16:creationId xmlns:a16="http://schemas.microsoft.com/office/drawing/2014/main" id="{17E3B500-AF09-7D0D-36AE-DAE3B07E438C}"/>
              </a:ext>
            </a:extLst>
          </p:cNvPr>
          <p:cNvSpPr>
            <a:spLocks noGrp="1"/>
          </p:cNvSpPr>
          <p:nvPr>
            <p:ph idx="1"/>
          </p:nvPr>
        </p:nvSpPr>
        <p:spPr/>
        <p:txBody>
          <a:bodyPr vert="horz" lIns="91440" tIns="45720" rIns="91440" bIns="45720" rtlCol="0" anchor="t">
            <a:normAutofit/>
          </a:bodyPr>
          <a:lstStyle/>
          <a:p>
            <a:pPr marL="0" indent="0">
              <a:buNone/>
            </a:pPr>
            <a:r>
              <a:rPr lang="en-US" sz="2100" dirty="0">
                <a:solidFill>
                  <a:srgbClr val="3E4144"/>
                </a:solidFill>
                <a:latin typeface="Arial"/>
                <a:cs typeface="Arial"/>
              </a:rPr>
              <a:t>This presentation is part of the services provided by the State Employee Assistance Program through TELUS Health. The State EAP is administered and managed by the State Department of Finance’s Division of Risk Management (DORM). If you have questions regarding the policy, procedures or services provided by this program, please contact the Program Coordinator, Kwatasian Hunt, at kwatasian.hunt@finance.alabama.gov. You can also find more information about the State Employee Assistance Program on the Division of Risk Management’s website at www.riskmgt.alabama.gov.</a:t>
            </a:r>
            <a:endParaRPr lang="en-US" sz="2100" dirty="0">
              <a:latin typeface="Arial"/>
              <a:cs typeface="Arial"/>
            </a:endParaRPr>
          </a:p>
          <a:p>
            <a:endParaRPr lang="en-US" dirty="0">
              <a:ea typeface="Calibri"/>
              <a:cs typeface="Calibri"/>
            </a:endParaRPr>
          </a:p>
        </p:txBody>
      </p:sp>
      <p:pic>
        <p:nvPicPr>
          <p:cNvPr id="5" name="Picture 4" descr="A blue and gold state emblem&#10;&#10;AI-generated content may be incorrect.">
            <a:extLst>
              <a:ext uri="{FF2B5EF4-FFF2-40B4-BE49-F238E27FC236}">
                <a16:creationId xmlns:a16="http://schemas.microsoft.com/office/drawing/2014/main" id="{7520EFE5-E3E2-83F0-EB2C-59AC282281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9128" y="4523858"/>
            <a:ext cx="1968071" cy="1927371"/>
          </a:xfrm>
          <a:prstGeom prst="rect">
            <a:avLst/>
          </a:prstGeom>
        </p:spPr>
      </p:pic>
      <p:pic>
        <p:nvPicPr>
          <p:cNvPr id="7" name="Picture 6" descr="A purple text on a black background&#10;&#10;AI-generated content may be incorrect.">
            <a:extLst>
              <a:ext uri="{FF2B5EF4-FFF2-40B4-BE49-F238E27FC236}">
                <a16:creationId xmlns:a16="http://schemas.microsoft.com/office/drawing/2014/main" id="{C6FF2D66-737D-8453-CCE8-1600B714818F}"/>
              </a:ext>
            </a:extLst>
          </p:cNvPr>
          <p:cNvPicPr>
            <a:picLocks noChangeAspect="1"/>
          </p:cNvPicPr>
          <p:nvPr/>
        </p:nvPicPr>
        <p:blipFill>
          <a:blip r:embed="rId3"/>
          <a:stretch>
            <a:fillRect/>
          </a:stretch>
        </p:blipFill>
        <p:spPr>
          <a:xfrm>
            <a:off x="3187901" y="5332262"/>
            <a:ext cx="3019425" cy="561975"/>
          </a:xfrm>
          <a:prstGeom prst="rect">
            <a:avLst/>
          </a:prstGeom>
        </p:spPr>
      </p:pic>
    </p:spTree>
    <p:extLst>
      <p:ext uri="{BB962C8B-B14F-4D97-AF65-F5344CB8AC3E}">
        <p14:creationId xmlns:p14="http://schemas.microsoft.com/office/powerpoint/2010/main" val="3733126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9B4E-CCF2-91C0-B03D-2AEAEAD2FAD1}"/>
              </a:ext>
            </a:extLst>
          </p:cNvPr>
          <p:cNvSpPr>
            <a:spLocks noGrp="1"/>
          </p:cNvSpPr>
          <p:nvPr>
            <p:ph type="title"/>
          </p:nvPr>
        </p:nvSpPr>
        <p:spPr/>
        <p:txBody>
          <a:bodyPr/>
          <a:lstStyle/>
          <a:p>
            <a:endParaRPr lang="en-US" b="1" dirty="0"/>
          </a:p>
        </p:txBody>
      </p:sp>
      <p:pic>
        <p:nvPicPr>
          <p:cNvPr id="5" name="Content Placeholder 4" descr="WOW!! @itsapostleb People who are naturally empathetic and ...">
            <a:extLst>
              <a:ext uri="{FF2B5EF4-FFF2-40B4-BE49-F238E27FC236}">
                <a16:creationId xmlns:a16="http://schemas.microsoft.com/office/drawing/2014/main" id="{A3A2E293-EADB-0DDD-36D4-D9254FB6B1C3}"/>
              </a:ext>
            </a:extLst>
          </p:cNvPr>
          <p:cNvPicPr>
            <a:picLocks noGrp="1" noChangeAspect="1"/>
          </p:cNvPicPr>
          <p:nvPr>
            <p:ph idx="1"/>
          </p:nvPr>
        </p:nvPicPr>
        <p:blipFill>
          <a:blip r:embed="rId3"/>
          <a:stretch>
            <a:fillRect/>
          </a:stretch>
        </p:blipFill>
        <p:spPr>
          <a:xfrm>
            <a:off x="0" y="0"/>
            <a:ext cx="9144000" cy="6858000"/>
          </a:xfrm>
          <a:prstGeom prst="rect">
            <a:avLst/>
          </a:prstGeom>
        </p:spPr>
      </p:pic>
      <p:pic>
        <p:nvPicPr>
          <p:cNvPr id="4" name="Picture 3" descr="A purple text on a black background&#10;&#10;AI-generated content may be incorrect.">
            <a:extLst>
              <a:ext uri="{FF2B5EF4-FFF2-40B4-BE49-F238E27FC236}">
                <a16:creationId xmlns:a16="http://schemas.microsoft.com/office/drawing/2014/main" id="{AE32B4A6-B128-C327-39FC-5B3ABE0C81A3}"/>
              </a:ext>
            </a:extLst>
          </p:cNvPr>
          <p:cNvPicPr>
            <a:picLocks noChangeAspect="1"/>
          </p:cNvPicPr>
          <p:nvPr/>
        </p:nvPicPr>
        <p:blipFill>
          <a:blip r:embed="rId4"/>
          <a:stretch>
            <a:fillRect/>
          </a:stretch>
        </p:blipFill>
        <p:spPr>
          <a:xfrm>
            <a:off x="5460334" y="6295503"/>
            <a:ext cx="3019425" cy="561975"/>
          </a:xfrm>
          <a:prstGeom prst="rect">
            <a:avLst/>
          </a:prstGeom>
        </p:spPr>
      </p:pic>
    </p:spTree>
    <p:extLst>
      <p:ext uri="{BB962C8B-B14F-4D97-AF65-F5344CB8AC3E}">
        <p14:creationId xmlns:p14="http://schemas.microsoft.com/office/powerpoint/2010/main" val="2836536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1D0A5-602E-E0B0-9200-104B51894F09}"/>
              </a:ext>
            </a:extLst>
          </p:cNvPr>
          <p:cNvSpPr>
            <a:spLocks noGrp="1"/>
          </p:cNvSpPr>
          <p:nvPr>
            <p:ph type="title"/>
          </p:nvPr>
        </p:nvSpPr>
        <p:spPr>
          <a:xfrm>
            <a:off x="457200" y="45720"/>
            <a:ext cx="8229600" cy="1143000"/>
          </a:xfrm>
        </p:spPr>
        <p:txBody>
          <a:bodyPr/>
          <a:lstStyle/>
          <a:p>
            <a:r>
              <a:rPr lang="en-US" b="1" dirty="0"/>
              <a:t>The Composed Man</a:t>
            </a:r>
          </a:p>
        </p:txBody>
      </p:sp>
      <p:pic>
        <p:nvPicPr>
          <p:cNvPr id="4" name="Content Placeholder 3" descr="3,427 Composed Man Stock Photos - Free &amp; Royalty-Free Stock ...">
            <a:extLst>
              <a:ext uri="{FF2B5EF4-FFF2-40B4-BE49-F238E27FC236}">
                <a16:creationId xmlns:a16="http://schemas.microsoft.com/office/drawing/2014/main" id="{B47D30F9-AF87-5368-676A-7492090B050E}"/>
              </a:ext>
            </a:extLst>
          </p:cNvPr>
          <p:cNvPicPr>
            <a:picLocks noGrp="1" noChangeAspect="1"/>
          </p:cNvPicPr>
          <p:nvPr>
            <p:ph idx="1"/>
          </p:nvPr>
        </p:nvPicPr>
        <p:blipFill>
          <a:blip r:embed="rId3"/>
          <a:stretch>
            <a:fillRect/>
          </a:stretch>
        </p:blipFill>
        <p:spPr>
          <a:xfrm>
            <a:off x="0" y="1188720"/>
            <a:ext cx="9144000" cy="5669280"/>
          </a:xfrm>
          <a:prstGeom prst="rect">
            <a:avLst/>
          </a:prstGeom>
        </p:spPr>
      </p:pic>
    </p:spTree>
    <p:extLst>
      <p:ext uri="{BB962C8B-B14F-4D97-AF65-F5344CB8AC3E}">
        <p14:creationId xmlns:p14="http://schemas.microsoft.com/office/powerpoint/2010/main" val="2956023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B6917-04E5-3427-FF03-A59BB7363BAB}"/>
              </a:ext>
            </a:extLst>
          </p:cNvPr>
          <p:cNvSpPr>
            <a:spLocks noGrp="1"/>
          </p:cNvSpPr>
          <p:nvPr>
            <p:ph type="title"/>
          </p:nvPr>
        </p:nvSpPr>
        <p:spPr>
          <a:xfrm>
            <a:off x="454488" y="-46495"/>
            <a:ext cx="8229600" cy="1143000"/>
          </a:xfrm>
        </p:spPr>
        <p:txBody>
          <a:bodyPr/>
          <a:lstStyle/>
          <a:p>
            <a:r>
              <a:rPr lang="en-US" b="1" dirty="0"/>
              <a:t>Emotions</a:t>
            </a:r>
          </a:p>
        </p:txBody>
      </p:sp>
      <p:pic>
        <p:nvPicPr>
          <p:cNvPr id="4" name="Content Placeholder 3">
            <a:extLst>
              <a:ext uri="{FF2B5EF4-FFF2-40B4-BE49-F238E27FC236}">
                <a16:creationId xmlns:a16="http://schemas.microsoft.com/office/drawing/2014/main" id="{9E3EA67E-8750-5F84-4FC1-567C2CD2B214}"/>
              </a:ext>
            </a:extLst>
          </p:cNvPr>
          <p:cNvPicPr>
            <a:picLocks noGrp="1" noChangeAspect="1"/>
          </p:cNvPicPr>
          <p:nvPr>
            <p:ph idx="1"/>
          </p:nvPr>
        </p:nvPicPr>
        <p:blipFill>
          <a:blip r:embed="rId3"/>
          <a:stretch>
            <a:fillRect/>
          </a:stretch>
        </p:blipFill>
        <p:spPr>
          <a:xfrm>
            <a:off x="-14207" y="914400"/>
            <a:ext cx="9144000" cy="3712463"/>
          </a:xfrm>
          <a:prstGeom prst="rect">
            <a:avLst/>
          </a:prstGeom>
        </p:spPr>
      </p:pic>
      <p:sp>
        <p:nvSpPr>
          <p:cNvPr id="6" name="TextBox 5">
            <a:extLst>
              <a:ext uri="{FF2B5EF4-FFF2-40B4-BE49-F238E27FC236}">
                <a16:creationId xmlns:a16="http://schemas.microsoft.com/office/drawing/2014/main" id="{999E152A-E55F-70D8-260B-E3A9F5196553}"/>
              </a:ext>
            </a:extLst>
          </p:cNvPr>
          <p:cNvSpPr txBox="1"/>
          <p:nvPr/>
        </p:nvSpPr>
        <p:spPr>
          <a:xfrm>
            <a:off x="454488" y="4950262"/>
            <a:ext cx="8458200" cy="1815882"/>
          </a:xfrm>
          <a:prstGeom prst="rect">
            <a:avLst/>
          </a:prstGeom>
          <a:noFill/>
        </p:spPr>
        <p:txBody>
          <a:bodyPr wrap="square">
            <a:spAutoFit/>
          </a:bodyPr>
          <a:lstStyle/>
          <a:p>
            <a:pPr marL="285750" indent="-285750">
              <a:buFont typeface="Arial" panose="020B0604020202020204" pitchFamily="34" charset="0"/>
              <a:buChar char="•"/>
            </a:pPr>
            <a:r>
              <a:rPr lang="en-US" sz="2400" dirty="0"/>
              <a:t>Growing up taught being angry and pissed off was ok but being hurt was not. </a:t>
            </a:r>
          </a:p>
          <a:p>
            <a:pPr marL="285750" indent="-285750">
              <a:buFont typeface="Arial" panose="020B0604020202020204" pitchFamily="34" charset="0"/>
              <a:buChar char="•"/>
            </a:pPr>
            <a:r>
              <a:rPr lang="en-US" sz="2400" dirty="0"/>
              <a:t>We can only connect to others as deep and solid as we can connect to ourselves.</a:t>
            </a:r>
          </a:p>
          <a:p>
            <a:r>
              <a:rPr lang="en-US" sz="1600" dirty="0"/>
              <a:t>Brene Brown</a:t>
            </a:r>
          </a:p>
        </p:txBody>
      </p:sp>
      <p:pic>
        <p:nvPicPr>
          <p:cNvPr id="5" name="Picture 4" descr="A purple text on a black background&#10;&#10;AI-generated content may be incorrect.">
            <a:extLst>
              <a:ext uri="{FF2B5EF4-FFF2-40B4-BE49-F238E27FC236}">
                <a16:creationId xmlns:a16="http://schemas.microsoft.com/office/drawing/2014/main" id="{47B27D0B-F69F-68D3-1850-90744AFD8C7B}"/>
              </a:ext>
            </a:extLst>
          </p:cNvPr>
          <p:cNvPicPr>
            <a:picLocks noChangeAspect="1"/>
          </p:cNvPicPr>
          <p:nvPr/>
        </p:nvPicPr>
        <p:blipFill>
          <a:blip r:embed="rId4"/>
          <a:stretch>
            <a:fillRect/>
          </a:stretch>
        </p:blipFill>
        <p:spPr>
          <a:xfrm>
            <a:off x="6606725" y="6437954"/>
            <a:ext cx="2307170" cy="419524"/>
          </a:xfrm>
          <a:prstGeom prst="rect">
            <a:avLst/>
          </a:prstGeom>
        </p:spPr>
      </p:pic>
    </p:spTree>
    <p:extLst>
      <p:ext uri="{BB962C8B-B14F-4D97-AF65-F5344CB8AC3E}">
        <p14:creationId xmlns:p14="http://schemas.microsoft.com/office/powerpoint/2010/main" val="303017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00E4F-24ED-6DBE-3E64-816C6ADDA8F7}"/>
              </a:ext>
            </a:extLst>
          </p:cNvPr>
          <p:cNvSpPr>
            <a:spLocks noGrp="1"/>
          </p:cNvSpPr>
          <p:nvPr>
            <p:ph type="title"/>
          </p:nvPr>
        </p:nvSpPr>
        <p:spPr>
          <a:xfrm>
            <a:off x="586098" y="457200"/>
            <a:ext cx="3985902" cy="994172"/>
          </a:xfrm>
        </p:spPr>
        <p:txBody>
          <a:bodyPr>
            <a:normAutofit/>
          </a:bodyPr>
          <a:lstStyle/>
          <a:p>
            <a:pPr>
              <a:lnSpc>
                <a:spcPct val="90000"/>
              </a:lnSpc>
            </a:pPr>
            <a:endParaRPr lang="en-US" sz="3400" b="1" dirty="0"/>
          </a:p>
        </p:txBody>
      </p:sp>
      <p:pic>
        <p:nvPicPr>
          <p:cNvPr id="9" name="Content Placeholder 8">
            <a:extLst>
              <a:ext uri="{FF2B5EF4-FFF2-40B4-BE49-F238E27FC236}">
                <a16:creationId xmlns:a16="http://schemas.microsoft.com/office/drawing/2014/main" id="{D2CDEEF3-3192-5ABA-01E3-403B65A29FE8}"/>
              </a:ext>
            </a:extLst>
          </p:cNvPr>
          <p:cNvPicPr>
            <a:picLocks noGrp="1" noChangeAspect="1"/>
          </p:cNvPicPr>
          <p:nvPr>
            <p:ph idx="1"/>
          </p:nvPr>
        </p:nvPicPr>
        <p:blipFill>
          <a:blip r:embed="rId3"/>
          <a:stretch>
            <a:fillRect/>
          </a:stretch>
        </p:blipFill>
        <p:spPr>
          <a:xfrm>
            <a:off x="0" y="-89863"/>
            <a:ext cx="9143999" cy="6947863"/>
          </a:xfrm>
          <a:prstGeom prst="rect">
            <a:avLst/>
          </a:prstGeom>
        </p:spPr>
      </p:pic>
    </p:spTree>
    <p:extLst>
      <p:ext uri="{BB962C8B-B14F-4D97-AF65-F5344CB8AC3E}">
        <p14:creationId xmlns:p14="http://schemas.microsoft.com/office/powerpoint/2010/main" val="1971472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3BE8-8199-573A-ABA8-3E7054B24322}"/>
              </a:ext>
            </a:extLst>
          </p:cNvPr>
          <p:cNvSpPr>
            <a:spLocks noGrp="1"/>
          </p:cNvSpPr>
          <p:nvPr>
            <p:ph type="title"/>
          </p:nvPr>
        </p:nvSpPr>
        <p:spPr/>
        <p:txBody>
          <a:bodyPr/>
          <a:lstStyle/>
          <a:p>
            <a:r>
              <a:rPr lang="en-US" b="1" dirty="0"/>
              <a:t>Emotional Straight Jacket</a:t>
            </a:r>
          </a:p>
        </p:txBody>
      </p:sp>
      <p:sp>
        <p:nvSpPr>
          <p:cNvPr id="3" name="Content Placeholder 2">
            <a:extLst>
              <a:ext uri="{FF2B5EF4-FFF2-40B4-BE49-F238E27FC236}">
                <a16:creationId xmlns:a16="http://schemas.microsoft.com/office/drawing/2014/main" id="{D375D336-5CAE-8977-B599-C80A18B7DC46}"/>
              </a:ext>
            </a:extLst>
          </p:cNvPr>
          <p:cNvSpPr>
            <a:spLocks noGrp="1"/>
          </p:cNvSpPr>
          <p:nvPr>
            <p:ph idx="1"/>
          </p:nvPr>
        </p:nvSpPr>
        <p:spPr>
          <a:xfrm>
            <a:off x="457200" y="1432878"/>
            <a:ext cx="8229600" cy="4525963"/>
          </a:xfrm>
        </p:spPr>
        <p:txBody>
          <a:bodyPr/>
          <a:lstStyle/>
          <a:p>
            <a:r>
              <a:rPr lang="en-US" dirty="0"/>
              <a:t>Men live in an emotional straight jacket</a:t>
            </a:r>
          </a:p>
          <a:p>
            <a:r>
              <a:rPr lang="en-US" dirty="0"/>
              <a:t>If a man shows real pain, people get uncomfortable</a:t>
            </a:r>
          </a:p>
          <a:p>
            <a:r>
              <a:rPr lang="en-US" dirty="0"/>
              <a:t>We are told to man up</a:t>
            </a:r>
          </a:p>
          <a:p>
            <a:r>
              <a:rPr lang="en-US" dirty="0"/>
              <a:t>We get looked at differently</a:t>
            </a:r>
          </a:p>
          <a:p>
            <a:r>
              <a:rPr lang="en-US" dirty="0"/>
              <a:t>Even by women who say they want a sensitive man</a:t>
            </a:r>
          </a:p>
        </p:txBody>
      </p:sp>
      <p:pic>
        <p:nvPicPr>
          <p:cNvPr id="4" name="Picture 3" descr="Straitjacket Images – Browse 2,988 Stock Photos, Vectors ...">
            <a:extLst>
              <a:ext uri="{FF2B5EF4-FFF2-40B4-BE49-F238E27FC236}">
                <a16:creationId xmlns:a16="http://schemas.microsoft.com/office/drawing/2014/main" id="{38B395F4-CB32-4CEA-C72D-5D6059452331}"/>
              </a:ext>
            </a:extLst>
          </p:cNvPr>
          <p:cNvPicPr>
            <a:picLocks noChangeAspect="1"/>
          </p:cNvPicPr>
          <p:nvPr/>
        </p:nvPicPr>
        <p:blipFill>
          <a:blip r:embed="rId3"/>
          <a:stretch>
            <a:fillRect/>
          </a:stretch>
        </p:blipFill>
        <p:spPr>
          <a:xfrm>
            <a:off x="6324600" y="5090161"/>
            <a:ext cx="2610866" cy="1737360"/>
          </a:xfrm>
          <a:prstGeom prst="rect">
            <a:avLst/>
          </a:prstGeom>
        </p:spPr>
      </p:pic>
      <p:pic>
        <p:nvPicPr>
          <p:cNvPr id="6" name="Picture 5" descr="A purple text on a black background&#10;&#10;AI-generated content may be incorrect.">
            <a:extLst>
              <a:ext uri="{FF2B5EF4-FFF2-40B4-BE49-F238E27FC236}">
                <a16:creationId xmlns:a16="http://schemas.microsoft.com/office/drawing/2014/main" id="{2B794CD5-A30D-8A2D-0593-1ECEC690AA93}"/>
              </a:ext>
            </a:extLst>
          </p:cNvPr>
          <p:cNvPicPr>
            <a:picLocks noChangeAspect="1"/>
          </p:cNvPicPr>
          <p:nvPr/>
        </p:nvPicPr>
        <p:blipFill>
          <a:blip r:embed="rId4"/>
          <a:stretch>
            <a:fillRect/>
          </a:stretch>
        </p:blipFill>
        <p:spPr>
          <a:xfrm>
            <a:off x="3540636" y="6437954"/>
            <a:ext cx="2307170" cy="419524"/>
          </a:xfrm>
          <a:prstGeom prst="rect">
            <a:avLst/>
          </a:prstGeom>
        </p:spPr>
      </p:pic>
    </p:spTree>
    <p:extLst>
      <p:ext uri="{BB962C8B-B14F-4D97-AF65-F5344CB8AC3E}">
        <p14:creationId xmlns:p14="http://schemas.microsoft.com/office/powerpoint/2010/main" val="66556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FC4C0-0F45-4C3B-7CAF-8E43883A5F61}"/>
              </a:ext>
            </a:extLst>
          </p:cNvPr>
          <p:cNvSpPr>
            <a:spLocks noGrp="1"/>
          </p:cNvSpPr>
          <p:nvPr>
            <p:ph type="title"/>
          </p:nvPr>
        </p:nvSpPr>
        <p:spPr/>
        <p:txBody>
          <a:bodyPr/>
          <a:lstStyle/>
          <a:p>
            <a:endParaRPr lang="en-US" b="1" dirty="0"/>
          </a:p>
        </p:txBody>
      </p:sp>
      <p:pic>
        <p:nvPicPr>
          <p:cNvPr id="4" name="Content Placeholder 3" descr="No photo description available.">
            <a:extLst>
              <a:ext uri="{FF2B5EF4-FFF2-40B4-BE49-F238E27FC236}">
                <a16:creationId xmlns:a16="http://schemas.microsoft.com/office/drawing/2014/main" id="{07A67C25-8292-F356-8AED-156801863775}"/>
              </a:ext>
            </a:extLst>
          </p:cNvPr>
          <p:cNvPicPr>
            <a:picLocks noGrp="1" noChangeAspect="1"/>
          </p:cNvPicPr>
          <p:nvPr>
            <p:ph idx="1"/>
          </p:nvPr>
        </p:nvPicPr>
        <p:blipFill>
          <a:blip r:embed="rId3"/>
          <a:stretch>
            <a:fillRect/>
          </a:stretch>
        </p:blipFill>
        <p:spPr>
          <a:xfrm>
            <a:off x="0" y="0"/>
            <a:ext cx="9144000" cy="7486116"/>
          </a:xfrm>
          <a:prstGeom prst="rect">
            <a:avLst/>
          </a:prstGeom>
        </p:spPr>
      </p:pic>
    </p:spTree>
    <p:extLst>
      <p:ext uri="{BB962C8B-B14F-4D97-AF65-F5344CB8AC3E}">
        <p14:creationId xmlns:p14="http://schemas.microsoft.com/office/powerpoint/2010/main" val="626287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E1E25-2D10-0E63-3085-CE64863C9581}"/>
              </a:ext>
            </a:extLst>
          </p:cNvPr>
          <p:cNvSpPr>
            <a:spLocks noGrp="1"/>
          </p:cNvSpPr>
          <p:nvPr>
            <p:ph type="title"/>
          </p:nvPr>
        </p:nvSpPr>
        <p:spPr>
          <a:xfrm>
            <a:off x="457200" y="125730"/>
            <a:ext cx="8229600" cy="1143000"/>
          </a:xfrm>
        </p:spPr>
        <p:txBody>
          <a:bodyPr>
            <a:normAutofit/>
          </a:bodyPr>
          <a:lstStyle/>
          <a:p>
            <a:endParaRPr lang="en-US" b="1" dirty="0"/>
          </a:p>
        </p:txBody>
      </p:sp>
      <p:pic>
        <p:nvPicPr>
          <p:cNvPr id="4" name="Content Placeholder 3" descr="You can't pour from an empty cup. Take care of yourself ...">
            <a:extLst>
              <a:ext uri="{FF2B5EF4-FFF2-40B4-BE49-F238E27FC236}">
                <a16:creationId xmlns:a16="http://schemas.microsoft.com/office/drawing/2014/main" id="{DF4FDB98-F4EB-D461-0094-86AFF801D829}"/>
              </a:ext>
            </a:extLst>
          </p:cNvPr>
          <p:cNvPicPr>
            <a:picLocks noGrp="1" noChangeAspect="1"/>
          </p:cNvPicPr>
          <p:nvPr>
            <p:ph idx="1"/>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472511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E3B1F-2BC7-840B-3430-B9AED94019A1}"/>
              </a:ext>
            </a:extLst>
          </p:cNvPr>
          <p:cNvSpPr>
            <a:spLocks noGrp="1"/>
          </p:cNvSpPr>
          <p:nvPr>
            <p:ph type="title"/>
          </p:nvPr>
        </p:nvSpPr>
        <p:spPr>
          <a:xfrm>
            <a:off x="228600" y="228600"/>
            <a:ext cx="8686800" cy="1143000"/>
          </a:xfrm>
        </p:spPr>
        <p:txBody>
          <a:bodyPr>
            <a:noAutofit/>
          </a:bodyPr>
          <a:lstStyle/>
          <a:p>
            <a:r>
              <a:rPr lang="en-US" sz="3600" b="1" dirty="0"/>
              <a:t>What It Looks Like to Pour Without Refilling</a:t>
            </a:r>
          </a:p>
        </p:txBody>
      </p:sp>
      <p:pic>
        <p:nvPicPr>
          <p:cNvPr id="2050" name="Picture 2">
            <a:extLst>
              <a:ext uri="{FF2B5EF4-FFF2-40B4-BE49-F238E27FC236}">
                <a16:creationId xmlns:a16="http://schemas.microsoft.com/office/drawing/2014/main" id="{AD37F153-77AE-6010-C3F3-C0DC194FC20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451292"/>
            <a:ext cx="9144000" cy="5406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404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5F87C-9312-7DD8-4ED7-CDE420D623DF}"/>
              </a:ext>
            </a:extLst>
          </p:cNvPr>
          <p:cNvSpPr>
            <a:spLocks noGrp="1"/>
          </p:cNvSpPr>
          <p:nvPr>
            <p:ph type="title"/>
          </p:nvPr>
        </p:nvSpPr>
        <p:spPr>
          <a:xfrm>
            <a:off x="628650" y="216089"/>
            <a:ext cx="7886700" cy="1325563"/>
          </a:xfrm>
          <a:noFill/>
        </p:spPr>
        <p:txBody>
          <a:bodyPr>
            <a:normAutofit fontScale="90000"/>
          </a:bodyPr>
          <a:lstStyle/>
          <a:p>
            <a:r>
              <a:rPr lang="en-US" b="1" dirty="0"/>
              <a:t>Understanding your “why” means:</a:t>
            </a:r>
          </a:p>
        </p:txBody>
      </p:sp>
      <p:sp>
        <p:nvSpPr>
          <p:cNvPr id="3" name="Content Placeholder 2">
            <a:extLst>
              <a:ext uri="{FF2B5EF4-FFF2-40B4-BE49-F238E27FC236}">
                <a16:creationId xmlns:a16="http://schemas.microsoft.com/office/drawing/2014/main" id="{C273BA5B-F028-D68B-AE4B-08075324498F}"/>
              </a:ext>
            </a:extLst>
          </p:cNvPr>
          <p:cNvSpPr>
            <a:spLocks noGrp="1"/>
          </p:cNvSpPr>
          <p:nvPr>
            <p:ph idx="1"/>
          </p:nvPr>
        </p:nvSpPr>
        <p:spPr>
          <a:xfrm>
            <a:off x="457200" y="1384428"/>
            <a:ext cx="8229600" cy="3931920"/>
          </a:xfrm>
        </p:spPr>
        <p:txBody>
          <a:bodyPr>
            <a:normAutofit/>
          </a:bodyPr>
          <a:lstStyle/>
          <a:p>
            <a:pPr>
              <a:buNone/>
            </a:pPr>
            <a:r>
              <a:rPr lang="en-US" sz="2400" dirty="0"/>
              <a:t>Connecting with your core purpose, values, and motivations —</a:t>
            </a:r>
            <a:br>
              <a:rPr lang="en-US" sz="2400" dirty="0"/>
            </a:br>
            <a:r>
              <a:rPr lang="en-US" sz="2400" dirty="0"/>
              <a:t>the deeper reason behind what you do.</a:t>
            </a:r>
          </a:p>
          <a:p>
            <a:pPr>
              <a:buNone/>
            </a:pPr>
            <a:r>
              <a:rPr lang="en-US" sz="2400" b="1" dirty="0"/>
              <a:t>Often, that “why” is this:</a:t>
            </a:r>
            <a:br>
              <a:rPr lang="en-US" sz="2400" dirty="0"/>
            </a:br>
            <a:r>
              <a:rPr lang="en-US" sz="2400" i="1" dirty="0"/>
              <a:t>Becoming the person you needed.</a:t>
            </a:r>
            <a:endParaRPr lang="en-US" sz="2400" dirty="0"/>
          </a:p>
          <a:p>
            <a:r>
              <a:rPr lang="en-US" sz="2400" dirty="0"/>
              <a:t>The presence you once wished for</a:t>
            </a:r>
          </a:p>
          <a:p>
            <a:r>
              <a:rPr lang="en-US" sz="2400" dirty="0"/>
              <a:t>The protection you didn’t have</a:t>
            </a:r>
          </a:p>
          <a:p>
            <a:r>
              <a:rPr lang="en-US" sz="2400" dirty="0"/>
              <a:t>The steadiness someone showed you — or didn’t</a:t>
            </a:r>
          </a:p>
          <a:p>
            <a:pPr marL="0" indent="0">
              <a:buNone/>
            </a:pPr>
            <a:endParaRPr lang="en-US" sz="2400" dirty="0"/>
          </a:p>
        </p:txBody>
      </p:sp>
      <p:pic>
        <p:nvPicPr>
          <p:cNvPr id="4" name="Picture 3">
            <a:extLst>
              <a:ext uri="{FF2B5EF4-FFF2-40B4-BE49-F238E27FC236}">
                <a16:creationId xmlns:a16="http://schemas.microsoft.com/office/drawing/2014/main" id="{275546C8-374D-92D2-48EB-A8BDF027717C}"/>
              </a:ext>
            </a:extLst>
          </p:cNvPr>
          <p:cNvPicPr>
            <a:picLocks noChangeAspect="1"/>
          </p:cNvPicPr>
          <p:nvPr/>
        </p:nvPicPr>
        <p:blipFill>
          <a:blip r:embed="rId3"/>
          <a:stretch>
            <a:fillRect/>
          </a:stretch>
        </p:blipFill>
        <p:spPr>
          <a:xfrm>
            <a:off x="5410200" y="4443106"/>
            <a:ext cx="3567749" cy="2377440"/>
          </a:xfrm>
          <a:prstGeom prst="rect">
            <a:avLst/>
          </a:prstGeom>
        </p:spPr>
      </p:pic>
      <p:pic>
        <p:nvPicPr>
          <p:cNvPr id="6" name="Picture 5" descr="A purple text on a black background&#10;&#10;AI-generated content may be incorrect.">
            <a:extLst>
              <a:ext uri="{FF2B5EF4-FFF2-40B4-BE49-F238E27FC236}">
                <a16:creationId xmlns:a16="http://schemas.microsoft.com/office/drawing/2014/main" id="{D592C9D1-E1E3-05F5-CE92-39B536739A13}"/>
              </a:ext>
            </a:extLst>
          </p:cNvPr>
          <p:cNvPicPr>
            <a:picLocks noChangeAspect="1"/>
          </p:cNvPicPr>
          <p:nvPr/>
        </p:nvPicPr>
        <p:blipFill>
          <a:blip r:embed="rId4"/>
          <a:stretch>
            <a:fillRect/>
          </a:stretch>
        </p:blipFill>
        <p:spPr>
          <a:xfrm>
            <a:off x="2780897" y="6302286"/>
            <a:ext cx="2307170" cy="419524"/>
          </a:xfrm>
          <a:prstGeom prst="rect">
            <a:avLst/>
          </a:prstGeom>
        </p:spPr>
      </p:pic>
    </p:spTree>
    <p:extLst>
      <p:ext uri="{BB962C8B-B14F-4D97-AF65-F5344CB8AC3E}">
        <p14:creationId xmlns:p14="http://schemas.microsoft.com/office/powerpoint/2010/main" val="146773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BA703-8502-FA9C-E5DA-D8B1515AB50A}"/>
              </a:ext>
            </a:extLst>
          </p:cNvPr>
          <p:cNvSpPr>
            <a:spLocks noGrp="1"/>
          </p:cNvSpPr>
          <p:nvPr>
            <p:ph type="title"/>
          </p:nvPr>
        </p:nvSpPr>
        <p:spPr>
          <a:xfrm>
            <a:off x="35560" y="15240"/>
            <a:ext cx="8229600" cy="1143000"/>
          </a:xfrm>
        </p:spPr>
        <p:txBody>
          <a:bodyPr/>
          <a:lstStyle/>
          <a:p>
            <a:r>
              <a:rPr lang="en-US" b="1" dirty="0"/>
              <a:t>Reframing Adversity</a:t>
            </a:r>
          </a:p>
        </p:txBody>
      </p:sp>
      <p:pic>
        <p:nvPicPr>
          <p:cNvPr id="4" name="Content Placeholder 3" descr="Overcome Adversity Images – Browse 33,902 Stock Photos ...">
            <a:extLst>
              <a:ext uri="{FF2B5EF4-FFF2-40B4-BE49-F238E27FC236}">
                <a16:creationId xmlns:a16="http://schemas.microsoft.com/office/drawing/2014/main" id="{2DDC155A-8D09-E6D7-ABEE-B1A37019B722}"/>
              </a:ext>
            </a:extLst>
          </p:cNvPr>
          <p:cNvPicPr>
            <a:picLocks noGrp="1" noChangeAspect="1"/>
          </p:cNvPicPr>
          <p:nvPr>
            <p:ph idx="1"/>
          </p:nvPr>
        </p:nvPicPr>
        <p:blipFill>
          <a:blip r:embed="rId3"/>
          <a:stretch>
            <a:fillRect/>
          </a:stretch>
        </p:blipFill>
        <p:spPr>
          <a:xfrm>
            <a:off x="0" y="1447800"/>
            <a:ext cx="9144000" cy="5410200"/>
          </a:xfrm>
          <a:prstGeom prst="rect">
            <a:avLst/>
          </a:prstGeom>
        </p:spPr>
      </p:pic>
      <p:pic>
        <p:nvPicPr>
          <p:cNvPr id="5" name="Picture 4" descr="A purple text on a black background&#10;&#10;AI-generated content may be incorrect.">
            <a:extLst>
              <a:ext uri="{FF2B5EF4-FFF2-40B4-BE49-F238E27FC236}">
                <a16:creationId xmlns:a16="http://schemas.microsoft.com/office/drawing/2014/main" id="{D537D78D-A631-7F02-4AF0-C88994F7F5BC}"/>
              </a:ext>
            </a:extLst>
          </p:cNvPr>
          <p:cNvPicPr>
            <a:picLocks noChangeAspect="1"/>
          </p:cNvPicPr>
          <p:nvPr/>
        </p:nvPicPr>
        <p:blipFill>
          <a:blip r:embed="rId4"/>
          <a:stretch>
            <a:fillRect/>
          </a:stretch>
        </p:blipFill>
        <p:spPr>
          <a:xfrm>
            <a:off x="6606725" y="6437954"/>
            <a:ext cx="2307170" cy="419524"/>
          </a:xfrm>
          <a:prstGeom prst="rect">
            <a:avLst/>
          </a:prstGeom>
        </p:spPr>
      </p:pic>
    </p:spTree>
    <p:extLst>
      <p:ext uri="{BB962C8B-B14F-4D97-AF65-F5344CB8AC3E}">
        <p14:creationId xmlns:p14="http://schemas.microsoft.com/office/powerpoint/2010/main" val="1166524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DA59E1-1890-C651-13BA-2BD04D22DF49}"/>
              </a:ext>
            </a:extLst>
          </p:cNvPr>
          <p:cNvSpPr>
            <a:spLocks noGrp="1"/>
          </p:cNvSpPr>
          <p:nvPr>
            <p:ph type="title"/>
          </p:nvPr>
        </p:nvSpPr>
        <p:spPr>
          <a:xfrm>
            <a:off x="606478" y="386930"/>
            <a:ext cx="6927525" cy="1188950"/>
          </a:xfrm>
        </p:spPr>
        <p:txBody>
          <a:bodyPr anchor="b">
            <a:normAutofit/>
          </a:bodyPr>
          <a:lstStyle/>
          <a:p>
            <a:r>
              <a:rPr lang="en-US" sz="4700" b="1"/>
              <a:t>Resilience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5362B6B-E4DE-A37F-1830-B7EC1A1C4833}"/>
              </a:ext>
            </a:extLst>
          </p:cNvPr>
          <p:cNvSpPr>
            <a:spLocks noGrp="1"/>
          </p:cNvSpPr>
          <p:nvPr>
            <p:ph idx="1"/>
          </p:nvPr>
        </p:nvSpPr>
        <p:spPr>
          <a:xfrm>
            <a:off x="606478" y="2133600"/>
            <a:ext cx="7607751" cy="3435531"/>
          </a:xfrm>
        </p:spPr>
        <p:txBody>
          <a:bodyPr anchor="ctr">
            <a:normAutofit/>
          </a:bodyPr>
          <a:lstStyle/>
          <a:p>
            <a:r>
              <a:rPr lang="en-US" sz="2400" dirty="0"/>
              <a:t>The ability to adapt and recover when things are hard</a:t>
            </a:r>
          </a:p>
          <a:p>
            <a:r>
              <a:rPr lang="en-US" sz="2400" dirty="0"/>
              <a:t>Not about avoiding stress, but responding and resetting after it</a:t>
            </a:r>
          </a:p>
          <a:p>
            <a:r>
              <a:rPr lang="en-US" sz="2400" dirty="0"/>
              <a:t>What allows you to keep going without losing yourself in the process</a:t>
            </a:r>
          </a:p>
        </p:txBody>
      </p:sp>
      <p:pic>
        <p:nvPicPr>
          <p:cNvPr id="5" name="Picture 4" descr="A purple text on a black background&#10;&#10;AI-generated content may be incorrect.">
            <a:extLst>
              <a:ext uri="{FF2B5EF4-FFF2-40B4-BE49-F238E27FC236}">
                <a16:creationId xmlns:a16="http://schemas.microsoft.com/office/drawing/2014/main" id="{FAE2CC2C-24D9-7FB7-351F-679089D38CAC}"/>
              </a:ext>
            </a:extLst>
          </p:cNvPr>
          <p:cNvPicPr>
            <a:picLocks noChangeAspect="1"/>
          </p:cNvPicPr>
          <p:nvPr/>
        </p:nvPicPr>
        <p:blipFill>
          <a:blip r:embed="rId3"/>
          <a:stretch>
            <a:fillRect/>
          </a:stretch>
        </p:blipFill>
        <p:spPr>
          <a:xfrm>
            <a:off x="6606725" y="6437954"/>
            <a:ext cx="2307170" cy="419524"/>
          </a:xfrm>
          <a:prstGeom prst="rect">
            <a:avLst/>
          </a:prstGeom>
        </p:spPr>
      </p:pic>
    </p:spTree>
    <p:extLst>
      <p:ext uri="{BB962C8B-B14F-4D97-AF65-F5344CB8AC3E}">
        <p14:creationId xmlns:p14="http://schemas.microsoft.com/office/powerpoint/2010/main" val="267030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5338E-342B-C2C8-EA90-C6E6BAF0DA1E}"/>
              </a:ext>
            </a:extLst>
          </p:cNvPr>
          <p:cNvSpPr>
            <a:spLocks noGrp="1"/>
          </p:cNvSpPr>
          <p:nvPr>
            <p:ph type="title"/>
          </p:nvPr>
        </p:nvSpPr>
        <p:spPr>
          <a:xfrm>
            <a:off x="867610" y="878052"/>
            <a:ext cx="6056111" cy="1618489"/>
          </a:xfrm>
        </p:spPr>
        <p:txBody>
          <a:bodyPr anchor="ctr">
            <a:normAutofit/>
          </a:bodyPr>
          <a:lstStyle/>
          <a:p>
            <a:pPr>
              <a:lnSpc>
                <a:spcPct val="90000"/>
              </a:lnSpc>
            </a:pPr>
            <a:r>
              <a:rPr lang="en-US" b="1" dirty="0"/>
              <a:t>Building Resilience</a:t>
            </a:r>
          </a:p>
        </p:txBody>
      </p:sp>
      <p:sp>
        <p:nvSpPr>
          <p:cNvPr id="3" name="Content Placeholder 2">
            <a:extLst>
              <a:ext uri="{FF2B5EF4-FFF2-40B4-BE49-F238E27FC236}">
                <a16:creationId xmlns:a16="http://schemas.microsoft.com/office/drawing/2014/main" id="{2B0D6A48-D34D-B8BB-FF65-416ED4EB1BA5}"/>
              </a:ext>
            </a:extLst>
          </p:cNvPr>
          <p:cNvSpPr>
            <a:spLocks noGrp="1"/>
          </p:cNvSpPr>
          <p:nvPr>
            <p:ph idx="1"/>
          </p:nvPr>
        </p:nvSpPr>
        <p:spPr>
          <a:xfrm>
            <a:off x="1084580" y="2496541"/>
            <a:ext cx="6056111" cy="2800395"/>
          </a:xfrm>
        </p:spPr>
        <p:txBody>
          <a:bodyPr anchor="t">
            <a:normAutofit/>
          </a:bodyPr>
          <a:lstStyle/>
          <a:p>
            <a:r>
              <a:rPr lang="en-US" sz="2400" dirty="0"/>
              <a:t>Noticing the strengths you already use in high-stress moments</a:t>
            </a:r>
          </a:p>
          <a:p>
            <a:r>
              <a:rPr lang="en-US" sz="2400" dirty="0"/>
              <a:t>Shifting how you interpret difficult experiences</a:t>
            </a:r>
          </a:p>
          <a:p>
            <a:r>
              <a:rPr lang="en-US" sz="2400" dirty="0"/>
              <a:t>Speaking to yourself in a way that is supportive, not critical</a:t>
            </a:r>
          </a:p>
        </p:txBody>
      </p:sp>
      <p:pic>
        <p:nvPicPr>
          <p:cNvPr id="5" name="Picture 4" descr="A purple text on a black background&#10;&#10;AI-generated content may be incorrect.">
            <a:extLst>
              <a:ext uri="{FF2B5EF4-FFF2-40B4-BE49-F238E27FC236}">
                <a16:creationId xmlns:a16="http://schemas.microsoft.com/office/drawing/2014/main" id="{EF37797A-6A00-E5B7-0C9C-43DB7A66B9F1}"/>
              </a:ext>
            </a:extLst>
          </p:cNvPr>
          <p:cNvPicPr>
            <a:picLocks noChangeAspect="1"/>
          </p:cNvPicPr>
          <p:nvPr/>
        </p:nvPicPr>
        <p:blipFill>
          <a:blip r:embed="rId3"/>
          <a:stretch>
            <a:fillRect/>
          </a:stretch>
        </p:blipFill>
        <p:spPr>
          <a:xfrm>
            <a:off x="6606725" y="6478654"/>
            <a:ext cx="2307170" cy="419524"/>
          </a:xfrm>
          <a:prstGeom prst="rect">
            <a:avLst/>
          </a:prstGeom>
        </p:spPr>
      </p:pic>
    </p:spTree>
    <p:extLst>
      <p:ext uri="{BB962C8B-B14F-4D97-AF65-F5344CB8AC3E}">
        <p14:creationId xmlns:p14="http://schemas.microsoft.com/office/powerpoint/2010/main" val="162564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741F-26F9-3EAC-2117-D59BCF369A16}"/>
              </a:ext>
            </a:extLst>
          </p:cNvPr>
          <p:cNvSpPr>
            <a:spLocks noGrp="1"/>
          </p:cNvSpPr>
          <p:nvPr>
            <p:ph type="title"/>
          </p:nvPr>
        </p:nvSpPr>
        <p:spPr/>
        <p:txBody>
          <a:bodyPr/>
          <a:lstStyle/>
          <a:p>
            <a:r>
              <a:rPr lang="en-US" b="1" dirty="0"/>
              <a:t>You Are Enough</a:t>
            </a:r>
          </a:p>
        </p:txBody>
      </p:sp>
      <p:pic>
        <p:nvPicPr>
          <p:cNvPr id="1028" name="Picture 4" descr="Water pouring into glass and overflowing  overflowing glass of water stock pictures, royalty-free photos &amp; images">
            <a:extLst>
              <a:ext uri="{FF2B5EF4-FFF2-40B4-BE49-F238E27FC236}">
                <a16:creationId xmlns:a16="http://schemas.microsoft.com/office/drawing/2014/main" id="{1F85B612-70A4-DB0D-ED10-7227582BEB8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315402"/>
            <a:ext cx="9144000" cy="5542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394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3D0B5-24E1-41CD-43A6-DC0898163F6C}"/>
              </a:ext>
            </a:extLst>
          </p:cNvPr>
          <p:cNvSpPr>
            <a:spLocks noGrp="1"/>
          </p:cNvSpPr>
          <p:nvPr>
            <p:ph type="title"/>
          </p:nvPr>
        </p:nvSpPr>
        <p:spPr/>
        <p:txBody>
          <a:bodyPr/>
          <a:lstStyle/>
          <a:p>
            <a:endParaRPr lang="en-US" b="1" dirty="0"/>
          </a:p>
        </p:txBody>
      </p:sp>
      <p:sp>
        <p:nvSpPr>
          <p:cNvPr id="6" name="TextBox 5">
            <a:extLst>
              <a:ext uri="{FF2B5EF4-FFF2-40B4-BE49-F238E27FC236}">
                <a16:creationId xmlns:a16="http://schemas.microsoft.com/office/drawing/2014/main" id="{7BCEA6A1-C4B3-5BDC-3B6B-5F1B1A78D7E3}"/>
              </a:ext>
            </a:extLst>
          </p:cNvPr>
          <p:cNvSpPr txBox="1"/>
          <p:nvPr/>
        </p:nvSpPr>
        <p:spPr>
          <a:xfrm>
            <a:off x="2286000" y="3249909"/>
            <a:ext cx="4572000" cy="369332"/>
          </a:xfrm>
          <a:prstGeom prst="rect">
            <a:avLst/>
          </a:prstGeom>
          <a:noFill/>
        </p:spPr>
        <p:txBody>
          <a:bodyPr wrap="square">
            <a:spAutoFit/>
          </a:bodyPr>
          <a:lstStyle/>
          <a:p>
            <a:endParaRPr lang="en-US" dirty="0"/>
          </a:p>
        </p:txBody>
      </p:sp>
      <p:pic>
        <p:nvPicPr>
          <p:cNvPr id="5" name="Content Placeholder 4" descr="Download Question Mark, Question, Response. Royalty-Free ...">
            <a:extLst>
              <a:ext uri="{FF2B5EF4-FFF2-40B4-BE49-F238E27FC236}">
                <a16:creationId xmlns:a16="http://schemas.microsoft.com/office/drawing/2014/main" id="{A6C43DA1-781E-23BA-9896-00E8B4B3C8C3}"/>
              </a:ext>
            </a:extLst>
          </p:cNvPr>
          <p:cNvPicPr>
            <a:picLocks noGrp="1" noChangeAspect="1"/>
          </p:cNvPicPr>
          <p:nvPr>
            <p:ph idx="1"/>
          </p:nvPr>
        </p:nvPicPr>
        <p:blipFill>
          <a:blip r:embed="rId3"/>
          <a:stretch>
            <a:fillRect/>
          </a:stretch>
        </p:blipFill>
        <p:spPr>
          <a:xfrm>
            <a:off x="-121692" y="0"/>
            <a:ext cx="9387384" cy="6858000"/>
          </a:xfrm>
          <a:prstGeom prst="rect">
            <a:avLst/>
          </a:prstGeom>
        </p:spPr>
      </p:pic>
      <p:pic>
        <p:nvPicPr>
          <p:cNvPr id="4" name="Picture 3" descr="A purple text on a black background&#10;&#10;AI-generated content may be incorrect.">
            <a:extLst>
              <a:ext uri="{FF2B5EF4-FFF2-40B4-BE49-F238E27FC236}">
                <a16:creationId xmlns:a16="http://schemas.microsoft.com/office/drawing/2014/main" id="{F40738BD-E333-F37E-F88B-C4EF959B1C8D}"/>
              </a:ext>
            </a:extLst>
          </p:cNvPr>
          <p:cNvPicPr>
            <a:picLocks noChangeAspect="1"/>
          </p:cNvPicPr>
          <p:nvPr/>
        </p:nvPicPr>
        <p:blipFill>
          <a:blip r:embed="rId4"/>
          <a:stretch>
            <a:fillRect/>
          </a:stretch>
        </p:blipFill>
        <p:spPr>
          <a:xfrm>
            <a:off x="6606725" y="6437954"/>
            <a:ext cx="2307170" cy="419524"/>
          </a:xfrm>
          <a:prstGeom prst="rect">
            <a:avLst/>
          </a:prstGeom>
        </p:spPr>
      </p:pic>
    </p:spTree>
    <p:extLst>
      <p:ext uri="{BB962C8B-B14F-4D97-AF65-F5344CB8AC3E}">
        <p14:creationId xmlns:p14="http://schemas.microsoft.com/office/powerpoint/2010/main" val="703608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56">
          <a:extLst>
            <a:ext uri="{FF2B5EF4-FFF2-40B4-BE49-F238E27FC236}">
              <a16:creationId xmlns:a16="http://schemas.microsoft.com/office/drawing/2014/main" id="{E0633C0B-FC41-C489-F59A-CA6BDF54066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CBA5BE-8BD7-2193-B5BD-2632E5F48AC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 y="857250"/>
            <a:ext cx="9143999" cy="5143500"/>
          </a:xfrm>
          <a:prstGeom prst="rect">
            <a:avLst/>
          </a:prstGeom>
        </p:spPr>
      </p:pic>
      <p:sp>
        <p:nvSpPr>
          <p:cNvPr id="5" name="TextBox 4">
            <a:extLst>
              <a:ext uri="{FF2B5EF4-FFF2-40B4-BE49-F238E27FC236}">
                <a16:creationId xmlns:a16="http://schemas.microsoft.com/office/drawing/2014/main" id="{7DE3E4C6-AA45-0436-CA1E-490EA74A27A0}"/>
              </a:ext>
            </a:extLst>
          </p:cNvPr>
          <p:cNvSpPr txBox="1"/>
          <p:nvPr/>
        </p:nvSpPr>
        <p:spPr>
          <a:xfrm>
            <a:off x="5022532" y="2663209"/>
            <a:ext cx="3378518" cy="1615827"/>
          </a:xfrm>
          <a:prstGeom prst="rect">
            <a:avLst/>
          </a:prstGeom>
          <a:noFill/>
        </p:spPr>
        <p:txBody>
          <a:bodyPr wrap="square">
            <a:spAutoFit/>
          </a:bodyPr>
          <a:lstStyle/>
          <a:p>
            <a:pPr marL="0" lvl="0" indent="0" algn="r" rtl="0">
              <a:spcBef>
                <a:spcPts val="0"/>
              </a:spcBef>
              <a:spcAft>
                <a:spcPts val="0"/>
              </a:spcAft>
              <a:buSzPct val="68000"/>
              <a:buNone/>
            </a:pPr>
            <a:r>
              <a:rPr lang="en-US" sz="3300" dirty="0">
                <a:latin typeface="HN for TELUS" panose="020B0504030202020204" pitchFamily="34" charset="0"/>
              </a:rPr>
              <a:t>Review of Your TELUS Health Benefits</a:t>
            </a:r>
          </a:p>
        </p:txBody>
      </p:sp>
      <p:pic>
        <p:nvPicPr>
          <p:cNvPr id="8" name="Picture 7">
            <a:extLst>
              <a:ext uri="{FF2B5EF4-FFF2-40B4-BE49-F238E27FC236}">
                <a16:creationId xmlns:a16="http://schemas.microsoft.com/office/drawing/2014/main" id="{7FABDC49-E455-C1D1-3911-B86CACE577B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239827" y="1366533"/>
            <a:ext cx="2263142" cy="419859"/>
          </a:xfrm>
          <a:prstGeom prst="rect">
            <a:avLst/>
          </a:prstGeom>
        </p:spPr>
      </p:pic>
    </p:spTree>
    <p:extLst>
      <p:ext uri="{BB962C8B-B14F-4D97-AF65-F5344CB8AC3E}">
        <p14:creationId xmlns:p14="http://schemas.microsoft.com/office/powerpoint/2010/main" val="248633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2C8E42-0AB8-37DC-55B9-253BEB9785B5}"/>
              </a:ext>
            </a:extLst>
          </p:cNvPr>
          <p:cNvSpPr>
            <a:spLocks noGrp="1"/>
          </p:cNvSpPr>
          <p:nvPr>
            <p:ph type="title"/>
          </p:nvPr>
        </p:nvSpPr>
        <p:spPr>
          <a:xfrm>
            <a:off x="927134" y="134382"/>
            <a:ext cx="7816646" cy="994172"/>
          </a:xfrm>
        </p:spPr>
        <p:txBody>
          <a:bodyPr>
            <a:normAutofit/>
          </a:bodyPr>
          <a:lstStyle/>
          <a:p>
            <a:pPr algn="ctr"/>
            <a:r>
              <a:rPr lang="en-US" sz="3000" dirty="0"/>
              <a:t>State of Alabama: EAP Benefits</a:t>
            </a:r>
          </a:p>
        </p:txBody>
      </p:sp>
      <p:sp>
        <p:nvSpPr>
          <p:cNvPr id="6" name="Text Placeholder 5">
            <a:extLst>
              <a:ext uri="{FF2B5EF4-FFF2-40B4-BE49-F238E27FC236}">
                <a16:creationId xmlns:a16="http://schemas.microsoft.com/office/drawing/2014/main" id="{089E2F54-2AC1-F3DC-785F-6773BF6B1AF9}"/>
              </a:ext>
            </a:extLst>
          </p:cNvPr>
          <p:cNvSpPr>
            <a:spLocks noGrp="1"/>
          </p:cNvSpPr>
          <p:nvPr>
            <p:ph type="body" idx="1"/>
          </p:nvPr>
        </p:nvSpPr>
        <p:spPr>
          <a:xfrm>
            <a:off x="2069047" y="938148"/>
            <a:ext cx="6673644" cy="617934"/>
          </a:xfrm>
        </p:spPr>
        <p:txBody>
          <a:bodyPr>
            <a:normAutofit/>
          </a:bodyPr>
          <a:lstStyle/>
          <a:p>
            <a:r>
              <a:rPr lang="en-US" sz="1500" dirty="0"/>
              <a:t>Employees and dependents may receive up to five (5) visits/consults </a:t>
            </a:r>
            <a:br>
              <a:rPr lang="en-US" sz="1500" dirty="0"/>
            </a:br>
            <a:r>
              <a:rPr lang="en-US" sz="1500" dirty="0"/>
              <a:t>at no charge each plan year.</a:t>
            </a:r>
          </a:p>
          <a:p>
            <a:endParaRPr lang="en-US" sz="1500" dirty="0"/>
          </a:p>
        </p:txBody>
      </p:sp>
    </p:spTree>
    <p:extLst>
      <p:ext uri="{BB962C8B-B14F-4D97-AF65-F5344CB8AC3E}">
        <p14:creationId xmlns:p14="http://schemas.microsoft.com/office/powerpoint/2010/main" val="3607862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6819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29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18C12-04D2-2395-A054-AB4C98FC96E9}"/>
              </a:ext>
            </a:extLst>
          </p:cNvPr>
          <p:cNvSpPr>
            <a:spLocks noGrp="1"/>
          </p:cNvSpPr>
          <p:nvPr>
            <p:ph type="title"/>
          </p:nvPr>
        </p:nvSpPr>
        <p:spPr/>
        <p:txBody>
          <a:bodyPr/>
          <a:lstStyle/>
          <a:p>
            <a:r>
              <a:rPr lang="en-US" dirty="0"/>
              <a:t>Digital Resources: TELUS Health </a:t>
            </a:r>
            <a:r>
              <a:rPr lang="en-US" dirty="0" err="1"/>
              <a:t>MemberAccess</a:t>
            </a:r>
            <a:endParaRPr lang="en-US" dirty="0"/>
          </a:p>
        </p:txBody>
      </p:sp>
      <p:sp>
        <p:nvSpPr>
          <p:cNvPr id="4" name="Content Placeholder 3">
            <a:extLst>
              <a:ext uri="{FF2B5EF4-FFF2-40B4-BE49-F238E27FC236}">
                <a16:creationId xmlns:a16="http://schemas.microsoft.com/office/drawing/2014/main" id="{BAF084E9-9A25-05ED-BE3A-B32D866CF520}"/>
              </a:ext>
            </a:extLst>
          </p:cNvPr>
          <p:cNvSpPr>
            <a:spLocks noGrp="1"/>
          </p:cNvSpPr>
          <p:nvPr>
            <p:ph sz="half" idx="2"/>
          </p:nvPr>
        </p:nvSpPr>
        <p:spPr>
          <a:xfrm>
            <a:off x="3368040" y="1934830"/>
            <a:ext cx="5775960" cy="3263504"/>
          </a:xfrm>
        </p:spPr>
        <p:txBody>
          <a:bodyPr>
            <a:normAutofit/>
          </a:bodyPr>
          <a:lstStyle/>
          <a:p>
            <a:pPr>
              <a:buClr>
                <a:srgbClr val="6EBE44"/>
              </a:buClr>
            </a:pPr>
            <a:r>
              <a:rPr lang="en-US" sz="1800" dirty="0">
                <a:solidFill>
                  <a:srgbClr val="4B286D"/>
                </a:solidFill>
                <a:hlinkClick r:id="rId2">
                  <a:extLst>
                    <a:ext uri="{A12FA001-AC4F-418D-AE19-62706E023703}">
                      <ahyp:hlinkClr xmlns:ahyp="http://schemas.microsoft.com/office/drawing/2018/hyperlinkcolor" val="tx"/>
                    </a:ext>
                  </a:extLst>
                </a:hlinkClick>
              </a:rPr>
              <a:t>www.memberaccess.behavioralhealthsystems.com</a:t>
            </a:r>
            <a:r>
              <a:rPr lang="en-US" sz="1800" dirty="0">
                <a:solidFill>
                  <a:srgbClr val="4B286D"/>
                </a:solidFill>
              </a:rPr>
              <a:t> </a:t>
            </a:r>
            <a:br>
              <a:rPr lang="en-US" sz="1800" dirty="0">
                <a:solidFill>
                  <a:srgbClr val="4B286D"/>
                </a:solidFill>
              </a:rPr>
            </a:br>
            <a:endParaRPr lang="en-US" sz="1800" dirty="0">
              <a:solidFill>
                <a:srgbClr val="4B286D"/>
              </a:solidFill>
            </a:endParaRPr>
          </a:p>
          <a:p>
            <a:pPr>
              <a:buClr>
                <a:srgbClr val="6EBE44"/>
              </a:buClr>
            </a:pPr>
            <a:r>
              <a:rPr lang="en-US" sz="1800" b="1" dirty="0">
                <a:solidFill>
                  <a:srgbClr val="4B286D"/>
                </a:solidFill>
              </a:rPr>
              <a:t>TELUS Health </a:t>
            </a:r>
            <a:r>
              <a:rPr lang="en-US" sz="1800" b="1" dirty="0" err="1">
                <a:solidFill>
                  <a:srgbClr val="4B286D"/>
                </a:solidFill>
              </a:rPr>
              <a:t>MemberAccess</a:t>
            </a:r>
            <a:r>
              <a:rPr lang="en-US" sz="1800" b="1" dirty="0">
                <a:solidFill>
                  <a:srgbClr val="4B286D"/>
                </a:solidFill>
              </a:rPr>
              <a:t> in your App Store</a:t>
            </a:r>
          </a:p>
          <a:p>
            <a:pPr lvl="1">
              <a:buClr>
                <a:srgbClr val="6EBE44"/>
              </a:buClr>
              <a:buFont typeface="Wingdings" panose="05000000000000000000" pitchFamily="2" charset="2"/>
              <a:buChar char="Ø"/>
            </a:pPr>
            <a:r>
              <a:rPr lang="en-US" sz="1500" dirty="0"/>
              <a:t>Work/Life ASSIST &amp; EASE (NEW BENEFIT!) </a:t>
            </a:r>
          </a:p>
          <a:p>
            <a:pPr lvl="1">
              <a:buClr>
                <a:srgbClr val="6EBE44"/>
              </a:buClr>
              <a:buFont typeface="Wingdings" panose="05000000000000000000" pitchFamily="2" charset="2"/>
              <a:buChar char="Ø"/>
            </a:pPr>
            <a:r>
              <a:rPr lang="en-US" sz="1500" dirty="0"/>
              <a:t>Benefit information including digital wallet card</a:t>
            </a:r>
          </a:p>
          <a:p>
            <a:pPr lvl="1">
              <a:buClr>
                <a:srgbClr val="6EBE44"/>
              </a:buClr>
              <a:buFont typeface="Wingdings" panose="05000000000000000000" pitchFamily="2" charset="2"/>
              <a:buChar char="Ø"/>
            </a:pPr>
            <a:r>
              <a:rPr lang="en-US" sz="1500" dirty="0"/>
              <a:t>Appointment requests &amp; forms</a:t>
            </a:r>
          </a:p>
          <a:p>
            <a:pPr lvl="1">
              <a:buClr>
                <a:srgbClr val="6EBE44"/>
              </a:buClr>
              <a:buFont typeface="Wingdings" panose="05000000000000000000" pitchFamily="2" charset="2"/>
              <a:buChar char="Ø"/>
            </a:pPr>
            <a:r>
              <a:rPr lang="en-US" sz="1500" dirty="0"/>
              <a:t>Self-assessment tools</a:t>
            </a:r>
            <a:br>
              <a:rPr lang="en-US" sz="1500" dirty="0"/>
            </a:br>
            <a:endParaRPr lang="en-US" sz="1500" dirty="0"/>
          </a:p>
          <a:p>
            <a:pPr>
              <a:buClr>
                <a:srgbClr val="6EBE44"/>
              </a:buClr>
            </a:pPr>
            <a:r>
              <a:rPr lang="en-US" sz="1800" b="1" dirty="0">
                <a:solidFill>
                  <a:srgbClr val="4B286D"/>
                </a:solidFill>
              </a:rPr>
              <a:t>Two ways to login:</a:t>
            </a:r>
          </a:p>
          <a:p>
            <a:pPr lvl="1">
              <a:buClr>
                <a:srgbClr val="6EBE44"/>
              </a:buClr>
              <a:buFont typeface="Wingdings" panose="05000000000000000000" pitchFamily="2" charset="2"/>
              <a:buChar char="Ø"/>
            </a:pPr>
            <a:r>
              <a:rPr lang="en-US" sz="1500" dirty="0"/>
              <a:t>Use your Employer ID: DORM</a:t>
            </a:r>
          </a:p>
          <a:p>
            <a:pPr lvl="1">
              <a:buClr>
                <a:srgbClr val="6EBE44"/>
              </a:buClr>
              <a:buFont typeface="Wingdings" panose="05000000000000000000" pitchFamily="2" charset="2"/>
              <a:buChar char="Ø"/>
            </a:pPr>
            <a:r>
              <a:rPr lang="en-US" sz="1500" dirty="0"/>
              <a:t>Create a Unique User Login</a:t>
            </a:r>
          </a:p>
          <a:p>
            <a:endParaRPr lang="en-US" dirty="0"/>
          </a:p>
        </p:txBody>
      </p:sp>
      <p:pic>
        <p:nvPicPr>
          <p:cNvPr id="5" name="Picture 4">
            <a:extLst>
              <a:ext uri="{FF2B5EF4-FFF2-40B4-BE49-F238E27FC236}">
                <a16:creationId xmlns:a16="http://schemas.microsoft.com/office/drawing/2014/main" id="{5657E695-D076-E286-DC3F-7AB983FF89D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87237" y="1984411"/>
            <a:ext cx="1678041" cy="1065328"/>
          </a:xfrm>
          <a:prstGeom prst="rect">
            <a:avLst/>
          </a:prstGeom>
        </p:spPr>
      </p:pic>
      <p:pic>
        <p:nvPicPr>
          <p:cNvPr id="6" name="Picture 5" descr="A picture containing text, monitor, computer, electronics&#10;&#10;Description automatically generated">
            <a:extLst>
              <a:ext uri="{FF2B5EF4-FFF2-40B4-BE49-F238E27FC236}">
                <a16:creationId xmlns:a16="http://schemas.microsoft.com/office/drawing/2014/main" id="{78679254-181E-A7A7-6A80-A1F3C42E0D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8916" y="1889064"/>
            <a:ext cx="2518399" cy="1344434"/>
          </a:xfrm>
          <a:prstGeom prst="rect">
            <a:avLst/>
          </a:prstGeom>
        </p:spPr>
      </p:pic>
      <p:pic>
        <p:nvPicPr>
          <p:cNvPr id="7" name="Picture 6" descr="Qr code&#10;&#10;Description automatically generated">
            <a:extLst>
              <a:ext uri="{FF2B5EF4-FFF2-40B4-BE49-F238E27FC236}">
                <a16:creationId xmlns:a16="http://schemas.microsoft.com/office/drawing/2014/main" id="{D79BE635-5DAA-CF82-3ED0-7B717942BDA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43051" y="3319504"/>
            <a:ext cx="1476285" cy="2109746"/>
          </a:xfrm>
          <a:prstGeom prst="rect">
            <a:avLst/>
          </a:prstGeom>
        </p:spPr>
      </p:pic>
      <p:pic>
        <p:nvPicPr>
          <p:cNvPr id="8" name="Picture 7" descr="Image result for mobile app store logo">
            <a:extLst>
              <a:ext uri="{FF2B5EF4-FFF2-40B4-BE49-F238E27FC236}">
                <a16:creationId xmlns:a16="http://schemas.microsoft.com/office/drawing/2014/main" id="{CBE95B65-DF83-FC7C-141C-DAD066303307}"/>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b="54755"/>
          <a:stretch/>
        </p:blipFill>
        <p:spPr bwMode="auto">
          <a:xfrm>
            <a:off x="298925" y="3767220"/>
            <a:ext cx="1178869" cy="3449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result for mobile app store logo">
            <a:extLst>
              <a:ext uri="{FF2B5EF4-FFF2-40B4-BE49-F238E27FC236}">
                <a16:creationId xmlns:a16="http://schemas.microsoft.com/office/drawing/2014/main" id="{57175BCC-E935-5731-687D-40A883F2A215}"/>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t="54754"/>
          <a:stretch/>
        </p:blipFill>
        <p:spPr bwMode="auto">
          <a:xfrm>
            <a:off x="298925" y="4166548"/>
            <a:ext cx="1178869" cy="344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983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7827D-3A13-65F6-043A-D5CD9CCFB2F0}"/>
              </a:ext>
            </a:extLst>
          </p:cNvPr>
          <p:cNvSpPr txBox="1">
            <a:spLocks/>
          </p:cNvSpPr>
          <p:nvPr/>
        </p:nvSpPr>
        <p:spPr>
          <a:xfrm>
            <a:off x="0" y="857250"/>
            <a:ext cx="9139939" cy="917516"/>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4400" kern="1200">
                <a:solidFill>
                  <a:srgbClr val="4B286D"/>
                </a:solidFill>
                <a:latin typeface="HN for TELUS" panose="020B0504030202020204" pitchFamily="34" charset="0"/>
                <a:ea typeface="HN for TELUS" panose="020B0504030202020204" pitchFamily="34" charset="0"/>
                <a:cs typeface="+mj-cs"/>
              </a:defRPr>
            </a:lvl1pPr>
          </a:lstStyle>
          <a:p>
            <a:pPr>
              <a:defRPr/>
            </a:pPr>
            <a:r>
              <a:rPr lang="en-US" sz="3300" dirty="0">
                <a:latin typeface="Arial"/>
              </a:rPr>
              <a:t>Accessing the TELUS Health Benefits</a:t>
            </a:r>
          </a:p>
        </p:txBody>
      </p:sp>
      <p:sp>
        <p:nvSpPr>
          <p:cNvPr id="3" name="Content Placeholder 2">
            <a:extLst>
              <a:ext uri="{FF2B5EF4-FFF2-40B4-BE49-F238E27FC236}">
                <a16:creationId xmlns:a16="http://schemas.microsoft.com/office/drawing/2014/main" id="{B0515517-2760-B37A-31C8-FADD69103016}"/>
              </a:ext>
            </a:extLst>
          </p:cNvPr>
          <p:cNvSpPr txBox="1">
            <a:spLocks/>
          </p:cNvSpPr>
          <p:nvPr/>
        </p:nvSpPr>
        <p:spPr>
          <a:xfrm>
            <a:off x="2135047" y="2021872"/>
            <a:ext cx="4633870" cy="3316058"/>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Clr>
                <a:srgbClr val="4B286D"/>
              </a:buClr>
              <a:buFont typeface="Arial" panose="020B0604020202020204" pitchFamily="34" charset="0"/>
              <a:buChar char="•"/>
              <a:defRPr sz="2800" kern="1200">
                <a:solidFill>
                  <a:schemeClr val="tx1"/>
                </a:solidFill>
                <a:latin typeface="HN for TELUS" panose="020B0504030202020204" pitchFamily="34" charset="0"/>
                <a:ea typeface="HN for TELUS" panose="020B0504030202020204" pitchFamily="34" charset="0"/>
                <a:cs typeface="+mn-cs"/>
              </a:defRPr>
            </a:lvl1pPr>
            <a:lvl2pPr marL="685800" indent="-228600" algn="l" defTabSz="914400" rtl="0" eaLnBrk="1" latinLnBrk="0" hangingPunct="1">
              <a:lnSpc>
                <a:spcPct val="90000"/>
              </a:lnSpc>
              <a:spcBef>
                <a:spcPts val="500"/>
              </a:spcBef>
              <a:buClr>
                <a:srgbClr val="4B286D"/>
              </a:buClr>
              <a:buFont typeface="Courier New" panose="02070309020205020404" pitchFamily="49" charset="0"/>
              <a:buChar char="o"/>
              <a:defRPr sz="2400" kern="1200">
                <a:solidFill>
                  <a:schemeClr val="tx1"/>
                </a:solidFill>
                <a:latin typeface="HN for TELUS" panose="020B0504030202020204" pitchFamily="34" charset="0"/>
                <a:ea typeface="HN for TELUS" panose="020B0504030202020204" pitchFamily="34" charset="0"/>
                <a:cs typeface="+mn-cs"/>
              </a:defRPr>
            </a:lvl2pPr>
            <a:lvl3pPr marL="1143000" indent="-228600" algn="l" defTabSz="914400" rtl="0" eaLnBrk="1" latinLnBrk="0" hangingPunct="1">
              <a:lnSpc>
                <a:spcPct val="90000"/>
              </a:lnSpc>
              <a:spcBef>
                <a:spcPts val="500"/>
              </a:spcBef>
              <a:buClr>
                <a:srgbClr val="4B286D"/>
              </a:buClr>
              <a:buFont typeface="Wingdings" panose="05000000000000000000" pitchFamily="2" charset="2"/>
              <a:buChar char="Ø"/>
              <a:defRPr sz="2000" kern="1200">
                <a:solidFill>
                  <a:schemeClr val="tx1"/>
                </a:solidFill>
                <a:latin typeface="HN for TELUS" panose="020B0504030202020204" pitchFamily="34" charset="0"/>
                <a:ea typeface="HN for TELUS" panose="020B0504030202020204" pitchFamily="34" charset="0"/>
                <a:cs typeface="+mn-cs"/>
              </a:defRPr>
            </a:lvl3pPr>
            <a:lvl4pPr marL="1600200" indent="-228600" algn="l" defTabSz="914400" rtl="0" eaLnBrk="1" latinLnBrk="0" hangingPunct="1">
              <a:lnSpc>
                <a:spcPct val="90000"/>
              </a:lnSpc>
              <a:spcBef>
                <a:spcPts val="500"/>
              </a:spcBef>
              <a:buClr>
                <a:srgbClr val="4B286D"/>
              </a:buClr>
              <a:buFont typeface="Wingdings" panose="05000000000000000000" pitchFamily="2" charset="2"/>
              <a:buChar char="§"/>
              <a:defRPr sz="1800" kern="1200">
                <a:solidFill>
                  <a:schemeClr val="tx1"/>
                </a:solidFill>
                <a:latin typeface="HN for TELUS" panose="020B0504030202020204" pitchFamily="34" charset="0"/>
                <a:ea typeface="HN for TELUS" panose="020B0504030202020204" pitchFamily="34" charset="0"/>
                <a:cs typeface="+mn-cs"/>
              </a:defRPr>
            </a:lvl4pPr>
            <a:lvl5pPr marL="2057400" indent="-228600" algn="l" defTabSz="914400" rtl="0" eaLnBrk="1" latinLnBrk="0" hangingPunct="1">
              <a:lnSpc>
                <a:spcPct val="90000"/>
              </a:lnSpc>
              <a:spcBef>
                <a:spcPts val="500"/>
              </a:spcBef>
              <a:buClr>
                <a:srgbClr val="4B286D"/>
              </a:buClr>
              <a:buFont typeface="Arial" panose="020B0604020202020204" pitchFamily="34" charset="0"/>
              <a:buChar char="•"/>
              <a:defRPr sz="1800" kern="1200">
                <a:solidFill>
                  <a:schemeClr val="tx1"/>
                </a:solidFill>
                <a:latin typeface="HN for TELUS" panose="020B0504030202020204" pitchFamily="34" charset="0"/>
                <a:ea typeface="HN for TELUS" panose="020B050403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r>
              <a:rPr lang="en-US" sz="1500" b="1" dirty="0">
                <a:solidFill>
                  <a:sysClr val="windowText" lastClr="000000"/>
                </a:solidFill>
                <a:latin typeface="Arial"/>
              </a:rPr>
              <a:t>Begins with a call: 800-245-1150 or visit</a:t>
            </a:r>
          </a:p>
          <a:p>
            <a:pPr marL="0" indent="0" algn="ctr">
              <a:buFont typeface="Arial" panose="020B0604020202020204" pitchFamily="34" charset="0"/>
              <a:buNone/>
              <a:defRPr/>
            </a:pPr>
            <a:r>
              <a:rPr lang="en-US" sz="1500" b="1" dirty="0">
                <a:solidFill>
                  <a:sysClr val="windowText" lastClr="000000"/>
                </a:solidFill>
                <a:latin typeface="Arial"/>
                <a:hlinkClick r:id="rId2"/>
              </a:rPr>
              <a:t>MemberAccess.BehavioralHealthSystems.com</a:t>
            </a:r>
            <a:endParaRPr lang="en-US" sz="1500" b="1" dirty="0">
              <a:solidFill>
                <a:sysClr val="windowText" lastClr="000000"/>
              </a:solidFill>
              <a:latin typeface="Arial"/>
            </a:endParaRPr>
          </a:p>
          <a:p>
            <a:pPr marL="0" indent="0">
              <a:buFont typeface="Arial" panose="020B0604020202020204" pitchFamily="34" charset="0"/>
              <a:buNone/>
              <a:defRPr/>
            </a:pPr>
            <a:endParaRPr lang="en-US" sz="900" dirty="0">
              <a:solidFill>
                <a:sysClr val="windowText" lastClr="000000"/>
              </a:solidFill>
              <a:latin typeface="Arial"/>
            </a:endParaRPr>
          </a:p>
          <a:p>
            <a:pPr>
              <a:defRPr/>
            </a:pPr>
            <a:r>
              <a:rPr lang="en-US" sz="1500" dirty="0">
                <a:solidFill>
                  <a:sysClr val="windowText" lastClr="000000"/>
                </a:solidFill>
                <a:latin typeface="Arial"/>
              </a:rPr>
              <a:t>Designated Care Coordinator is available Monday-Friday:  7:00-5:00 CT / 8:00-6:00 ET</a:t>
            </a:r>
          </a:p>
          <a:p>
            <a:pPr>
              <a:defRPr/>
            </a:pPr>
            <a:endParaRPr lang="en-US" sz="600" dirty="0">
              <a:solidFill>
                <a:srgbClr val="FF0000"/>
              </a:solidFill>
              <a:latin typeface="Arial"/>
            </a:endParaRPr>
          </a:p>
          <a:p>
            <a:pPr>
              <a:defRPr/>
            </a:pPr>
            <a:r>
              <a:rPr lang="en-US" sz="1500" dirty="0">
                <a:solidFill>
                  <a:sysClr val="windowText" lastClr="000000"/>
                </a:solidFill>
                <a:latin typeface="Arial"/>
              </a:rPr>
              <a:t>After-hour, weekend and holiday calls answered by mental health professionals – never an automated response system</a:t>
            </a:r>
          </a:p>
          <a:p>
            <a:pPr>
              <a:defRPr/>
            </a:pPr>
            <a:endParaRPr lang="en-US" sz="600" dirty="0">
              <a:solidFill>
                <a:srgbClr val="FF0000"/>
              </a:solidFill>
              <a:latin typeface="Arial"/>
            </a:endParaRPr>
          </a:p>
          <a:p>
            <a:pPr>
              <a:defRPr/>
            </a:pPr>
            <a:r>
              <a:rPr lang="en-US" sz="1500" dirty="0">
                <a:solidFill>
                  <a:sysClr val="windowText" lastClr="000000"/>
                </a:solidFill>
                <a:latin typeface="Arial"/>
              </a:rPr>
              <a:t>Digital offerings also available via the TELUS Health </a:t>
            </a:r>
            <a:r>
              <a:rPr lang="en-US" sz="1500" dirty="0" err="1">
                <a:solidFill>
                  <a:sysClr val="windowText" lastClr="000000"/>
                </a:solidFill>
                <a:latin typeface="Arial"/>
              </a:rPr>
              <a:t>MemberAccess</a:t>
            </a:r>
            <a:r>
              <a:rPr lang="en-US" sz="1500" dirty="0">
                <a:solidFill>
                  <a:sysClr val="windowText" lastClr="000000"/>
                </a:solidFill>
                <a:latin typeface="Arial"/>
              </a:rPr>
              <a:t> app and portal</a:t>
            </a:r>
          </a:p>
          <a:p>
            <a:pPr marL="744122" lvl="1" indent="-257175">
              <a:defRPr/>
            </a:pPr>
            <a:r>
              <a:rPr lang="en-US" sz="1500" dirty="0">
                <a:solidFill>
                  <a:prstClr val="black"/>
                </a:solidFill>
                <a:latin typeface="Arial"/>
                <a:cs typeface="Helvetica" panose="020B0604020202020204" pitchFamily="34" charset="0"/>
              </a:rPr>
              <a:t>To log in, use your Employer ID: </a:t>
            </a:r>
            <a:r>
              <a:rPr lang="en-US" sz="1500" b="1" u="sng" dirty="0">
                <a:solidFill>
                  <a:srgbClr val="4B286D"/>
                </a:solidFill>
                <a:latin typeface="Arial"/>
                <a:cs typeface="Helvetica" panose="020B0604020202020204" pitchFamily="34" charset="0"/>
              </a:rPr>
              <a:t>DORM</a:t>
            </a:r>
            <a:endParaRPr lang="en-US" sz="1500" b="1" u="sng" dirty="0">
              <a:solidFill>
                <a:srgbClr val="4B286D"/>
              </a:solidFill>
              <a:latin typeface="Arial"/>
            </a:endParaRPr>
          </a:p>
          <a:p>
            <a:pPr marL="0" indent="0">
              <a:buFont typeface="Arial" panose="020B0604020202020204" pitchFamily="34" charset="0"/>
              <a:buNone/>
              <a:defRPr/>
            </a:pPr>
            <a:endParaRPr lang="en-US" sz="1800" dirty="0">
              <a:solidFill>
                <a:sysClr val="windowText" lastClr="000000"/>
              </a:solidFill>
              <a:latin typeface="Arial"/>
              <a:cs typeface="Helvetica" panose="020B0604020202020204" pitchFamily="34" charset="0"/>
            </a:endParaRPr>
          </a:p>
          <a:p>
            <a:pPr marL="0" indent="0">
              <a:buFont typeface="Arial" panose="020B0604020202020204" pitchFamily="34" charset="0"/>
              <a:buNone/>
              <a:defRPr/>
            </a:pPr>
            <a:endParaRPr lang="en-US" sz="1800" dirty="0">
              <a:solidFill>
                <a:sysClr val="windowText" lastClr="000000"/>
              </a:solidFill>
              <a:latin typeface="Arial"/>
              <a:cs typeface="Helvetica" panose="020B0604020202020204" pitchFamily="34" charset="0"/>
            </a:endParaRPr>
          </a:p>
        </p:txBody>
      </p:sp>
      <p:sp>
        <p:nvSpPr>
          <p:cNvPr id="4" name="TextBox 3">
            <a:extLst>
              <a:ext uri="{FF2B5EF4-FFF2-40B4-BE49-F238E27FC236}">
                <a16:creationId xmlns:a16="http://schemas.microsoft.com/office/drawing/2014/main" id="{00EC0F54-3D61-B2BD-77E5-659855608331}"/>
              </a:ext>
            </a:extLst>
          </p:cNvPr>
          <p:cNvSpPr txBox="1"/>
          <p:nvPr/>
        </p:nvSpPr>
        <p:spPr>
          <a:xfrm>
            <a:off x="6210253" y="4534757"/>
            <a:ext cx="3265244" cy="715581"/>
          </a:xfrm>
          <a:prstGeom prst="rect">
            <a:avLst/>
          </a:prstGeom>
          <a:noFill/>
        </p:spPr>
        <p:txBody>
          <a:bodyPr wrap="square">
            <a:spAutoFit/>
          </a:bodyPr>
          <a:lstStyle/>
          <a:p>
            <a:pPr algn="ctr" eaLnBrk="0" fontAlgn="base" hangingPunct="0">
              <a:spcBef>
                <a:spcPct val="0"/>
              </a:spcBef>
              <a:spcAft>
                <a:spcPct val="0"/>
              </a:spcAft>
              <a:defRPr/>
            </a:pPr>
            <a:r>
              <a:rPr lang="en-US" sz="1350" b="1" kern="0" dirty="0">
                <a:solidFill>
                  <a:prstClr val="black"/>
                </a:solidFill>
                <a:latin typeface="Arial"/>
              </a:rPr>
              <a:t>Stormi White</a:t>
            </a:r>
          </a:p>
          <a:p>
            <a:pPr algn="ctr" eaLnBrk="0" fontAlgn="base" hangingPunct="0">
              <a:spcBef>
                <a:spcPct val="0"/>
              </a:spcBef>
              <a:spcAft>
                <a:spcPct val="0"/>
              </a:spcAft>
              <a:defRPr/>
            </a:pPr>
            <a:r>
              <a:rPr lang="en-US" sz="1350" kern="0" dirty="0">
                <a:solidFill>
                  <a:prstClr val="black"/>
                </a:solidFill>
                <a:latin typeface="Arial"/>
              </a:rPr>
              <a:t>MS, LMSW</a:t>
            </a:r>
          </a:p>
          <a:p>
            <a:pPr algn="ctr" eaLnBrk="0" fontAlgn="base" hangingPunct="0">
              <a:spcBef>
                <a:spcPct val="0"/>
              </a:spcBef>
              <a:spcAft>
                <a:spcPct val="0"/>
              </a:spcAft>
              <a:defRPr/>
            </a:pPr>
            <a:endParaRPr lang="en-US" sz="1350" kern="0" dirty="0">
              <a:solidFill>
                <a:prstClr val="black"/>
              </a:solidFill>
              <a:latin typeface="Arial"/>
            </a:endParaRPr>
          </a:p>
        </p:txBody>
      </p:sp>
      <p:pic>
        <p:nvPicPr>
          <p:cNvPr id="5" name="Picture 4" descr="A purple flower with yellow center&#10;&#10;AI-generated content may be incorrect.">
            <a:extLst>
              <a:ext uri="{FF2B5EF4-FFF2-40B4-BE49-F238E27FC236}">
                <a16:creationId xmlns:a16="http://schemas.microsoft.com/office/drawing/2014/main" id="{A5859494-0491-F105-BFD2-6B02DA24EAD2}"/>
              </a:ext>
            </a:extLst>
          </p:cNvPr>
          <p:cNvPicPr>
            <a:picLocks noChangeAspect="1"/>
          </p:cNvPicPr>
          <p:nvPr/>
        </p:nvPicPr>
        <p:blipFill>
          <a:blip r:embed="rId3"/>
          <a:stretch>
            <a:fillRect/>
          </a:stretch>
        </p:blipFill>
        <p:spPr>
          <a:xfrm>
            <a:off x="223662" y="1871458"/>
            <a:ext cx="1158438" cy="1109560"/>
          </a:xfrm>
          <a:prstGeom prst="rect">
            <a:avLst/>
          </a:prstGeom>
        </p:spPr>
      </p:pic>
      <p:pic>
        <p:nvPicPr>
          <p:cNvPr id="6" name="Picture 5" descr="A qr code on a cell phone&#10;&#10;AI-generated content may be incorrect.">
            <a:extLst>
              <a:ext uri="{FF2B5EF4-FFF2-40B4-BE49-F238E27FC236}">
                <a16:creationId xmlns:a16="http://schemas.microsoft.com/office/drawing/2014/main" id="{DC5BDAE2-31D8-AD13-CE74-A72842D4CDA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46258" y="2331486"/>
            <a:ext cx="1158438" cy="2235937"/>
          </a:xfrm>
          <a:prstGeom prst="rect">
            <a:avLst/>
          </a:prstGeom>
        </p:spPr>
      </p:pic>
      <p:pic>
        <p:nvPicPr>
          <p:cNvPr id="7" name="Picture 6">
            <a:extLst>
              <a:ext uri="{FF2B5EF4-FFF2-40B4-BE49-F238E27FC236}">
                <a16:creationId xmlns:a16="http://schemas.microsoft.com/office/drawing/2014/main" id="{9951DE64-B1EC-D044-3076-0004ED58820C}"/>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7085234" y="2590803"/>
            <a:ext cx="1515281" cy="1879453"/>
          </a:xfrm>
          <a:prstGeom prst="rect">
            <a:avLst/>
          </a:prstGeom>
        </p:spPr>
      </p:pic>
    </p:spTree>
    <p:extLst>
      <p:ext uri="{BB962C8B-B14F-4D97-AF65-F5344CB8AC3E}">
        <p14:creationId xmlns:p14="http://schemas.microsoft.com/office/powerpoint/2010/main" val="856029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656">
          <a:extLst>
            <a:ext uri="{FF2B5EF4-FFF2-40B4-BE49-F238E27FC236}">
              <a16:creationId xmlns:a16="http://schemas.microsoft.com/office/drawing/2014/main" id="{BEF84BDA-B84A-2D1D-0563-D9AFE25A7AD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C46B41-8109-8116-1D28-D7F80590B08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0" y="857250"/>
            <a:ext cx="9144000" cy="5143500"/>
          </a:xfrm>
          <a:prstGeom prst="rect">
            <a:avLst/>
          </a:prstGeom>
        </p:spPr>
      </p:pic>
      <p:sp>
        <p:nvSpPr>
          <p:cNvPr id="5" name="TextBox 4">
            <a:extLst>
              <a:ext uri="{FF2B5EF4-FFF2-40B4-BE49-F238E27FC236}">
                <a16:creationId xmlns:a16="http://schemas.microsoft.com/office/drawing/2014/main" id="{FEF28585-5716-B213-93F7-68DEF0237125}"/>
              </a:ext>
            </a:extLst>
          </p:cNvPr>
          <p:cNvSpPr txBox="1"/>
          <p:nvPr/>
        </p:nvSpPr>
        <p:spPr>
          <a:xfrm>
            <a:off x="693420" y="1290630"/>
            <a:ext cx="3616643" cy="830997"/>
          </a:xfrm>
          <a:prstGeom prst="rect">
            <a:avLst/>
          </a:prstGeom>
          <a:noFill/>
        </p:spPr>
        <p:txBody>
          <a:bodyPr wrap="square">
            <a:spAutoFit/>
          </a:bodyPr>
          <a:lstStyle/>
          <a:p>
            <a:pPr marL="0" lvl="0" indent="0" rtl="0">
              <a:spcBef>
                <a:spcPts val="0"/>
              </a:spcBef>
              <a:spcAft>
                <a:spcPts val="0"/>
              </a:spcAft>
              <a:buSzPct val="68000"/>
              <a:buNone/>
            </a:pPr>
            <a:r>
              <a:rPr lang="en-US" sz="2400" dirty="0"/>
              <a:t>A Personalized Approach To Behavioral Health</a:t>
            </a:r>
          </a:p>
        </p:txBody>
      </p:sp>
      <p:pic>
        <p:nvPicPr>
          <p:cNvPr id="8" name="Picture 7">
            <a:extLst>
              <a:ext uri="{FF2B5EF4-FFF2-40B4-BE49-F238E27FC236}">
                <a16:creationId xmlns:a16="http://schemas.microsoft.com/office/drawing/2014/main" id="{20E9C8E7-D4C7-DFD4-3ADE-6626B2A3BCC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05789" y="5147511"/>
            <a:ext cx="2263142" cy="419859"/>
          </a:xfrm>
          <a:prstGeom prst="rect">
            <a:avLst/>
          </a:prstGeom>
        </p:spPr>
      </p:pic>
      <p:sp>
        <p:nvSpPr>
          <p:cNvPr id="2" name="TextBox 1">
            <a:extLst>
              <a:ext uri="{FF2B5EF4-FFF2-40B4-BE49-F238E27FC236}">
                <a16:creationId xmlns:a16="http://schemas.microsoft.com/office/drawing/2014/main" id="{73E66E84-DCCA-774A-2723-8A73EB4F5D4A}"/>
              </a:ext>
            </a:extLst>
          </p:cNvPr>
          <p:cNvSpPr txBox="1"/>
          <p:nvPr/>
        </p:nvSpPr>
        <p:spPr>
          <a:xfrm>
            <a:off x="568707" y="3027379"/>
            <a:ext cx="1426781" cy="507831"/>
          </a:xfrm>
          <a:prstGeom prst="rect">
            <a:avLst/>
          </a:prstGeom>
          <a:noFill/>
        </p:spPr>
        <p:txBody>
          <a:bodyPr wrap="square" rtlCol="0">
            <a:spAutoFit/>
          </a:bodyPr>
          <a:lstStyle/>
          <a:p>
            <a:pPr algn="ctr">
              <a:spcBef>
                <a:spcPts val="225"/>
              </a:spcBef>
              <a:spcAft>
                <a:spcPts val="225"/>
              </a:spcAft>
            </a:pPr>
            <a:r>
              <a:rPr lang="en-US" sz="1350" dirty="0">
                <a:solidFill>
                  <a:schemeClr val="bg2"/>
                </a:solidFill>
                <a:latin typeface="+mj-lt"/>
              </a:rPr>
              <a:t>Behavioral health</a:t>
            </a:r>
          </a:p>
        </p:txBody>
      </p:sp>
      <p:sp>
        <p:nvSpPr>
          <p:cNvPr id="4" name="TextBox 3">
            <a:extLst>
              <a:ext uri="{FF2B5EF4-FFF2-40B4-BE49-F238E27FC236}">
                <a16:creationId xmlns:a16="http://schemas.microsoft.com/office/drawing/2014/main" id="{C0BFB127-4668-CBEF-F285-E9CED1F39CB7}"/>
              </a:ext>
            </a:extLst>
          </p:cNvPr>
          <p:cNvSpPr txBox="1"/>
          <p:nvPr/>
        </p:nvSpPr>
        <p:spPr>
          <a:xfrm>
            <a:off x="2075923" y="3027379"/>
            <a:ext cx="1150556" cy="507831"/>
          </a:xfrm>
          <a:prstGeom prst="rect">
            <a:avLst/>
          </a:prstGeom>
          <a:noFill/>
        </p:spPr>
        <p:txBody>
          <a:bodyPr wrap="square" rtlCol="0">
            <a:spAutoFit/>
          </a:bodyPr>
          <a:lstStyle/>
          <a:p>
            <a:pPr algn="ctr">
              <a:spcBef>
                <a:spcPts val="225"/>
              </a:spcBef>
              <a:spcAft>
                <a:spcPts val="225"/>
              </a:spcAft>
            </a:pPr>
            <a:r>
              <a:rPr lang="en-US" sz="1350" dirty="0">
                <a:solidFill>
                  <a:schemeClr val="bg2"/>
                </a:solidFill>
                <a:latin typeface="+mj-lt"/>
              </a:rPr>
              <a:t>EAP </a:t>
            </a:r>
            <a:br>
              <a:rPr lang="en-US" sz="1350" dirty="0">
                <a:solidFill>
                  <a:schemeClr val="bg2"/>
                </a:solidFill>
                <a:latin typeface="+mj-lt"/>
              </a:rPr>
            </a:br>
            <a:r>
              <a:rPr lang="en-US" sz="1350" dirty="0">
                <a:solidFill>
                  <a:schemeClr val="bg2"/>
                </a:solidFill>
                <a:latin typeface="+mj-lt"/>
              </a:rPr>
              <a:t>&amp; Work/life</a:t>
            </a:r>
          </a:p>
        </p:txBody>
      </p:sp>
      <p:sp>
        <p:nvSpPr>
          <p:cNvPr id="7" name="TextBox 6">
            <a:extLst>
              <a:ext uri="{FF2B5EF4-FFF2-40B4-BE49-F238E27FC236}">
                <a16:creationId xmlns:a16="http://schemas.microsoft.com/office/drawing/2014/main" id="{2EF84961-DE65-AE76-6526-8B02C21CBB93}"/>
              </a:ext>
            </a:extLst>
          </p:cNvPr>
          <p:cNvSpPr txBox="1"/>
          <p:nvPr/>
        </p:nvSpPr>
        <p:spPr>
          <a:xfrm>
            <a:off x="806832" y="4346743"/>
            <a:ext cx="950531" cy="507831"/>
          </a:xfrm>
          <a:prstGeom prst="rect">
            <a:avLst/>
          </a:prstGeom>
          <a:noFill/>
        </p:spPr>
        <p:txBody>
          <a:bodyPr wrap="square" rtlCol="0">
            <a:spAutoFit/>
          </a:bodyPr>
          <a:lstStyle/>
          <a:p>
            <a:pPr algn="ctr">
              <a:spcBef>
                <a:spcPts val="225"/>
              </a:spcBef>
              <a:spcAft>
                <a:spcPts val="225"/>
              </a:spcAft>
            </a:pPr>
            <a:r>
              <a:rPr lang="en-US" sz="1350" dirty="0">
                <a:solidFill>
                  <a:schemeClr val="bg2"/>
                </a:solidFill>
                <a:latin typeface="+mj-lt"/>
              </a:rPr>
              <a:t>Drug testing</a:t>
            </a:r>
          </a:p>
        </p:txBody>
      </p:sp>
      <p:sp>
        <p:nvSpPr>
          <p:cNvPr id="9" name="TextBox 8">
            <a:extLst>
              <a:ext uri="{FF2B5EF4-FFF2-40B4-BE49-F238E27FC236}">
                <a16:creationId xmlns:a16="http://schemas.microsoft.com/office/drawing/2014/main" id="{87679E9E-B3EE-ACE1-6C14-2C967C39C463}"/>
              </a:ext>
            </a:extLst>
          </p:cNvPr>
          <p:cNvSpPr txBox="1"/>
          <p:nvPr/>
        </p:nvSpPr>
        <p:spPr>
          <a:xfrm>
            <a:off x="2075923" y="4346743"/>
            <a:ext cx="1150556" cy="507831"/>
          </a:xfrm>
          <a:prstGeom prst="rect">
            <a:avLst/>
          </a:prstGeom>
          <a:noFill/>
        </p:spPr>
        <p:txBody>
          <a:bodyPr wrap="square" rtlCol="0">
            <a:spAutoFit/>
          </a:bodyPr>
          <a:lstStyle/>
          <a:p>
            <a:pPr algn="ctr">
              <a:spcBef>
                <a:spcPts val="225"/>
              </a:spcBef>
              <a:spcAft>
                <a:spcPts val="225"/>
              </a:spcAft>
            </a:pPr>
            <a:r>
              <a:rPr lang="en-US" sz="1350" dirty="0">
                <a:solidFill>
                  <a:schemeClr val="bg2"/>
                </a:solidFill>
                <a:latin typeface="+mj-lt"/>
              </a:rPr>
              <a:t>Telehealth </a:t>
            </a:r>
            <a:br>
              <a:rPr lang="en-US" sz="1350" dirty="0">
                <a:solidFill>
                  <a:schemeClr val="bg2"/>
                </a:solidFill>
                <a:latin typeface="+mj-lt"/>
              </a:rPr>
            </a:br>
            <a:r>
              <a:rPr lang="en-US" sz="1350" dirty="0">
                <a:solidFill>
                  <a:schemeClr val="bg2"/>
                </a:solidFill>
                <a:latin typeface="+mj-lt"/>
              </a:rPr>
              <a:t>&amp; digital</a:t>
            </a:r>
          </a:p>
        </p:txBody>
      </p:sp>
      <p:grpSp>
        <p:nvGrpSpPr>
          <p:cNvPr id="13" name="Google Shape;12647;p653">
            <a:extLst>
              <a:ext uri="{FF2B5EF4-FFF2-40B4-BE49-F238E27FC236}">
                <a16:creationId xmlns:a16="http://schemas.microsoft.com/office/drawing/2014/main" id="{B9680B84-2E95-2B68-B7B5-9B1253FD19DD}"/>
              </a:ext>
            </a:extLst>
          </p:cNvPr>
          <p:cNvGrpSpPr/>
          <p:nvPr/>
        </p:nvGrpSpPr>
        <p:grpSpPr>
          <a:xfrm>
            <a:off x="1078294" y="2452621"/>
            <a:ext cx="407607" cy="481940"/>
            <a:chOff x="2782490" y="1633869"/>
            <a:chExt cx="442121" cy="522750"/>
          </a:xfrm>
        </p:grpSpPr>
        <p:sp>
          <p:nvSpPr>
            <p:cNvPr id="14" name="Google Shape;12648;p653">
              <a:extLst>
                <a:ext uri="{FF2B5EF4-FFF2-40B4-BE49-F238E27FC236}">
                  <a16:creationId xmlns:a16="http://schemas.microsoft.com/office/drawing/2014/main" id="{5A719423-3ABF-C60D-07D7-6BA24990A286}"/>
                </a:ext>
              </a:extLst>
            </p:cNvPr>
            <p:cNvSpPr/>
            <p:nvPr/>
          </p:nvSpPr>
          <p:spPr>
            <a:xfrm>
              <a:off x="2906123" y="1902635"/>
              <a:ext cx="55200" cy="27000"/>
            </a:xfrm>
            <a:prstGeom prst="rect">
              <a:avLst/>
            </a:pr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15" name="Google Shape;12649;p653">
              <a:extLst>
                <a:ext uri="{FF2B5EF4-FFF2-40B4-BE49-F238E27FC236}">
                  <a16:creationId xmlns:a16="http://schemas.microsoft.com/office/drawing/2014/main" id="{6F300442-AE18-8958-F0EF-268F605F73B8}"/>
                </a:ext>
              </a:extLst>
            </p:cNvPr>
            <p:cNvSpPr/>
            <p:nvPr/>
          </p:nvSpPr>
          <p:spPr>
            <a:xfrm>
              <a:off x="3048569" y="1902635"/>
              <a:ext cx="55200" cy="27000"/>
            </a:xfrm>
            <a:prstGeom prst="rect">
              <a:avLst/>
            </a:pr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16" name="Google Shape;12650;p653">
              <a:extLst>
                <a:ext uri="{FF2B5EF4-FFF2-40B4-BE49-F238E27FC236}">
                  <a16:creationId xmlns:a16="http://schemas.microsoft.com/office/drawing/2014/main" id="{A74CDD9C-B8A0-A88F-9C23-F09D58A9842B}"/>
                </a:ext>
              </a:extLst>
            </p:cNvPr>
            <p:cNvSpPr/>
            <p:nvPr/>
          </p:nvSpPr>
          <p:spPr>
            <a:xfrm>
              <a:off x="2961220" y="2032987"/>
              <a:ext cx="87300" cy="25500"/>
            </a:xfrm>
            <a:prstGeom prst="rect">
              <a:avLst/>
            </a:pr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17" name="Google Shape;12651;p653">
              <a:extLst>
                <a:ext uri="{FF2B5EF4-FFF2-40B4-BE49-F238E27FC236}">
                  <a16:creationId xmlns:a16="http://schemas.microsoft.com/office/drawing/2014/main" id="{79E5AC44-47FC-B07C-97AE-B5FF0C4B5A45}"/>
                </a:ext>
              </a:extLst>
            </p:cNvPr>
            <p:cNvSpPr/>
            <p:nvPr/>
          </p:nvSpPr>
          <p:spPr>
            <a:xfrm>
              <a:off x="2966595" y="1977890"/>
              <a:ext cx="75255" cy="38971"/>
            </a:xfrm>
            <a:custGeom>
              <a:avLst/>
              <a:gdLst/>
              <a:ahLst/>
              <a:cxnLst/>
              <a:rect l="l" t="t" r="r" b="b"/>
              <a:pathLst>
                <a:path w="56" h="29" extrusionOk="0">
                  <a:moveTo>
                    <a:pt x="27" y="29"/>
                  </a:moveTo>
                  <a:lnTo>
                    <a:pt x="0" y="19"/>
                  </a:lnTo>
                  <a:lnTo>
                    <a:pt x="5" y="0"/>
                  </a:lnTo>
                  <a:lnTo>
                    <a:pt x="27" y="7"/>
                  </a:lnTo>
                  <a:lnTo>
                    <a:pt x="49" y="0"/>
                  </a:lnTo>
                  <a:lnTo>
                    <a:pt x="56" y="19"/>
                  </a:lnTo>
                  <a:lnTo>
                    <a:pt x="27" y="29"/>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18" name="Google Shape;12652;p653">
              <a:extLst>
                <a:ext uri="{FF2B5EF4-FFF2-40B4-BE49-F238E27FC236}">
                  <a16:creationId xmlns:a16="http://schemas.microsoft.com/office/drawing/2014/main" id="{0DC92307-5991-E4F2-A09F-151E5A0123D9}"/>
                </a:ext>
              </a:extLst>
            </p:cNvPr>
            <p:cNvSpPr/>
            <p:nvPr/>
          </p:nvSpPr>
          <p:spPr>
            <a:xfrm>
              <a:off x="2883277" y="1847538"/>
              <a:ext cx="90037" cy="36283"/>
            </a:xfrm>
            <a:custGeom>
              <a:avLst/>
              <a:gdLst/>
              <a:ahLst/>
              <a:cxnLst/>
              <a:rect l="l" t="t" r="r" b="b"/>
              <a:pathLst>
                <a:path w="67" h="27" extrusionOk="0">
                  <a:moveTo>
                    <a:pt x="2" y="27"/>
                  </a:moveTo>
                  <a:lnTo>
                    <a:pt x="0" y="7"/>
                  </a:lnTo>
                  <a:lnTo>
                    <a:pt x="41" y="0"/>
                  </a:lnTo>
                  <a:lnTo>
                    <a:pt x="67" y="10"/>
                  </a:lnTo>
                  <a:lnTo>
                    <a:pt x="62" y="27"/>
                  </a:lnTo>
                  <a:lnTo>
                    <a:pt x="41" y="20"/>
                  </a:lnTo>
                  <a:lnTo>
                    <a:pt x="2" y="27"/>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19" name="Google Shape;12653;p653">
              <a:extLst>
                <a:ext uri="{FF2B5EF4-FFF2-40B4-BE49-F238E27FC236}">
                  <a16:creationId xmlns:a16="http://schemas.microsoft.com/office/drawing/2014/main" id="{E0180937-6BE2-F7AB-C2AE-66F0C08EFEBF}"/>
                </a:ext>
              </a:extLst>
            </p:cNvPr>
            <p:cNvSpPr/>
            <p:nvPr/>
          </p:nvSpPr>
          <p:spPr>
            <a:xfrm>
              <a:off x="3032443" y="1847538"/>
              <a:ext cx="94068" cy="36283"/>
            </a:xfrm>
            <a:custGeom>
              <a:avLst/>
              <a:gdLst/>
              <a:ahLst/>
              <a:cxnLst/>
              <a:rect l="l" t="t" r="r" b="b"/>
              <a:pathLst>
                <a:path w="70" h="27" extrusionOk="0">
                  <a:moveTo>
                    <a:pt x="68" y="27"/>
                  </a:moveTo>
                  <a:lnTo>
                    <a:pt x="29" y="20"/>
                  </a:lnTo>
                  <a:lnTo>
                    <a:pt x="7" y="27"/>
                  </a:lnTo>
                  <a:lnTo>
                    <a:pt x="0" y="10"/>
                  </a:lnTo>
                  <a:lnTo>
                    <a:pt x="26" y="0"/>
                  </a:lnTo>
                  <a:lnTo>
                    <a:pt x="70" y="7"/>
                  </a:lnTo>
                  <a:lnTo>
                    <a:pt x="68" y="27"/>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0" name="Google Shape;12654;p653">
              <a:extLst>
                <a:ext uri="{FF2B5EF4-FFF2-40B4-BE49-F238E27FC236}">
                  <a16:creationId xmlns:a16="http://schemas.microsoft.com/office/drawing/2014/main" id="{BF7A3B3C-EDE6-D9AD-5847-3C792BA49445}"/>
                </a:ext>
              </a:extLst>
            </p:cNvPr>
            <p:cNvSpPr/>
            <p:nvPr/>
          </p:nvSpPr>
          <p:spPr>
            <a:xfrm>
              <a:off x="2826836" y="1838131"/>
              <a:ext cx="354772" cy="318488"/>
            </a:xfrm>
            <a:custGeom>
              <a:avLst/>
              <a:gdLst/>
              <a:ahLst/>
              <a:cxnLst/>
              <a:rect l="l" t="t" r="r" b="b"/>
              <a:pathLst>
                <a:path w="109" h="98" extrusionOk="0">
                  <a:moveTo>
                    <a:pt x="54" y="98"/>
                  </a:moveTo>
                  <a:cubicBezTo>
                    <a:pt x="47" y="98"/>
                    <a:pt x="40" y="96"/>
                    <a:pt x="34" y="91"/>
                  </a:cubicBezTo>
                  <a:cubicBezTo>
                    <a:pt x="17" y="75"/>
                    <a:pt x="17" y="75"/>
                    <a:pt x="17" y="75"/>
                  </a:cubicBezTo>
                  <a:cubicBezTo>
                    <a:pt x="8" y="67"/>
                    <a:pt x="3" y="56"/>
                    <a:pt x="2" y="44"/>
                  </a:cubicBezTo>
                  <a:cubicBezTo>
                    <a:pt x="0" y="0"/>
                    <a:pt x="0" y="0"/>
                    <a:pt x="0" y="0"/>
                  </a:cubicBezTo>
                  <a:cubicBezTo>
                    <a:pt x="8" y="0"/>
                    <a:pt x="8" y="0"/>
                    <a:pt x="8" y="0"/>
                  </a:cubicBezTo>
                  <a:cubicBezTo>
                    <a:pt x="10" y="44"/>
                    <a:pt x="10" y="44"/>
                    <a:pt x="10" y="44"/>
                  </a:cubicBezTo>
                  <a:cubicBezTo>
                    <a:pt x="11" y="54"/>
                    <a:pt x="15" y="62"/>
                    <a:pt x="22" y="69"/>
                  </a:cubicBezTo>
                  <a:cubicBezTo>
                    <a:pt x="39" y="85"/>
                    <a:pt x="39" y="85"/>
                    <a:pt x="39" y="85"/>
                  </a:cubicBezTo>
                  <a:cubicBezTo>
                    <a:pt x="44" y="88"/>
                    <a:pt x="49" y="90"/>
                    <a:pt x="54" y="90"/>
                  </a:cubicBezTo>
                  <a:cubicBezTo>
                    <a:pt x="60" y="90"/>
                    <a:pt x="65" y="88"/>
                    <a:pt x="69" y="85"/>
                  </a:cubicBezTo>
                  <a:cubicBezTo>
                    <a:pt x="86" y="69"/>
                    <a:pt x="86" y="69"/>
                    <a:pt x="86" y="69"/>
                  </a:cubicBezTo>
                  <a:cubicBezTo>
                    <a:pt x="94" y="62"/>
                    <a:pt x="98" y="54"/>
                    <a:pt x="98" y="44"/>
                  </a:cubicBezTo>
                  <a:cubicBezTo>
                    <a:pt x="101" y="0"/>
                    <a:pt x="101" y="0"/>
                    <a:pt x="101" y="0"/>
                  </a:cubicBezTo>
                  <a:cubicBezTo>
                    <a:pt x="109" y="0"/>
                    <a:pt x="109" y="0"/>
                    <a:pt x="109" y="0"/>
                  </a:cubicBezTo>
                  <a:cubicBezTo>
                    <a:pt x="106" y="44"/>
                    <a:pt x="106" y="44"/>
                    <a:pt x="106" y="44"/>
                  </a:cubicBezTo>
                  <a:cubicBezTo>
                    <a:pt x="106" y="56"/>
                    <a:pt x="101" y="67"/>
                    <a:pt x="92" y="75"/>
                  </a:cubicBezTo>
                  <a:cubicBezTo>
                    <a:pt x="75" y="91"/>
                    <a:pt x="75" y="91"/>
                    <a:pt x="75" y="91"/>
                  </a:cubicBezTo>
                  <a:cubicBezTo>
                    <a:pt x="69" y="96"/>
                    <a:pt x="62" y="98"/>
                    <a:pt x="54" y="98"/>
                  </a:cubicBez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1" name="Google Shape;12655;p653">
              <a:extLst>
                <a:ext uri="{FF2B5EF4-FFF2-40B4-BE49-F238E27FC236}">
                  <a16:creationId xmlns:a16="http://schemas.microsoft.com/office/drawing/2014/main" id="{DDB84457-B811-9EE6-5847-501DC0A60C65}"/>
                </a:ext>
              </a:extLst>
            </p:cNvPr>
            <p:cNvSpPr/>
            <p:nvPr/>
          </p:nvSpPr>
          <p:spPr>
            <a:xfrm>
              <a:off x="3156076" y="1838131"/>
              <a:ext cx="68535" cy="123632"/>
            </a:xfrm>
            <a:custGeom>
              <a:avLst/>
              <a:gdLst/>
              <a:ahLst/>
              <a:cxnLst/>
              <a:rect l="l" t="t" r="r" b="b"/>
              <a:pathLst>
                <a:path w="21" h="38" extrusionOk="0">
                  <a:moveTo>
                    <a:pt x="7" y="38"/>
                  </a:moveTo>
                  <a:cubicBezTo>
                    <a:pt x="0" y="38"/>
                    <a:pt x="0" y="38"/>
                    <a:pt x="0" y="38"/>
                  </a:cubicBezTo>
                  <a:cubicBezTo>
                    <a:pt x="0" y="30"/>
                    <a:pt x="0" y="30"/>
                    <a:pt x="0" y="30"/>
                  </a:cubicBezTo>
                  <a:cubicBezTo>
                    <a:pt x="7" y="30"/>
                    <a:pt x="7" y="30"/>
                    <a:pt x="7" y="30"/>
                  </a:cubicBezTo>
                  <a:cubicBezTo>
                    <a:pt x="10" y="30"/>
                    <a:pt x="13" y="27"/>
                    <a:pt x="13" y="24"/>
                  </a:cubicBezTo>
                  <a:cubicBezTo>
                    <a:pt x="13" y="0"/>
                    <a:pt x="13" y="0"/>
                    <a:pt x="13" y="0"/>
                  </a:cubicBezTo>
                  <a:cubicBezTo>
                    <a:pt x="21" y="0"/>
                    <a:pt x="21" y="0"/>
                    <a:pt x="21" y="0"/>
                  </a:cubicBezTo>
                  <a:cubicBezTo>
                    <a:pt x="21" y="24"/>
                    <a:pt x="21" y="24"/>
                    <a:pt x="21" y="24"/>
                  </a:cubicBezTo>
                  <a:cubicBezTo>
                    <a:pt x="21" y="31"/>
                    <a:pt x="15" y="38"/>
                    <a:pt x="7" y="38"/>
                  </a:cubicBez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2" name="Google Shape;12656;p653">
              <a:extLst>
                <a:ext uri="{FF2B5EF4-FFF2-40B4-BE49-F238E27FC236}">
                  <a16:creationId xmlns:a16="http://schemas.microsoft.com/office/drawing/2014/main" id="{3AFF441D-26A1-6BB7-0476-1813E23FD4B9}"/>
                </a:ext>
              </a:extLst>
            </p:cNvPr>
            <p:cNvSpPr/>
            <p:nvPr/>
          </p:nvSpPr>
          <p:spPr>
            <a:xfrm>
              <a:off x="2782490" y="1838131"/>
              <a:ext cx="67192" cy="123632"/>
            </a:xfrm>
            <a:custGeom>
              <a:avLst/>
              <a:gdLst/>
              <a:ahLst/>
              <a:cxnLst/>
              <a:rect l="l" t="t" r="r" b="b"/>
              <a:pathLst>
                <a:path w="21" h="38" extrusionOk="0">
                  <a:moveTo>
                    <a:pt x="21" y="38"/>
                  </a:moveTo>
                  <a:cubicBezTo>
                    <a:pt x="15" y="38"/>
                    <a:pt x="15" y="38"/>
                    <a:pt x="15" y="38"/>
                  </a:cubicBezTo>
                  <a:cubicBezTo>
                    <a:pt x="7" y="38"/>
                    <a:pt x="0" y="31"/>
                    <a:pt x="0" y="24"/>
                  </a:cubicBezTo>
                  <a:cubicBezTo>
                    <a:pt x="0" y="0"/>
                    <a:pt x="0" y="0"/>
                    <a:pt x="0" y="0"/>
                  </a:cubicBezTo>
                  <a:cubicBezTo>
                    <a:pt x="8" y="0"/>
                    <a:pt x="8" y="0"/>
                    <a:pt x="8" y="0"/>
                  </a:cubicBezTo>
                  <a:cubicBezTo>
                    <a:pt x="8" y="24"/>
                    <a:pt x="8" y="24"/>
                    <a:pt x="8" y="24"/>
                  </a:cubicBezTo>
                  <a:cubicBezTo>
                    <a:pt x="8" y="27"/>
                    <a:pt x="11" y="30"/>
                    <a:pt x="15" y="30"/>
                  </a:cubicBezTo>
                  <a:cubicBezTo>
                    <a:pt x="21" y="30"/>
                    <a:pt x="21" y="30"/>
                    <a:pt x="21" y="30"/>
                  </a:cubicBezTo>
                  <a:lnTo>
                    <a:pt x="21" y="38"/>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3" name="Google Shape;12657;p653">
              <a:extLst>
                <a:ext uri="{FF2B5EF4-FFF2-40B4-BE49-F238E27FC236}">
                  <a16:creationId xmlns:a16="http://schemas.microsoft.com/office/drawing/2014/main" id="{90A09911-0880-AD04-84F8-C5CDCAA9FC2A}"/>
                </a:ext>
              </a:extLst>
            </p:cNvPr>
            <p:cNvSpPr/>
            <p:nvPr/>
          </p:nvSpPr>
          <p:spPr>
            <a:xfrm>
              <a:off x="2830868" y="1633869"/>
              <a:ext cx="181417" cy="181417"/>
            </a:xfrm>
            <a:custGeom>
              <a:avLst/>
              <a:gdLst/>
              <a:ahLst/>
              <a:cxnLst/>
              <a:rect l="l" t="t" r="r" b="b"/>
              <a:pathLst>
                <a:path w="135" h="135" extrusionOk="0">
                  <a:moveTo>
                    <a:pt x="14" y="135"/>
                  </a:moveTo>
                  <a:lnTo>
                    <a:pt x="0" y="121"/>
                  </a:lnTo>
                  <a:lnTo>
                    <a:pt x="121" y="0"/>
                  </a:lnTo>
                  <a:lnTo>
                    <a:pt x="135" y="14"/>
                  </a:lnTo>
                  <a:lnTo>
                    <a:pt x="14" y="135"/>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4" name="Google Shape;12658;p653">
              <a:extLst>
                <a:ext uri="{FF2B5EF4-FFF2-40B4-BE49-F238E27FC236}">
                  <a16:creationId xmlns:a16="http://schemas.microsoft.com/office/drawing/2014/main" id="{B12B32E5-6B0C-C7A3-9D95-BBE4528C2DA7}"/>
                </a:ext>
              </a:extLst>
            </p:cNvPr>
            <p:cNvSpPr/>
            <p:nvPr/>
          </p:nvSpPr>
          <p:spPr>
            <a:xfrm>
              <a:off x="2853713" y="1656714"/>
              <a:ext cx="71223" cy="71223"/>
            </a:xfrm>
            <a:custGeom>
              <a:avLst/>
              <a:gdLst/>
              <a:ahLst/>
              <a:cxnLst/>
              <a:rect l="l" t="t" r="r" b="b"/>
              <a:pathLst>
                <a:path w="53" h="53" extrusionOk="0">
                  <a:moveTo>
                    <a:pt x="12" y="53"/>
                  </a:moveTo>
                  <a:lnTo>
                    <a:pt x="0" y="38"/>
                  </a:lnTo>
                  <a:lnTo>
                    <a:pt x="41" y="0"/>
                  </a:lnTo>
                  <a:lnTo>
                    <a:pt x="53" y="12"/>
                  </a:lnTo>
                  <a:lnTo>
                    <a:pt x="12" y="53"/>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5" name="Google Shape;12659;p653">
              <a:extLst>
                <a:ext uri="{FF2B5EF4-FFF2-40B4-BE49-F238E27FC236}">
                  <a16:creationId xmlns:a16="http://schemas.microsoft.com/office/drawing/2014/main" id="{005A19B6-6D72-083F-F940-8DE618D16EE2}"/>
                </a:ext>
              </a:extLst>
            </p:cNvPr>
            <p:cNvSpPr/>
            <p:nvPr/>
          </p:nvSpPr>
          <p:spPr>
            <a:xfrm>
              <a:off x="2895372" y="1643276"/>
              <a:ext cx="172011" cy="172010"/>
            </a:xfrm>
            <a:custGeom>
              <a:avLst/>
              <a:gdLst/>
              <a:ahLst/>
              <a:cxnLst/>
              <a:rect l="l" t="t" r="r" b="b"/>
              <a:pathLst>
                <a:path w="128" h="128" extrusionOk="0">
                  <a:moveTo>
                    <a:pt x="15" y="128"/>
                  </a:moveTo>
                  <a:lnTo>
                    <a:pt x="0" y="114"/>
                  </a:lnTo>
                  <a:lnTo>
                    <a:pt x="116" y="0"/>
                  </a:lnTo>
                  <a:lnTo>
                    <a:pt x="128" y="15"/>
                  </a:lnTo>
                  <a:lnTo>
                    <a:pt x="15" y="128"/>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6" name="Google Shape;12660;p653">
              <a:extLst>
                <a:ext uri="{FF2B5EF4-FFF2-40B4-BE49-F238E27FC236}">
                  <a16:creationId xmlns:a16="http://schemas.microsoft.com/office/drawing/2014/main" id="{D5E81DD0-C9E6-CEFB-2AA3-40E909F2173C}"/>
                </a:ext>
              </a:extLst>
            </p:cNvPr>
            <p:cNvSpPr/>
            <p:nvPr/>
          </p:nvSpPr>
          <p:spPr>
            <a:xfrm>
              <a:off x="2961220" y="1666121"/>
              <a:ext cx="149165" cy="149165"/>
            </a:xfrm>
            <a:custGeom>
              <a:avLst/>
              <a:gdLst/>
              <a:ahLst/>
              <a:cxnLst/>
              <a:rect l="l" t="t" r="r" b="b"/>
              <a:pathLst>
                <a:path w="111" h="111" extrusionOk="0">
                  <a:moveTo>
                    <a:pt x="14" y="111"/>
                  </a:moveTo>
                  <a:lnTo>
                    <a:pt x="0" y="97"/>
                  </a:lnTo>
                  <a:lnTo>
                    <a:pt x="99" y="0"/>
                  </a:lnTo>
                  <a:lnTo>
                    <a:pt x="111" y="15"/>
                  </a:lnTo>
                  <a:lnTo>
                    <a:pt x="14" y="111"/>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7" name="Google Shape;12661;p653">
              <a:extLst>
                <a:ext uri="{FF2B5EF4-FFF2-40B4-BE49-F238E27FC236}">
                  <a16:creationId xmlns:a16="http://schemas.microsoft.com/office/drawing/2014/main" id="{F0B687FD-FCCB-8705-37AF-D75CA0B5075A}"/>
                </a:ext>
              </a:extLst>
            </p:cNvPr>
            <p:cNvSpPr/>
            <p:nvPr/>
          </p:nvSpPr>
          <p:spPr>
            <a:xfrm>
              <a:off x="3028411" y="1698373"/>
              <a:ext cx="114226" cy="116913"/>
            </a:xfrm>
            <a:custGeom>
              <a:avLst/>
              <a:gdLst/>
              <a:ahLst/>
              <a:cxnLst/>
              <a:rect l="l" t="t" r="r" b="b"/>
              <a:pathLst>
                <a:path w="85" h="87" extrusionOk="0">
                  <a:moveTo>
                    <a:pt x="13" y="87"/>
                  </a:moveTo>
                  <a:lnTo>
                    <a:pt x="0" y="73"/>
                  </a:lnTo>
                  <a:lnTo>
                    <a:pt x="73" y="0"/>
                  </a:lnTo>
                  <a:lnTo>
                    <a:pt x="85" y="15"/>
                  </a:lnTo>
                  <a:lnTo>
                    <a:pt x="13" y="87"/>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28" name="Google Shape;12662;p653">
              <a:extLst>
                <a:ext uri="{FF2B5EF4-FFF2-40B4-BE49-F238E27FC236}">
                  <a16:creationId xmlns:a16="http://schemas.microsoft.com/office/drawing/2014/main" id="{8AEB344D-AD2A-037A-0AF1-671338B753FD}"/>
                </a:ext>
              </a:extLst>
            </p:cNvPr>
            <p:cNvSpPr/>
            <p:nvPr/>
          </p:nvSpPr>
          <p:spPr>
            <a:xfrm>
              <a:off x="3094259" y="1741375"/>
              <a:ext cx="73911" cy="73911"/>
            </a:xfrm>
            <a:custGeom>
              <a:avLst/>
              <a:gdLst/>
              <a:ahLst/>
              <a:cxnLst/>
              <a:rect l="l" t="t" r="r" b="b"/>
              <a:pathLst>
                <a:path w="55" h="55" extrusionOk="0">
                  <a:moveTo>
                    <a:pt x="12" y="55"/>
                  </a:moveTo>
                  <a:lnTo>
                    <a:pt x="0" y="41"/>
                  </a:lnTo>
                  <a:lnTo>
                    <a:pt x="41" y="0"/>
                  </a:lnTo>
                  <a:lnTo>
                    <a:pt x="55" y="14"/>
                  </a:lnTo>
                  <a:lnTo>
                    <a:pt x="12" y="55"/>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grpSp>
      <p:grpSp>
        <p:nvGrpSpPr>
          <p:cNvPr id="34" name="Google Shape;13534;p657">
            <a:extLst>
              <a:ext uri="{FF2B5EF4-FFF2-40B4-BE49-F238E27FC236}">
                <a16:creationId xmlns:a16="http://schemas.microsoft.com/office/drawing/2014/main" id="{C075D0F1-6AB8-D4C4-3671-9C73312B2367}"/>
              </a:ext>
            </a:extLst>
          </p:cNvPr>
          <p:cNvGrpSpPr/>
          <p:nvPr/>
        </p:nvGrpSpPr>
        <p:grpSpPr>
          <a:xfrm>
            <a:off x="2424238" y="2493033"/>
            <a:ext cx="453926" cy="460700"/>
            <a:chOff x="6719888" y="873125"/>
            <a:chExt cx="531813" cy="539751"/>
          </a:xfrm>
        </p:grpSpPr>
        <p:sp>
          <p:nvSpPr>
            <p:cNvPr id="35" name="Google Shape;13535;p657">
              <a:extLst>
                <a:ext uri="{FF2B5EF4-FFF2-40B4-BE49-F238E27FC236}">
                  <a16:creationId xmlns:a16="http://schemas.microsoft.com/office/drawing/2014/main" id="{9CDD60AC-1E50-60D9-B0CB-9CB152B1E81D}"/>
                </a:ext>
              </a:extLst>
            </p:cNvPr>
            <p:cNvSpPr/>
            <p:nvPr/>
          </p:nvSpPr>
          <p:spPr>
            <a:xfrm>
              <a:off x="6719888" y="1122363"/>
              <a:ext cx="531813" cy="290513"/>
            </a:xfrm>
            <a:custGeom>
              <a:avLst/>
              <a:gdLst/>
              <a:ahLst/>
              <a:cxnLst/>
              <a:rect l="l" t="t" r="r" b="b"/>
              <a:pathLst>
                <a:path w="214" h="117" extrusionOk="0">
                  <a:moveTo>
                    <a:pt x="212" y="9"/>
                  </a:moveTo>
                  <a:cubicBezTo>
                    <a:pt x="209" y="4"/>
                    <a:pt x="200" y="0"/>
                    <a:pt x="190" y="3"/>
                  </a:cubicBezTo>
                  <a:cubicBezTo>
                    <a:pt x="180" y="5"/>
                    <a:pt x="174" y="12"/>
                    <a:pt x="169" y="22"/>
                  </a:cubicBezTo>
                  <a:cubicBezTo>
                    <a:pt x="154" y="30"/>
                    <a:pt x="154" y="30"/>
                    <a:pt x="154" y="30"/>
                  </a:cubicBezTo>
                  <a:cubicBezTo>
                    <a:pt x="151" y="27"/>
                    <a:pt x="146" y="25"/>
                    <a:pt x="141" y="25"/>
                  </a:cubicBezTo>
                  <a:cubicBezTo>
                    <a:pt x="114" y="25"/>
                    <a:pt x="114" y="25"/>
                    <a:pt x="114" y="25"/>
                  </a:cubicBezTo>
                  <a:cubicBezTo>
                    <a:pt x="113" y="25"/>
                    <a:pt x="111" y="23"/>
                    <a:pt x="110" y="22"/>
                  </a:cubicBezTo>
                  <a:cubicBezTo>
                    <a:pt x="105" y="18"/>
                    <a:pt x="101" y="16"/>
                    <a:pt x="97" y="16"/>
                  </a:cubicBezTo>
                  <a:cubicBezTo>
                    <a:pt x="75" y="16"/>
                    <a:pt x="75" y="16"/>
                    <a:pt x="75" y="16"/>
                  </a:cubicBezTo>
                  <a:cubicBezTo>
                    <a:pt x="66" y="16"/>
                    <a:pt x="57" y="22"/>
                    <a:pt x="53" y="27"/>
                  </a:cubicBezTo>
                  <a:cubicBezTo>
                    <a:pt x="51" y="29"/>
                    <a:pt x="48" y="31"/>
                    <a:pt x="46" y="34"/>
                  </a:cubicBezTo>
                  <a:cubicBezTo>
                    <a:pt x="43" y="36"/>
                    <a:pt x="40" y="39"/>
                    <a:pt x="38" y="41"/>
                  </a:cubicBezTo>
                  <a:cubicBezTo>
                    <a:pt x="31" y="34"/>
                    <a:pt x="31" y="34"/>
                    <a:pt x="31" y="34"/>
                  </a:cubicBezTo>
                  <a:cubicBezTo>
                    <a:pt x="30" y="33"/>
                    <a:pt x="29" y="33"/>
                    <a:pt x="28" y="34"/>
                  </a:cubicBezTo>
                  <a:cubicBezTo>
                    <a:pt x="1" y="60"/>
                    <a:pt x="1" y="60"/>
                    <a:pt x="1" y="60"/>
                  </a:cubicBezTo>
                  <a:cubicBezTo>
                    <a:pt x="1" y="60"/>
                    <a:pt x="1" y="61"/>
                    <a:pt x="1" y="62"/>
                  </a:cubicBezTo>
                  <a:cubicBezTo>
                    <a:pt x="0" y="62"/>
                    <a:pt x="1" y="63"/>
                    <a:pt x="1" y="63"/>
                  </a:cubicBezTo>
                  <a:cubicBezTo>
                    <a:pt x="55" y="117"/>
                    <a:pt x="55" y="117"/>
                    <a:pt x="55" y="117"/>
                  </a:cubicBezTo>
                  <a:cubicBezTo>
                    <a:pt x="55" y="117"/>
                    <a:pt x="56" y="117"/>
                    <a:pt x="56" y="117"/>
                  </a:cubicBezTo>
                  <a:cubicBezTo>
                    <a:pt x="56" y="117"/>
                    <a:pt x="56" y="117"/>
                    <a:pt x="56" y="117"/>
                  </a:cubicBezTo>
                  <a:cubicBezTo>
                    <a:pt x="57" y="117"/>
                    <a:pt x="58" y="117"/>
                    <a:pt x="58" y="117"/>
                  </a:cubicBezTo>
                  <a:cubicBezTo>
                    <a:pt x="84" y="90"/>
                    <a:pt x="84" y="90"/>
                    <a:pt x="84" y="90"/>
                  </a:cubicBezTo>
                  <a:cubicBezTo>
                    <a:pt x="85" y="89"/>
                    <a:pt x="85" y="88"/>
                    <a:pt x="84" y="87"/>
                  </a:cubicBezTo>
                  <a:cubicBezTo>
                    <a:pt x="81" y="85"/>
                    <a:pt x="81" y="85"/>
                    <a:pt x="81" y="85"/>
                  </a:cubicBezTo>
                  <a:cubicBezTo>
                    <a:pt x="82" y="85"/>
                    <a:pt x="83" y="85"/>
                    <a:pt x="83" y="85"/>
                  </a:cubicBezTo>
                  <a:cubicBezTo>
                    <a:pt x="150" y="85"/>
                    <a:pt x="150" y="85"/>
                    <a:pt x="150" y="85"/>
                  </a:cubicBezTo>
                  <a:cubicBezTo>
                    <a:pt x="156" y="85"/>
                    <a:pt x="184" y="59"/>
                    <a:pt x="189" y="51"/>
                  </a:cubicBezTo>
                  <a:cubicBezTo>
                    <a:pt x="189" y="51"/>
                    <a:pt x="189" y="51"/>
                    <a:pt x="189" y="51"/>
                  </a:cubicBezTo>
                  <a:cubicBezTo>
                    <a:pt x="193" y="47"/>
                    <a:pt x="209" y="24"/>
                    <a:pt x="213" y="13"/>
                  </a:cubicBezTo>
                  <a:cubicBezTo>
                    <a:pt x="213" y="13"/>
                    <a:pt x="214" y="13"/>
                    <a:pt x="214" y="13"/>
                  </a:cubicBezTo>
                  <a:cubicBezTo>
                    <a:pt x="214" y="11"/>
                    <a:pt x="214" y="11"/>
                    <a:pt x="214" y="11"/>
                  </a:cubicBezTo>
                  <a:cubicBezTo>
                    <a:pt x="214" y="10"/>
                    <a:pt x="213" y="10"/>
                    <a:pt x="213" y="9"/>
                  </a:cubicBezTo>
                  <a:lnTo>
                    <a:pt x="212" y="9"/>
                  </a:lnTo>
                  <a:close/>
                  <a:moveTo>
                    <a:pt x="183" y="45"/>
                  </a:moveTo>
                  <a:cubicBezTo>
                    <a:pt x="177" y="52"/>
                    <a:pt x="153" y="74"/>
                    <a:pt x="149" y="75"/>
                  </a:cubicBezTo>
                  <a:cubicBezTo>
                    <a:pt x="83" y="75"/>
                    <a:pt x="83" y="75"/>
                    <a:pt x="83" y="75"/>
                  </a:cubicBezTo>
                  <a:cubicBezTo>
                    <a:pt x="79" y="75"/>
                    <a:pt x="77" y="76"/>
                    <a:pt x="74" y="78"/>
                  </a:cubicBezTo>
                  <a:cubicBezTo>
                    <a:pt x="45" y="48"/>
                    <a:pt x="45" y="48"/>
                    <a:pt x="45" y="48"/>
                  </a:cubicBezTo>
                  <a:cubicBezTo>
                    <a:pt x="49" y="44"/>
                    <a:pt x="55" y="38"/>
                    <a:pt x="60" y="33"/>
                  </a:cubicBezTo>
                  <a:cubicBezTo>
                    <a:pt x="63" y="29"/>
                    <a:pt x="70" y="25"/>
                    <a:pt x="75" y="25"/>
                  </a:cubicBezTo>
                  <a:cubicBezTo>
                    <a:pt x="97" y="25"/>
                    <a:pt x="97" y="25"/>
                    <a:pt x="97" y="25"/>
                  </a:cubicBezTo>
                  <a:cubicBezTo>
                    <a:pt x="98" y="25"/>
                    <a:pt x="102" y="28"/>
                    <a:pt x="104" y="29"/>
                  </a:cubicBezTo>
                  <a:cubicBezTo>
                    <a:pt x="106" y="31"/>
                    <a:pt x="106" y="31"/>
                    <a:pt x="106" y="31"/>
                  </a:cubicBezTo>
                  <a:cubicBezTo>
                    <a:pt x="108" y="33"/>
                    <a:pt x="111" y="35"/>
                    <a:pt x="114" y="35"/>
                  </a:cubicBezTo>
                  <a:cubicBezTo>
                    <a:pt x="141" y="35"/>
                    <a:pt x="141" y="35"/>
                    <a:pt x="141" y="35"/>
                  </a:cubicBezTo>
                  <a:cubicBezTo>
                    <a:pt x="148" y="35"/>
                    <a:pt x="150" y="38"/>
                    <a:pt x="150" y="41"/>
                  </a:cubicBezTo>
                  <a:cubicBezTo>
                    <a:pt x="150" y="42"/>
                    <a:pt x="149" y="44"/>
                    <a:pt x="148" y="46"/>
                  </a:cubicBezTo>
                  <a:cubicBezTo>
                    <a:pt x="145" y="47"/>
                    <a:pt x="143" y="48"/>
                    <a:pt x="141" y="48"/>
                  </a:cubicBezTo>
                  <a:cubicBezTo>
                    <a:pt x="100" y="48"/>
                    <a:pt x="100" y="48"/>
                    <a:pt x="100" y="48"/>
                  </a:cubicBezTo>
                  <a:cubicBezTo>
                    <a:pt x="99" y="48"/>
                    <a:pt x="98" y="49"/>
                    <a:pt x="98" y="51"/>
                  </a:cubicBezTo>
                  <a:cubicBezTo>
                    <a:pt x="98" y="55"/>
                    <a:pt x="98" y="55"/>
                    <a:pt x="98" y="55"/>
                  </a:cubicBezTo>
                  <a:cubicBezTo>
                    <a:pt x="98" y="56"/>
                    <a:pt x="99" y="57"/>
                    <a:pt x="100" y="57"/>
                  </a:cubicBezTo>
                  <a:cubicBezTo>
                    <a:pt x="141" y="57"/>
                    <a:pt x="141" y="57"/>
                    <a:pt x="141" y="57"/>
                  </a:cubicBezTo>
                  <a:cubicBezTo>
                    <a:pt x="146" y="57"/>
                    <a:pt x="151" y="56"/>
                    <a:pt x="154" y="53"/>
                  </a:cubicBezTo>
                  <a:cubicBezTo>
                    <a:pt x="157" y="50"/>
                    <a:pt x="159" y="46"/>
                    <a:pt x="159" y="41"/>
                  </a:cubicBezTo>
                  <a:cubicBezTo>
                    <a:pt x="159" y="40"/>
                    <a:pt x="159" y="39"/>
                    <a:pt x="159" y="38"/>
                  </a:cubicBezTo>
                  <a:cubicBezTo>
                    <a:pt x="176" y="29"/>
                    <a:pt x="176" y="29"/>
                    <a:pt x="176" y="29"/>
                  </a:cubicBezTo>
                  <a:cubicBezTo>
                    <a:pt x="176" y="29"/>
                    <a:pt x="177" y="28"/>
                    <a:pt x="177" y="27"/>
                  </a:cubicBezTo>
                  <a:cubicBezTo>
                    <a:pt x="177" y="27"/>
                    <a:pt x="177" y="27"/>
                    <a:pt x="177" y="27"/>
                  </a:cubicBezTo>
                  <a:cubicBezTo>
                    <a:pt x="182" y="17"/>
                    <a:pt x="186" y="13"/>
                    <a:pt x="192" y="12"/>
                  </a:cubicBezTo>
                  <a:cubicBezTo>
                    <a:pt x="197" y="11"/>
                    <a:pt x="201" y="11"/>
                    <a:pt x="203" y="13"/>
                  </a:cubicBezTo>
                  <a:cubicBezTo>
                    <a:pt x="198" y="23"/>
                    <a:pt x="185" y="42"/>
                    <a:pt x="183" y="44"/>
                  </a:cubicBezTo>
                  <a:cubicBezTo>
                    <a:pt x="183" y="44"/>
                    <a:pt x="183" y="45"/>
                    <a:pt x="183" y="45"/>
                  </a:cubicBezTo>
                  <a:close/>
                  <a:moveTo>
                    <a:pt x="13" y="62"/>
                  </a:moveTo>
                  <a:cubicBezTo>
                    <a:pt x="29" y="45"/>
                    <a:pt x="29" y="45"/>
                    <a:pt x="29" y="45"/>
                  </a:cubicBezTo>
                  <a:cubicBezTo>
                    <a:pt x="72" y="89"/>
                    <a:pt x="72" y="89"/>
                    <a:pt x="72" y="89"/>
                  </a:cubicBezTo>
                  <a:cubicBezTo>
                    <a:pt x="56" y="105"/>
                    <a:pt x="56" y="105"/>
                    <a:pt x="56" y="105"/>
                  </a:cubicBezTo>
                  <a:lnTo>
                    <a:pt x="13" y="62"/>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36" name="Google Shape;13536;p657">
              <a:extLst>
                <a:ext uri="{FF2B5EF4-FFF2-40B4-BE49-F238E27FC236}">
                  <a16:creationId xmlns:a16="http://schemas.microsoft.com/office/drawing/2014/main" id="{6619F7A7-1E27-EE3C-5C0F-791AF5C47506}"/>
                </a:ext>
              </a:extLst>
            </p:cNvPr>
            <p:cNvSpPr/>
            <p:nvPr/>
          </p:nvSpPr>
          <p:spPr>
            <a:xfrm>
              <a:off x="6778626" y="1262063"/>
              <a:ext cx="44450" cy="41275"/>
            </a:xfrm>
            <a:custGeom>
              <a:avLst/>
              <a:gdLst/>
              <a:ahLst/>
              <a:cxnLst/>
              <a:rect l="l" t="t" r="r" b="b"/>
              <a:pathLst>
                <a:path w="18" h="17" extrusionOk="0">
                  <a:moveTo>
                    <a:pt x="8" y="1"/>
                  </a:moveTo>
                  <a:cubicBezTo>
                    <a:pt x="7" y="0"/>
                    <a:pt x="5" y="0"/>
                    <a:pt x="5" y="1"/>
                  </a:cubicBezTo>
                  <a:cubicBezTo>
                    <a:pt x="1" y="5"/>
                    <a:pt x="1" y="5"/>
                    <a:pt x="1" y="5"/>
                  </a:cubicBezTo>
                  <a:cubicBezTo>
                    <a:pt x="1" y="5"/>
                    <a:pt x="0" y="6"/>
                    <a:pt x="1" y="6"/>
                  </a:cubicBezTo>
                  <a:cubicBezTo>
                    <a:pt x="1" y="7"/>
                    <a:pt x="1" y="8"/>
                    <a:pt x="1" y="8"/>
                  </a:cubicBezTo>
                  <a:cubicBezTo>
                    <a:pt x="11" y="17"/>
                    <a:pt x="11" y="17"/>
                    <a:pt x="11" y="17"/>
                  </a:cubicBezTo>
                  <a:cubicBezTo>
                    <a:pt x="12" y="17"/>
                    <a:pt x="12" y="17"/>
                    <a:pt x="13" y="17"/>
                  </a:cubicBezTo>
                  <a:cubicBezTo>
                    <a:pt x="13" y="17"/>
                    <a:pt x="13" y="17"/>
                    <a:pt x="13" y="17"/>
                  </a:cubicBezTo>
                  <a:cubicBezTo>
                    <a:pt x="14" y="17"/>
                    <a:pt x="15" y="17"/>
                    <a:pt x="15" y="16"/>
                  </a:cubicBezTo>
                  <a:cubicBezTo>
                    <a:pt x="17" y="13"/>
                    <a:pt x="17" y="13"/>
                    <a:pt x="17" y="13"/>
                  </a:cubicBezTo>
                  <a:cubicBezTo>
                    <a:pt x="18" y="12"/>
                    <a:pt x="18" y="11"/>
                    <a:pt x="17" y="10"/>
                  </a:cubicBezTo>
                  <a:lnTo>
                    <a:pt x="8" y="1"/>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37" name="Google Shape;13537;p657">
              <a:extLst>
                <a:ext uri="{FF2B5EF4-FFF2-40B4-BE49-F238E27FC236}">
                  <a16:creationId xmlns:a16="http://schemas.microsoft.com/office/drawing/2014/main" id="{A4A96D1C-1887-9421-F01C-64B40450ECD7}"/>
                </a:ext>
              </a:extLst>
            </p:cNvPr>
            <p:cNvSpPr/>
            <p:nvPr/>
          </p:nvSpPr>
          <p:spPr>
            <a:xfrm>
              <a:off x="6959601" y="1073150"/>
              <a:ext cx="182563" cy="71438"/>
            </a:xfrm>
            <a:custGeom>
              <a:avLst/>
              <a:gdLst/>
              <a:ahLst/>
              <a:cxnLst/>
              <a:rect l="l" t="t" r="r" b="b"/>
              <a:pathLst>
                <a:path w="73" h="29" extrusionOk="0">
                  <a:moveTo>
                    <a:pt x="66" y="29"/>
                  </a:moveTo>
                  <a:cubicBezTo>
                    <a:pt x="70" y="29"/>
                    <a:pt x="70" y="29"/>
                    <a:pt x="70" y="29"/>
                  </a:cubicBezTo>
                  <a:cubicBezTo>
                    <a:pt x="71" y="29"/>
                    <a:pt x="73" y="28"/>
                    <a:pt x="73" y="27"/>
                  </a:cubicBezTo>
                  <a:cubicBezTo>
                    <a:pt x="73" y="22"/>
                    <a:pt x="73" y="22"/>
                    <a:pt x="73" y="22"/>
                  </a:cubicBezTo>
                  <a:cubicBezTo>
                    <a:pt x="73" y="6"/>
                    <a:pt x="51" y="0"/>
                    <a:pt x="36" y="0"/>
                  </a:cubicBezTo>
                  <a:cubicBezTo>
                    <a:pt x="22" y="0"/>
                    <a:pt x="0" y="6"/>
                    <a:pt x="0" y="22"/>
                  </a:cubicBezTo>
                  <a:cubicBezTo>
                    <a:pt x="0" y="27"/>
                    <a:pt x="0" y="27"/>
                    <a:pt x="0" y="27"/>
                  </a:cubicBezTo>
                  <a:cubicBezTo>
                    <a:pt x="0" y="28"/>
                    <a:pt x="1" y="29"/>
                    <a:pt x="2" y="29"/>
                  </a:cubicBezTo>
                  <a:cubicBezTo>
                    <a:pt x="6" y="29"/>
                    <a:pt x="6" y="29"/>
                    <a:pt x="6" y="29"/>
                  </a:cubicBezTo>
                  <a:cubicBezTo>
                    <a:pt x="8" y="29"/>
                    <a:pt x="9" y="28"/>
                    <a:pt x="9" y="27"/>
                  </a:cubicBezTo>
                  <a:cubicBezTo>
                    <a:pt x="9" y="22"/>
                    <a:pt x="9" y="22"/>
                    <a:pt x="9" y="22"/>
                  </a:cubicBezTo>
                  <a:cubicBezTo>
                    <a:pt x="9" y="14"/>
                    <a:pt x="25" y="10"/>
                    <a:pt x="36" y="10"/>
                  </a:cubicBezTo>
                  <a:cubicBezTo>
                    <a:pt x="45" y="10"/>
                    <a:pt x="63" y="13"/>
                    <a:pt x="63" y="22"/>
                  </a:cubicBezTo>
                  <a:cubicBezTo>
                    <a:pt x="63" y="27"/>
                    <a:pt x="63" y="27"/>
                    <a:pt x="63" y="27"/>
                  </a:cubicBezTo>
                  <a:cubicBezTo>
                    <a:pt x="63" y="28"/>
                    <a:pt x="64" y="29"/>
                    <a:pt x="66" y="29"/>
                  </a:cubicBez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38" name="Google Shape;13538;p657">
              <a:extLst>
                <a:ext uri="{FF2B5EF4-FFF2-40B4-BE49-F238E27FC236}">
                  <a16:creationId xmlns:a16="http://schemas.microsoft.com/office/drawing/2014/main" id="{162BDE25-93A4-0775-3FF4-DB3FB863DA3C}"/>
                </a:ext>
              </a:extLst>
            </p:cNvPr>
            <p:cNvSpPr/>
            <p:nvPr/>
          </p:nvSpPr>
          <p:spPr>
            <a:xfrm>
              <a:off x="6989763" y="933450"/>
              <a:ext cx="112713" cy="131763"/>
            </a:xfrm>
            <a:custGeom>
              <a:avLst/>
              <a:gdLst/>
              <a:ahLst/>
              <a:cxnLst/>
              <a:rect l="l" t="t" r="r" b="b"/>
              <a:pathLst>
                <a:path w="45" h="53" extrusionOk="0">
                  <a:moveTo>
                    <a:pt x="45" y="29"/>
                  </a:moveTo>
                  <a:cubicBezTo>
                    <a:pt x="45" y="25"/>
                    <a:pt x="45" y="25"/>
                    <a:pt x="45" y="25"/>
                  </a:cubicBezTo>
                  <a:cubicBezTo>
                    <a:pt x="45" y="12"/>
                    <a:pt x="35" y="0"/>
                    <a:pt x="22" y="0"/>
                  </a:cubicBezTo>
                  <a:cubicBezTo>
                    <a:pt x="10" y="0"/>
                    <a:pt x="0" y="11"/>
                    <a:pt x="0" y="25"/>
                  </a:cubicBezTo>
                  <a:cubicBezTo>
                    <a:pt x="0" y="29"/>
                    <a:pt x="0" y="29"/>
                    <a:pt x="0" y="29"/>
                  </a:cubicBezTo>
                  <a:cubicBezTo>
                    <a:pt x="0" y="43"/>
                    <a:pt x="10" y="53"/>
                    <a:pt x="22" y="53"/>
                  </a:cubicBezTo>
                  <a:cubicBezTo>
                    <a:pt x="34" y="53"/>
                    <a:pt x="45" y="42"/>
                    <a:pt x="45" y="29"/>
                  </a:cubicBezTo>
                  <a:close/>
                  <a:moveTo>
                    <a:pt x="22" y="10"/>
                  </a:moveTo>
                  <a:cubicBezTo>
                    <a:pt x="30" y="10"/>
                    <a:pt x="35" y="17"/>
                    <a:pt x="35" y="25"/>
                  </a:cubicBezTo>
                  <a:cubicBezTo>
                    <a:pt x="35" y="29"/>
                    <a:pt x="35" y="29"/>
                    <a:pt x="35" y="29"/>
                  </a:cubicBezTo>
                  <a:cubicBezTo>
                    <a:pt x="35" y="37"/>
                    <a:pt x="30" y="44"/>
                    <a:pt x="22" y="44"/>
                  </a:cubicBezTo>
                  <a:cubicBezTo>
                    <a:pt x="15" y="44"/>
                    <a:pt x="9" y="37"/>
                    <a:pt x="9" y="29"/>
                  </a:cubicBezTo>
                  <a:cubicBezTo>
                    <a:pt x="9" y="25"/>
                    <a:pt x="9" y="25"/>
                    <a:pt x="9" y="25"/>
                  </a:cubicBezTo>
                  <a:cubicBezTo>
                    <a:pt x="9" y="17"/>
                    <a:pt x="15" y="10"/>
                    <a:pt x="22" y="10"/>
                  </a:cubicBez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39" name="Google Shape;13539;p657">
              <a:extLst>
                <a:ext uri="{FF2B5EF4-FFF2-40B4-BE49-F238E27FC236}">
                  <a16:creationId xmlns:a16="http://schemas.microsoft.com/office/drawing/2014/main" id="{8B0AC6D7-BBF3-7D33-818C-897808EB5813}"/>
                </a:ext>
              </a:extLst>
            </p:cNvPr>
            <p:cNvSpPr/>
            <p:nvPr/>
          </p:nvSpPr>
          <p:spPr>
            <a:xfrm>
              <a:off x="6870701" y="873125"/>
              <a:ext cx="360363" cy="271463"/>
            </a:xfrm>
            <a:custGeom>
              <a:avLst/>
              <a:gdLst/>
              <a:ahLst/>
              <a:cxnLst/>
              <a:rect l="l" t="t" r="r" b="b"/>
              <a:pathLst>
                <a:path w="145" h="109" extrusionOk="0">
                  <a:moveTo>
                    <a:pt x="11" y="109"/>
                  </a:moveTo>
                  <a:cubicBezTo>
                    <a:pt x="12" y="109"/>
                    <a:pt x="12" y="109"/>
                    <a:pt x="13" y="109"/>
                  </a:cubicBezTo>
                  <a:cubicBezTo>
                    <a:pt x="16" y="107"/>
                    <a:pt x="16" y="107"/>
                    <a:pt x="16" y="107"/>
                  </a:cubicBezTo>
                  <a:cubicBezTo>
                    <a:pt x="17" y="107"/>
                    <a:pt x="17" y="106"/>
                    <a:pt x="18" y="105"/>
                  </a:cubicBezTo>
                  <a:cubicBezTo>
                    <a:pt x="18" y="105"/>
                    <a:pt x="18" y="104"/>
                    <a:pt x="17" y="104"/>
                  </a:cubicBezTo>
                  <a:cubicBezTo>
                    <a:pt x="12" y="95"/>
                    <a:pt x="9" y="84"/>
                    <a:pt x="9" y="72"/>
                  </a:cubicBezTo>
                  <a:cubicBezTo>
                    <a:pt x="9" y="38"/>
                    <a:pt x="37" y="10"/>
                    <a:pt x="72" y="10"/>
                  </a:cubicBezTo>
                  <a:cubicBezTo>
                    <a:pt x="107" y="10"/>
                    <a:pt x="135" y="38"/>
                    <a:pt x="135" y="72"/>
                  </a:cubicBezTo>
                  <a:cubicBezTo>
                    <a:pt x="135" y="79"/>
                    <a:pt x="134" y="85"/>
                    <a:pt x="132" y="91"/>
                  </a:cubicBezTo>
                  <a:cubicBezTo>
                    <a:pt x="132" y="92"/>
                    <a:pt x="133" y="94"/>
                    <a:pt x="134" y="94"/>
                  </a:cubicBezTo>
                  <a:cubicBezTo>
                    <a:pt x="137" y="96"/>
                    <a:pt x="137" y="96"/>
                    <a:pt x="137" y="96"/>
                  </a:cubicBezTo>
                  <a:cubicBezTo>
                    <a:pt x="138" y="96"/>
                    <a:pt x="139" y="96"/>
                    <a:pt x="139" y="96"/>
                  </a:cubicBezTo>
                  <a:cubicBezTo>
                    <a:pt x="140" y="95"/>
                    <a:pt x="141" y="95"/>
                    <a:pt x="141" y="94"/>
                  </a:cubicBezTo>
                  <a:cubicBezTo>
                    <a:pt x="143" y="88"/>
                    <a:pt x="145" y="80"/>
                    <a:pt x="145" y="72"/>
                  </a:cubicBezTo>
                  <a:cubicBezTo>
                    <a:pt x="145" y="33"/>
                    <a:pt x="112" y="0"/>
                    <a:pt x="72" y="0"/>
                  </a:cubicBezTo>
                  <a:cubicBezTo>
                    <a:pt x="32" y="0"/>
                    <a:pt x="0" y="33"/>
                    <a:pt x="0" y="72"/>
                  </a:cubicBezTo>
                  <a:cubicBezTo>
                    <a:pt x="0" y="86"/>
                    <a:pt x="3" y="98"/>
                    <a:pt x="9" y="108"/>
                  </a:cubicBezTo>
                  <a:cubicBezTo>
                    <a:pt x="10" y="109"/>
                    <a:pt x="11" y="109"/>
                    <a:pt x="11" y="109"/>
                  </a:cubicBez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grpSp>
      <p:grpSp>
        <p:nvGrpSpPr>
          <p:cNvPr id="40" name="Google Shape;12229;p651">
            <a:extLst>
              <a:ext uri="{FF2B5EF4-FFF2-40B4-BE49-F238E27FC236}">
                <a16:creationId xmlns:a16="http://schemas.microsoft.com/office/drawing/2014/main" id="{944946E4-12DF-FBDA-9227-28307B057F1E}"/>
              </a:ext>
            </a:extLst>
          </p:cNvPr>
          <p:cNvGrpSpPr/>
          <p:nvPr/>
        </p:nvGrpSpPr>
        <p:grpSpPr>
          <a:xfrm>
            <a:off x="2480043" y="3808980"/>
            <a:ext cx="445294" cy="466931"/>
            <a:chOff x="6464300" y="1003301"/>
            <a:chExt cx="620713" cy="650875"/>
          </a:xfrm>
        </p:grpSpPr>
        <p:sp>
          <p:nvSpPr>
            <p:cNvPr id="41" name="Google Shape;12230;p651">
              <a:extLst>
                <a:ext uri="{FF2B5EF4-FFF2-40B4-BE49-F238E27FC236}">
                  <a16:creationId xmlns:a16="http://schemas.microsoft.com/office/drawing/2014/main" id="{BB6E5B87-AF8C-5631-5EE3-88ACEDA7F152}"/>
                </a:ext>
              </a:extLst>
            </p:cNvPr>
            <p:cNvSpPr/>
            <p:nvPr/>
          </p:nvSpPr>
          <p:spPr>
            <a:xfrm>
              <a:off x="6759575" y="1069976"/>
              <a:ext cx="230188" cy="231775"/>
            </a:xfrm>
            <a:custGeom>
              <a:avLst/>
              <a:gdLst/>
              <a:ahLst/>
              <a:cxnLst/>
              <a:rect l="l" t="t" r="r" b="b"/>
              <a:pathLst>
                <a:path w="97" h="97" extrusionOk="0">
                  <a:moveTo>
                    <a:pt x="2" y="68"/>
                  </a:moveTo>
                  <a:cubicBezTo>
                    <a:pt x="28" y="68"/>
                    <a:pt x="28" y="68"/>
                    <a:pt x="28" y="68"/>
                  </a:cubicBezTo>
                  <a:cubicBezTo>
                    <a:pt x="28" y="95"/>
                    <a:pt x="28" y="95"/>
                    <a:pt x="28" y="95"/>
                  </a:cubicBezTo>
                  <a:cubicBezTo>
                    <a:pt x="28" y="96"/>
                    <a:pt x="29" y="97"/>
                    <a:pt x="31" y="97"/>
                  </a:cubicBezTo>
                  <a:cubicBezTo>
                    <a:pt x="65" y="97"/>
                    <a:pt x="65" y="97"/>
                    <a:pt x="65" y="97"/>
                  </a:cubicBezTo>
                  <a:cubicBezTo>
                    <a:pt x="67" y="97"/>
                    <a:pt x="68" y="96"/>
                    <a:pt x="68" y="95"/>
                  </a:cubicBezTo>
                  <a:cubicBezTo>
                    <a:pt x="68" y="68"/>
                    <a:pt x="68" y="68"/>
                    <a:pt x="68" y="68"/>
                  </a:cubicBezTo>
                  <a:cubicBezTo>
                    <a:pt x="94" y="68"/>
                    <a:pt x="94" y="68"/>
                    <a:pt x="94" y="68"/>
                  </a:cubicBezTo>
                  <a:cubicBezTo>
                    <a:pt x="95" y="68"/>
                    <a:pt x="97" y="67"/>
                    <a:pt x="97" y="66"/>
                  </a:cubicBezTo>
                  <a:cubicBezTo>
                    <a:pt x="97" y="31"/>
                    <a:pt x="97" y="31"/>
                    <a:pt x="97" y="31"/>
                  </a:cubicBezTo>
                  <a:cubicBezTo>
                    <a:pt x="97" y="30"/>
                    <a:pt x="95" y="28"/>
                    <a:pt x="94" y="28"/>
                  </a:cubicBezTo>
                  <a:cubicBezTo>
                    <a:pt x="68" y="28"/>
                    <a:pt x="68" y="28"/>
                    <a:pt x="68" y="28"/>
                  </a:cubicBezTo>
                  <a:cubicBezTo>
                    <a:pt x="68" y="3"/>
                    <a:pt x="68" y="3"/>
                    <a:pt x="68" y="3"/>
                  </a:cubicBezTo>
                  <a:cubicBezTo>
                    <a:pt x="68" y="2"/>
                    <a:pt x="67" y="0"/>
                    <a:pt x="65" y="0"/>
                  </a:cubicBezTo>
                  <a:cubicBezTo>
                    <a:pt x="31" y="0"/>
                    <a:pt x="31" y="0"/>
                    <a:pt x="31" y="0"/>
                  </a:cubicBezTo>
                  <a:cubicBezTo>
                    <a:pt x="29" y="0"/>
                    <a:pt x="28" y="2"/>
                    <a:pt x="28" y="3"/>
                  </a:cubicBezTo>
                  <a:cubicBezTo>
                    <a:pt x="28" y="28"/>
                    <a:pt x="28" y="28"/>
                    <a:pt x="28" y="28"/>
                  </a:cubicBezTo>
                  <a:cubicBezTo>
                    <a:pt x="2" y="28"/>
                    <a:pt x="2" y="28"/>
                    <a:pt x="2" y="28"/>
                  </a:cubicBezTo>
                  <a:cubicBezTo>
                    <a:pt x="1" y="28"/>
                    <a:pt x="0" y="30"/>
                    <a:pt x="0" y="31"/>
                  </a:cubicBezTo>
                  <a:cubicBezTo>
                    <a:pt x="0" y="66"/>
                    <a:pt x="0" y="66"/>
                    <a:pt x="0" y="66"/>
                  </a:cubicBezTo>
                  <a:cubicBezTo>
                    <a:pt x="0" y="67"/>
                    <a:pt x="1" y="68"/>
                    <a:pt x="2" y="68"/>
                  </a:cubicBezTo>
                  <a:close/>
                  <a:moveTo>
                    <a:pt x="39" y="36"/>
                  </a:moveTo>
                  <a:cubicBezTo>
                    <a:pt x="39" y="11"/>
                    <a:pt x="39" y="11"/>
                    <a:pt x="39" y="11"/>
                  </a:cubicBezTo>
                  <a:cubicBezTo>
                    <a:pt x="57" y="11"/>
                    <a:pt x="57" y="11"/>
                    <a:pt x="57" y="11"/>
                  </a:cubicBezTo>
                  <a:cubicBezTo>
                    <a:pt x="57" y="36"/>
                    <a:pt x="57" y="36"/>
                    <a:pt x="57" y="36"/>
                  </a:cubicBezTo>
                  <a:cubicBezTo>
                    <a:pt x="57" y="38"/>
                    <a:pt x="58" y="39"/>
                    <a:pt x="59" y="39"/>
                  </a:cubicBezTo>
                  <a:cubicBezTo>
                    <a:pt x="86" y="39"/>
                    <a:pt x="86" y="39"/>
                    <a:pt x="86" y="39"/>
                  </a:cubicBezTo>
                  <a:cubicBezTo>
                    <a:pt x="86" y="57"/>
                    <a:pt x="86" y="57"/>
                    <a:pt x="86" y="57"/>
                  </a:cubicBezTo>
                  <a:cubicBezTo>
                    <a:pt x="59" y="57"/>
                    <a:pt x="59" y="57"/>
                    <a:pt x="59" y="57"/>
                  </a:cubicBezTo>
                  <a:cubicBezTo>
                    <a:pt x="58" y="57"/>
                    <a:pt x="57" y="58"/>
                    <a:pt x="57" y="60"/>
                  </a:cubicBezTo>
                  <a:cubicBezTo>
                    <a:pt x="57" y="86"/>
                    <a:pt x="57" y="86"/>
                    <a:pt x="57" y="86"/>
                  </a:cubicBezTo>
                  <a:cubicBezTo>
                    <a:pt x="39" y="86"/>
                    <a:pt x="39" y="86"/>
                    <a:pt x="39" y="86"/>
                  </a:cubicBezTo>
                  <a:cubicBezTo>
                    <a:pt x="39" y="60"/>
                    <a:pt x="39" y="60"/>
                    <a:pt x="39" y="60"/>
                  </a:cubicBezTo>
                  <a:cubicBezTo>
                    <a:pt x="39" y="58"/>
                    <a:pt x="38" y="57"/>
                    <a:pt x="37" y="57"/>
                  </a:cubicBezTo>
                  <a:cubicBezTo>
                    <a:pt x="11" y="57"/>
                    <a:pt x="11" y="57"/>
                    <a:pt x="11" y="57"/>
                  </a:cubicBezTo>
                  <a:cubicBezTo>
                    <a:pt x="11" y="39"/>
                    <a:pt x="11" y="39"/>
                    <a:pt x="11" y="39"/>
                  </a:cubicBezTo>
                  <a:cubicBezTo>
                    <a:pt x="37" y="39"/>
                    <a:pt x="37" y="39"/>
                    <a:pt x="37" y="39"/>
                  </a:cubicBezTo>
                  <a:cubicBezTo>
                    <a:pt x="38" y="39"/>
                    <a:pt x="39" y="38"/>
                    <a:pt x="39" y="36"/>
                  </a:cubicBez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42" name="Google Shape;12231;p651">
              <a:extLst>
                <a:ext uri="{FF2B5EF4-FFF2-40B4-BE49-F238E27FC236}">
                  <a16:creationId xmlns:a16="http://schemas.microsoft.com/office/drawing/2014/main" id="{4DC5C9AA-1646-15B2-1CB8-729412344005}"/>
                </a:ext>
              </a:extLst>
            </p:cNvPr>
            <p:cNvSpPr/>
            <p:nvPr/>
          </p:nvSpPr>
          <p:spPr>
            <a:xfrm>
              <a:off x="6464300" y="1069976"/>
              <a:ext cx="373063" cy="584200"/>
            </a:xfrm>
            <a:custGeom>
              <a:avLst/>
              <a:gdLst/>
              <a:ahLst/>
              <a:cxnLst/>
              <a:rect l="l" t="t" r="r" b="b"/>
              <a:pathLst>
                <a:path w="157" h="245" extrusionOk="0">
                  <a:moveTo>
                    <a:pt x="154" y="129"/>
                  </a:moveTo>
                  <a:cubicBezTo>
                    <a:pt x="148" y="129"/>
                    <a:pt x="148" y="129"/>
                    <a:pt x="148" y="129"/>
                  </a:cubicBezTo>
                  <a:cubicBezTo>
                    <a:pt x="147" y="129"/>
                    <a:pt x="146" y="130"/>
                    <a:pt x="146" y="132"/>
                  </a:cubicBezTo>
                  <a:cubicBezTo>
                    <a:pt x="146" y="200"/>
                    <a:pt x="146" y="200"/>
                    <a:pt x="146" y="200"/>
                  </a:cubicBezTo>
                  <a:cubicBezTo>
                    <a:pt x="10" y="200"/>
                    <a:pt x="10" y="200"/>
                    <a:pt x="10" y="200"/>
                  </a:cubicBezTo>
                  <a:cubicBezTo>
                    <a:pt x="10" y="40"/>
                    <a:pt x="10" y="40"/>
                    <a:pt x="10" y="40"/>
                  </a:cubicBezTo>
                  <a:cubicBezTo>
                    <a:pt x="78" y="40"/>
                    <a:pt x="78" y="40"/>
                    <a:pt x="78" y="40"/>
                  </a:cubicBezTo>
                  <a:cubicBezTo>
                    <a:pt x="79" y="40"/>
                    <a:pt x="81" y="39"/>
                    <a:pt x="81" y="37"/>
                  </a:cubicBezTo>
                  <a:cubicBezTo>
                    <a:pt x="81" y="32"/>
                    <a:pt x="81" y="32"/>
                    <a:pt x="81" y="32"/>
                  </a:cubicBezTo>
                  <a:cubicBezTo>
                    <a:pt x="81" y="30"/>
                    <a:pt x="79" y="29"/>
                    <a:pt x="78" y="29"/>
                  </a:cubicBezTo>
                  <a:cubicBezTo>
                    <a:pt x="10" y="29"/>
                    <a:pt x="10" y="29"/>
                    <a:pt x="10" y="29"/>
                  </a:cubicBezTo>
                  <a:cubicBezTo>
                    <a:pt x="10" y="23"/>
                    <a:pt x="10" y="23"/>
                    <a:pt x="10" y="23"/>
                  </a:cubicBezTo>
                  <a:cubicBezTo>
                    <a:pt x="10" y="16"/>
                    <a:pt x="15" y="11"/>
                    <a:pt x="22" y="11"/>
                  </a:cubicBezTo>
                  <a:cubicBezTo>
                    <a:pt x="78" y="11"/>
                    <a:pt x="78" y="11"/>
                    <a:pt x="78" y="11"/>
                  </a:cubicBezTo>
                  <a:cubicBezTo>
                    <a:pt x="79" y="11"/>
                    <a:pt x="81" y="10"/>
                    <a:pt x="81" y="9"/>
                  </a:cubicBezTo>
                  <a:cubicBezTo>
                    <a:pt x="81" y="3"/>
                    <a:pt x="81" y="3"/>
                    <a:pt x="81" y="3"/>
                  </a:cubicBezTo>
                  <a:cubicBezTo>
                    <a:pt x="81" y="2"/>
                    <a:pt x="79" y="0"/>
                    <a:pt x="78" y="0"/>
                  </a:cubicBezTo>
                  <a:cubicBezTo>
                    <a:pt x="22" y="0"/>
                    <a:pt x="22" y="0"/>
                    <a:pt x="22" y="0"/>
                  </a:cubicBezTo>
                  <a:cubicBezTo>
                    <a:pt x="9" y="0"/>
                    <a:pt x="0" y="10"/>
                    <a:pt x="0" y="23"/>
                  </a:cubicBezTo>
                  <a:cubicBezTo>
                    <a:pt x="0" y="223"/>
                    <a:pt x="0" y="223"/>
                    <a:pt x="0" y="223"/>
                  </a:cubicBezTo>
                  <a:cubicBezTo>
                    <a:pt x="0" y="234"/>
                    <a:pt x="8" y="245"/>
                    <a:pt x="22" y="245"/>
                  </a:cubicBezTo>
                  <a:cubicBezTo>
                    <a:pt x="134" y="245"/>
                    <a:pt x="134" y="245"/>
                    <a:pt x="134" y="245"/>
                  </a:cubicBezTo>
                  <a:cubicBezTo>
                    <a:pt x="148" y="245"/>
                    <a:pt x="157" y="234"/>
                    <a:pt x="157" y="223"/>
                  </a:cubicBezTo>
                  <a:cubicBezTo>
                    <a:pt x="157" y="132"/>
                    <a:pt x="157" y="132"/>
                    <a:pt x="157" y="132"/>
                  </a:cubicBezTo>
                  <a:cubicBezTo>
                    <a:pt x="157" y="130"/>
                    <a:pt x="155" y="129"/>
                    <a:pt x="154" y="129"/>
                  </a:cubicBezTo>
                  <a:close/>
                  <a:moveTo>
                    <a:pt x="146" y="211"/>
                  </a:moveTo>
                  <a:cubicBezTo>
                    <a:pt x="146" y="223"/>
                    <a:pt x="146" y="223"/>
                    <a:pt x="146" y="223"/>
                  </a:cubicBezTo>
                  <a:cubicBezTo>
                    <a:pt x="146" y="229"/>
                    <a:pt x="140" y="235"/>
                    <a:pt x="134" y="235"/>
                  </a:cubicBezTo>
                  <a:cubicBezTo>
                    <a:pt x="22" y="235"/>
                    <a:pt x="22" y="235"/>
                    <a:pt x="22" y="235"/>
                  </a:cubicBezTo>
                  <a:cubicBezTo>
                    <a:pt x="15" y="235"/>
                    <a:pt x="10" y="229"/>
                    <a:pt x="10" y="223"/>
                  </a:cubicBezTo>
                  <a:cubicBezTo>
                    <a:pt x="10" y="211"/>
                    <a:pt x="10" y="211"/>
                    <a:pt x="10" y="211"/>
                  </a:cubicBezTo>
                  <a:lnTo>
                    <a:pt x="146" y="211"/>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43" name="Google Shape;12232;p651">
              <a:extLst>
                <a:ext uri="{FF2B5EF4-FFF2-40B4-BE49-F238E27FC236}">
                  <a16:creationId xmlns:a16="http://schemas.microsoft.com/office/drawing/2014/main" id="{67A5446C-DA8D-5567-B021-1A5DF83AA98E}"/>
                </a:ext>
              </a:extLst>
            </p:cNvPr>
            <p:cNvSpPr/>
            <p:nvPr/>
          </p:nvSpPr>
          <p:spPr>
            <a:xfrm>
              <a:off x="6664325" y="1003301"/>
              <a:ext cx="420688" cy="441325"/>
            </a:xfrm>
            <a:custGeom>
              <a:avLst/>
              <a:gdLst/>
              <a:ahLst/>
              <a:cxnLst/>
              <a:rect l="l" t="t" r="r" b="b"/>
              <a:pathLst>
                <a:path w="177" h="185" extrusionOk="0">
                  <a:moveTo>
                    <a:pt x="154" y="0"/>
                  </a:moveTo>
                  <a:cubicBezTo>
                    <a:pt x="22" y="0"/>
                    <a:pt x="22" y="0"/>
                    <a:pt x="22" y="0"/>
                  </a:cubicBezTo>
                  <a:cubicBezTo>
                    <a:pt x="9" y="0"/>
                    <a:pt x="0" y="10"/>
                    <a:pt x="0" y="23"/>
                  </a:cubicBezTo>
                  <a:cubicBezTo>
                    <a:pt x="0" y="183"/>
                    <a:pt x="0" y="183"/>
                    <a:pt x="0" y="183"/>
                  </a:cubicBezTo>
                  <a:cubicBezTo>
                    <a:pt x="0" y="184"/>
                    <a:pt x="0" y="185"/>
                    <a:pt x="1" y="185"/>
                  </a:cubicBezTo>
                  <a:cubicBezTo>
                    <a:pt x="1" y="185"/>
                    <a:pt x="2" y="185"/>
                    <a:pt x="2" y="185"/>
                  </a:cubicBezTo>
                  <a:cubicBezTo>
                    <a:pt x="3" y="185"/>
                    <a:pt x="3" y="185"/>
                    <a:pt x="4" y="185"/>
                  </a:cubicBezTo>
                  <a:cubicBezTo>
                    <a:pt x="36" y="154"/>
                    <a:pt x="36" y="154"/>
                    <a:pt x="36" y="154"/>
                  </a:cubicBezTo>
                  <a:cubicBezTo>
                    <a:pt x="154" y="154"/>
                    <a:pt x="154" y="154"/>
                    <a:pt x="154" y="154"/>
                  </a:cubicBezTo>
                  <a:cubicBezTo>
                    <a:pt x="167" y="154"/>
                    <a:pt x="177" y="142"/>
                    <a:pt x="177" y="132"/>
                  </a:cubicBezTo>
                  <a:cubicBezTo>
                    <a:pt x="177" y="23"/>
                    <a:pt x="177" y="23"/>
                    <a:pt x="177" y="23"/>
                  </a:cubicBezTo>
                  <a:cubicBezTo>
                    <a:pt x="177" y="10"/>
                    <a:pt x="167" y="0"/>
                    <a:pt x="154" y="0"/>
                  </a:cubicBezTo>
                  <a:close/>
                  <a:moveTo>
                    <a:pt x="10" y="164"/>
                  </a:moveTo>
                  <a:cubicBezTo>
                    <a:pt x="10" y="23"/>
                    <a:pt x="10" y="23"/>
                    <a:pt x="10" y="23"/>
                  </a:cubicBezTo>
                  <a:cubicBezTo>
                    <a:pt x="10" y="16"/>
                    <a:pt x="15" y="11"/>
                    <a:pt x="22" y="11"/>
                  </a:cubicBezTo>
                  <a:cubicBezTo>
                    <a:pt x="154" y="11"/>
                    <a:pt x="154" y="11"/>
                    <a:pt x="154" y="11"/>
                  </a:cubicBezTo>
                  <a:cubicBezTo>
                    <a:pt x="160" y="11"/>
                    <a:pt x="166" y="16"/>
                    <a:pt x="166" y="23"/>
                  </a:cubicBezTo>
                  <a:cubicBezTo>
                    <a:pt x="166" y="132"/>
                    <a:pt x="166" y="132"/>
                    <a:pt x="166" y="132"/>
                  </a:cubicBezTo>
                  <a:cubicBezTo>
                    <a:pt x="166" y="137"/>
                    <a:pt x="160" y="143"/>
                    <a:pt x="154" y="143"/>
                  </a:cubicBezTo>
                  <a:cubicBezTo>
                    <a:pt x="32" y="143"/>
                    <a:pt x="32" y="143"/>
                    <a:pt x="32" y="143"/>
                  </a:cubicBezTo>
                  <a:cubicBezTo>
                    <a:pt x="31" y="143"/>
                    <a:pt x="31" y="144"/>
                    <a:pt x="30" y="144"/>
                  </a:cubicBezTo>
                  <a:lnTo>
                    <a:pt x="10" y="164"/>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44" name="Google Shape;12233;p651">
              <a:extLst>
                <a:ext uri="{FF2B5EF4-FFF2-40B4-BE49-F238E27FC236}">
                  <a16:creationId xmlns:a16="http://schemas.microsoft.com/office/drawing/2014/main" id="{FA670918-5802-6F7E-6E9A-59B1E2D6D9E2}"/>
                </a:ext>
              </a:extLst>
            </p:cNvPr>
            <p:cNvSpPr/>
            <p:nvPr/>
          </p:nvSpPr>
          <p:spPr>
            <a:xfrm>
              <a:off x="6616700" y="1595439"/>
              <a:ext cx="68263" cy="20638"/>
            </a:xfrm>
            <a:custGeom>
              <a:avLst/>
              <a:gdLst/>
              <a:ahLst/>
              <a:cxnLst/>
              <a:rect l="l" t="t" r="r" b="b"/>
              <a:pathLst>
                <a:path w="29" h="9" extrusionOk="0">
                  <a:moveTo>
                    <a:pt x="2" y="9"/>
                  </a:moveTo>
                  <a:cubicBezTo>
                    <a:pt x="26" y="9"/>
                    <a:pt x="26" y="9"/>
                    <a:pt x="26" y="9"/>
                  </a:cubicBezTo>
                  <a:cubicBezTo>
                    <a:pt x="27" y="9"/>
                    <a:pt x="29" y="8"/>
                    <a:pt x="29" y="7"/>
                  </a:cubicBezTo>
                  <a:cubicBezTo>
                    <a:pt x="29" y="3"/>
                    <a:pt x="29" y="3"/>
                    <a:pt x="29" y="3"/>
                  </a:cubicBezTo>
                  <a:cubicBezTo>
                    <a:pt x="29" y="2"/>
                    <a:pt x="27" y="0"/>
                    <a:pt x="26" y="0"/>
                  </a:cubicBezTo>
                  <a:cubicBezTo>
                    <a:pt x="2" y="0"/>
                    <a:pt x="2" y="0"/>
                    <a:pt x="2" y="0"/>
                  </a:cubicBezTo>
                  <a:cubicBezTo>
                    <a:pt x="1" y="0"/>
                    <a:pt x="0" y="2"/>
                    <a:pt x="0" y="3"/>
                  </a:cubicBezTo>
                  <a:cubicBezTo>
                    <a:pt x="0" y="7"/>
                    <a:pt x="0" y="7"/>
                    <a:pt x="0" y="7"/>
                  </a:cubicBezTo>
                  <a:cubicBezTo>
                    <a:pt x="0" y="8"/>
                    <a:pt x="1" y="9"/>
                    <a:pt x="2" y="9"/>
                  </a:cubicBez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grpSp>
      <p:grpSp>
        <p:nvGrpSpPr>
          <p:cNvPr id="45" name="Google Shape;11324;p647">
            <a:extLst>
              <a:ext uri="{FF2B5EF4-FFF2-40B4-BE49-F238E27FC236}">
                <a16:creationId xmlns:a16="http://schemas.microsoft.com/office/drawing/2014/main" id="{E91A3D00-3EE5-E7B4-A4A5-BD398C1643D8}"/>
              </a:ext>
            </a:extLst>
          </p:cNvPr>
          <p:cNvGrpSpPr/>
          <p:nvPr/>
        </p:nvGrpSpPr>
        <p:grpSpPr>
          <a:xfrm>
            <a:off x="1122397" y="3795587"/>
            <a:ext cx="311469" cy="506925"/>
            <a:chOff x="1570326" y="2660593"/>
            <a:chExt cx="392112" cy="638175"/>
          </a:xfrm>
        </p:grpSpPr>
        <p:sp>
          <p:nvSpPr>
            <p:cNvPr id="46" name="Google Shape;11325;p647">
              <a:extLst>
                <a:ext uri="{FF2B5EF4-FFF2-40B4-BE49-F238E27FC236}">
                  <a16:creationId xmlns:a16="http://schemas.microsoft.com/office/drawing/2014/main" id="{B717E6E4-E713-DDBD-A942-246830FDEF74}"/>
                </a:ext>
              </a:extLst>
            </p:cNvPr>
            <p:cNvSpPr/>
            <p:nvPr/>
          </p:nvSpPr>
          <p:spPr>
            <a:xfrm>
              <a:off x="1700501" y="2773306"/>
              <a:ext cx="133350" cy="169863"/>
            </a:xfrm>
            <a:custGeom>
              <a:avLst/>
              <a:gdLst/>
              <a:ahLst/>
              <a:cxnLst/>
              <a:rect l="l" t="t" r="r" b="b"/>
              <a:pathLst>
                <a:path w="57" h="73" extrusionOk="0">
                  <a:moveTo>
                    <a:pt x="43" y="20"/>
                  </a:moveTo>
                  <a:cubicBezTo>
                    <a:pt x="39" y="15"/>
                    <a:pt x="35" y="11"/>
                    <a:pt x="33" y="5"/>
                  </a:cubicBezTo>
                  <a:cubicBezTo>
                    <a:pt x="33" y="2"/>
                    <a:pt x="30" y="0"/>
                    <a:pt x="28" y="0"/>
                  </a:cubicBezTo>
                  <a:cubicBezTo>
                    <a:pt x="25" y="0"/>
                    <a:pt x="23" y="2"/>
                    <a:pt x="23" y="5"/>
                  </a:cubicBezTo>
                  <a:cubicBezTo>
                    <a:pt x="21" y="11"/>
                    <a:pt x="18" y="15"/>
                    <a:pt x="13" y="20"/>
                  </a:cubicBezTo>
                  <a:cubicBezTo>
                    <a:pt x="7" y="26"/>
                    <a:pt x="0" y="33"/>
                    <a:pt x="0" y="47"/>
                  </a:cubicBezTo>
                  <a:cubicBezTo>
                    <a:pt x="0" y="63"/>
                    <a:pt x="11" y="73"/>
                    <a:pt x="28" y="73"/>
                  </a:cubicBezTo>
                  <a:cubicBezTo>
                    <a:pt x="45" y="73"/>
                    <a:pt x="57" y="62"/>
                    <a:pt x="57" y="47"/>
                  </a:cubicBezTo>
                  <a:cubicBezTo>
                    <a:pt x="57" y="33"/>
                    <a:pt x="49" y="26"/>
                    <a:pt x="43" y="20"/>
                  </a:cubicBezTo>
                  <a:close/>
                  <a:moveTo>
                    <a:pt x="46" y="47"/>
                  </a:moveTo>
                  <a:cubicBezTo>
                    <a:pt x="46" y="59"/>
                    <a:pt x="37" y="63"/>
                    <a:pt x="28" y="63"/>
                  </a:cubicBezTo>
                  <a:cubicBezTo>
                    <a:pt x="17" y="63"/>
                    <a:pt x="10" y="57"/>
                    <a:pt x="10" y="47"/>
                  </a:cubicBezTo>
                  <a:cubicBezTo>
                    <a:pt x="10" y="38"/>
                    <a:pt x="14" y="33"/>
                    <a:pt x="20" y="27"/>
                  </a:cubicBezTo>
                  <a:cubicBezTo>
                    <a:pt x="23" y="25"/>
                    <a:pt x="26" y="22"/>
                    <a:pt x="28" y="19"/>
                  </a:cubicBezTo>
                  <a:cubicBezTo>
                    <a:pt x="30" y="22"/>
                    <a:pt x="33" y="25"/>
                    <a:pt x="35" y="27"/>
                  </a:cubicBezTo>
                  <a:cubicBezTo>
                    <a:pt x="41" y="33"/>
                    <a:pt x="46" y="38"/>
                    <a:pt x="46" y="47"/>
                  </a:cubicBez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47" name="Google Shape;11326;p647">
              <a:extLst>
                <a:ext uri="{FF2B5EF4-FFF2-40B4-BE49-F238E27FC236}">
                  <a16:creationId xmlns:a16="http://schemas.microsoft.com/office/drawing/2014/main" id="{88850AD2-42E4-9983-D8B9-382B57AB29AD}"/>
                </a:ext>
              </a:extLst>
            </p:cNvPr>
            <p:cNvSpPr/>
            <p:nvPr/>
          </p:nvSpPr>
          <p:spPr>
            <a:xfrm>
              <a:off x="1570326" y="2660593"/>
              <a:ext cx="392112" cy="638175"/>
            </a:xfrm>
            <a:custGeom>
              <a:avLst/>
              <a:gdLst/>
              <a:ahLst/>
              <a:cxnLst/>
              <a:rect l="l" t="t" r="r" b="b"/>
              <a:pathLst>
                <a:path w="168" h="273" extrusionOk="0">
                  <a:moveTo>
                    <a:pt x="112" y="211"/>
                  </a:moveTo>
                  <a:cubicBezTo>
                    <a:pt x="145" y="211"/>
                    <a:pt x="145" y="211"/>
                    <a:pt x="145" y="211"/>
                  </a:cubicBezTo>
                  <a:cubicBezTo>
                    <a:pt x="158" y="211"/>
                    <a:pt x="168" y="201"/>
                    <a:pt x="168" y="189"/>
                  </a:cubicBezTo>
                  <a:cubicBezTo>
                    <a:pt x="168" y="23"/>
                    <a:pt x="168" y="23"/>
                    <a:pt x="168" y="23"/>
                  </a:cubicBezTo>
                  <a:cubicBezTo>
                    <a:pt x="168" y="17"/>
                    <a:pt x="166" y="12"/>
                    <a:pt x="162" y="7"/>
                  </a:cubicBezTo>
                  <a:cubicBezTo>
                    <a:pt x="158" y="3"/>
                    <a:pt x="152" y="0"/>
                    <a:pt x="146" y="0"/>
                  </a:cubicBezTo>
                  <a:cubicBezTo>
                    <a:pt x="22" y="0"/>
                    <a:pt x="22" y="0"/>
                    <a:pt x="22" y="0"/>
                  </a:cubicBezTo>
                  <a:cubicBezTo>
                    <a:pt x="10" y="0"/>
                    <a:pt x="0" y="11"/>
                    <a:pt x="0" y="23"/>
                  </a:cubicBezTo>
                  <a:cubicBezTo>
                    <a:pt x="0" y="189"/>
                    <a:pt x="0" y="189"/>
                    <a:pt x="0" y="189"/>
                  </a:cubicBezTo>
                  <a:cubicBezTo>
                    <a:pt x="0" y="201"/>
                    <a:pt x="10" y="211"/>
                    <a:pt x="22" y="211"/>
                  </a:cubicBezTo>
                  <a:cubicBezTo>
                    <a:pt x="56" y="211"/>
                    <a:pt x="56" y="211"/>
                    <a:pt x="56" y="211"/>
                  </a:cubicBezTo>
                  <a:cubicBezTo>
                    <a:pt x="56" y="273"/>
                    <a:pt x="56" y="273"/>
                    <a:pt x="56" y="273"/>
                  </a:cubicBezTo>
                  <a:cubicBezTo>
                    <a:pt x="112" y="273"/>
                    <a:pt x="112" y="273"/>
                    <a:pt x="112" y="273"/>
                  </a:cubicBezTo>
                  <a:lnTo>
                    <a:pt x="112" y="211"/>
                  </a:lnTo>
                  <a:close/>
                  <a:moveTo>
                    <a:pt x="42" y="178"/>
                  </a:moveTo>
                  <a:cubicBezTo>
                    <a:pt x="42" y="188"/>
                    <a:pt x="42" y="188"/>
                    <a:pt x="42" y="188"/>
                  </a:cubicBezTo>
                  <a:cubicBezTo>
                    <a:pt x="56" y="188"/>
                    <a:pt x="56" y="188"/>
                    <a:pt x="56" y="188"/>
                  </a:cubicBezTo>
                  <a:cubicBezTo>
                    <a:pt x="56" y="200"/>
                    <a:pt x="56" y="200"/>
                    <a:pt x="56" y="200"/>
                  </a:cubicBezTo>
                  <a:cubicBezTo>
                    <a:pt x="22" y="200"/>
                    <a:pt x="22" y="200"/>
                    <a:pt x="22" y="200"/>
                  </a:cubicBezTo>
                  <a:cubicBezTo>
                    <a:pt x="15" y="200"/>
                    <a:pt x="10" y="194"/>
                    <a:pt x="10" y="189"/>
                  </a:cubicBezTo>
                  <a:cubicBezTo>
                    <a:pt x="10" y="23"/>
                    <a:pt x="10" y="23"/>
                    <a:pt x="10" y="23"/>
                  </a:cubicBezTo>
                  <a:cubicBezTo>
                    <a:pt x="10" y="17"/>
                    <a:pt x="15" y="12"/>
                    <a:pt x="22" y="12"/>
                  </a:cubicBezTo>
                  <a:cubicBezTo>
                    <a:pt x="146" y="12"/>
                    <a:pt x="146" y="12"/>
                    <a:pt x="146" y="12"/>
                  </a:cubicBezTo>
                  <a:cubicBezTo>
                    <a:pt x="153" y="12"/>
                    <a:pt x="158" y="17"/>
                    <a:pt x="158" y="23"/>
                  </a:cubicBezTo>
                  <a:cubicBezTo>
                    <a:pt x="158" y="189"/>
                    <a:pt x="158" y="189"/>
                    <a:pt x="158" y="189"/>
                  </a:cubicBezTo>
                  <a:cubicBezTo>
                    <a:pt x="158" y="195"/>
                    <a:pt x="153" y="200"/>
                    <a:pt x="146" y="200"/>
                  </a:cubicBezTo>
                  <a:cubicBezTo>
                    <a:pt x="112" y="200"/>
                    <a:pt x="112" y="200"/>
                    <a:pt x="112" y="200"/>
                  </a:cubicBezTo>
                  <a:cubicBezTo>
                    <a:pt x="112" y="188"/>
                    <a:pt x="112" y="188"/>
                    <a:pt x="112" y="188"/>
                  </a:cubicBezTo>
                  <a:cubicBezTo>
                    <a:pt x="127" y="188"/>
                    <a:pt x="127" y="188"/>
                    <a:pt x="127" y="188"/>
                  </a:cubicBezTo>
                  <a:cubicBezTo>
                    <a:pt x="127" y="178"/>
                    <a:pt x="127" y="178"/>
                    <a:pt x="127" y="178"/>
                  </a:cubicBezTo>
                  <a:lnTo>
                    <a:pt x="42" y="178"/>
                  </a:lnTo>
                  <a:close/>
                  <a:moveTo>
                    <a:pt x="101" y="231"/>
                  </a:moveTo>
                  <a:cubicBezTo>
                    <a:pt x="101" y="262"/>
                    <a:pt x="101" y="262"/>
                    <a:pt x="101" y="262"/>
                  </a:cubicBezTo>
                  <a:cubicBezTo>
                    <a:pt x="66" y="262"/>
                    <a:pt x="66" y="262"/>
                    <a:pt x="66" y="262"/>
                  </a:cubicBezTo>
                  <a:cubicBezTo>
                    <a:pt x="66" y="231"/>
                    <a:pt x="66" y="231"/>
                    <a:pt x="66" y="231"/>
                  </a:cubicBezTo>
                  <a:lnTo>
                    <a:pt x="101" y="231"/>
                  </a:lnTo>
                  <a:close/>
                  <a:moveTo>
                    <a:pt x="67" y="221"/>
                  </a:moveTo>
                  <a:cubicBezTo>
                    <a:pt x="67" y="187"/>
                    <a:pt x="67" y="187"/>
                    <a:pt x="67" y="187"/>
                  </a:cubicBezTo>
                  <a:cubicBezTo>
                    <a:pt x="102" y="187"/>
                    <a:pt x="102" y="187"/>
                    <a:pt x="102" y="187"/>
                  </a:cubicBezTo>
                  <a:cubicBezTo>
                    <a:pt x="102" y="221"/>
                    <a:pt x="102" y="221"/>
                    <a:pt x="102" y="221"/>
                  </a:cubicBezTo>
                  <a:lnTo>
                    <a:pt x="67" y="221"/>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sp>
          <p:nvSpPr>
            <p:cNvPr id="48" name="Google Shape;11327;p647">
              <a:extLst>
                <a:ext uri="{FF2B5EF4-FFF2-40B4-BE49-F238E27FC236}">
                  <a16:creationId xmlns:a16="http://schemas.microsoft.com/office/drawing/2014/main" id="{F9B78CB9-9A63-1A5B-7B01-3318F1BFF025}"/>
                </a:ext>
              </a:extLst>
            </p:cNvPr>
            <p:cNvSpPr/>
            <p:nvPr/>
          </p:nvSpPr>
          <p:spPr>
            <a:xfrm>
              <a:off x="1625888" y="2716156"/>
              <a:ext cx="282575" cy="282575"/>
            </a:xfrm>
            <a:custGeom>
              <a:avLst/>
              <a:gdLst/>
              <a:ahLst/>
              <a:cxnLst/>
              <a:rect l="l" t="t" r="r" b="b"/>
              <a:pathLst>
                <a:path w="178" h="178" extrusionOk="0">
                  <a:moveTo>
                    <a:pt x="178" y="0"/>
                  </a:moveTo>
                  <a:lnTo>
                    <a:pt x="0" y="0"/>
                  </a:lnTo>
                  <a:lnTo>
                    <a:pt x="0" y="178"/>
                  </a:lnTo>
                  <a:lnTo>
                    <a:pt x="178" y="178"/>
                  </a:lnTo>
                  <a:lnTo>
                    <a:pt x="178" y="0"/>
                  </a:lnTo>
                  <a:close/>
                  <a:moveTo>
                    <a:pt x="15" y="164"/>
                  </a:moveTo>
                  <a:lnTo>
                    <a:pt x="15" y="17"/>
                  </a:lnTo>
                  <a:lnTo>
                    <a:pt x="162" y="17"/>
                  </a:lnTo>
                  <a:lnTo>
                    <a:pt x="162" y="164"/>
                  </a:lnTo>
                  <a:lnTo>
                    <a:pt x="15" y="164"/>
                  </a:lnTo>
                  <a:close/>
                </a:path>
              </a:pathLst>
            </a:custGeom>
            <a:solidFill>
              <a:srgbClr val="4B286D"/>
            </a:solidFill>
            <a:ln>
              <a:noFill/>
            </a:ln>
          </p:spPr>
          <p:txBody>
            <a:bodyPr spcFirstLastPara="1" wrap="square" lIns="51431" tIns="25706" rIns="51431" bIns="25706"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825"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70192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5054646-7467-4c6f-bd09-caa1a8027002}" enabled="1" method="Standard" siteId="{bedd5d6f-bcfc-46d4-918d-7fb210e57897}" contentBits="0" removed="0"/>
</clbl:labelList>
</file>

<file path=docProps/app.xml><?xml version="1.0" encoding="utf-8"?>
<Properties xmlns="http://schemas.openxmlformats.org/officeDocument/2006/extended-properties" xmlns:vt="http://schemas.openxmlformats.org/officeDocument/2006/docPropsVTypes">
  <TotalTime>13627</TotalTime>
  <Words>2573</Words>
  <Application>Microsoft Office PowerPoint</Application>
  <PresentationFormat>On-screen Show (4:3)</PresentationFormat>
  <Paragraphs>219</Paragraphs>
  <Slides>24</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HN for TELUS</vt:lpstr>
      <vt:lpstr>Wingdings</vt:lpstr>
      <vt:lpstr>Office Theme</vt:lpstr>
      <vt:lpstr>The Forgotten Emotions of Men</vt:lpstr>
      <vt:lpstr>Learning Objectives</vt:lpstr>
      <vt:lpstr>State Employee Assistance Program </vt:lpstr>
      <vt:lpstr>PowerPoint Presentation</vt:lpstr>
      <vt:lpstr>The Composed Man</vt:lpstr>
      <vt:lpstr>Emotions</vt:lpstr>
      <vt:lpstr>PowerPoint Presentation</vt:lpstr>
      <vt:lpstr>Emotional Straight Jacket</vt:lpstr>
      <vt:lpstr>PowerPoint Presentation</vt:lpstr>
      <vt:lpstr>PowerPoint Presentation</vt:lpstr>
      <vt:lpstr>What It Looks Like to Pour Without Refilling</vt:lpstr>
      <vt:lpstr>Understanding your “why” means:</vt:lpstr>
      <vt:lpstr>Reframing Adversity</vt:lpstr>
      <vt:lpstr>Resilience</vt:lpstr>
      <vt:lpstr>Building Resilience</vt:lpstr>
      <vt:lpstr>You Are Enough</vt:lpstr>
      <vt:lpstr>PowerPoint Presentation</vt:lpstr>
      <vt:lpstr>PowerPoint Presentation</vt:lpstr>
      <vt:lpstr>State of Alabama: EAP Benefits</vt:lpstr>
      <vt:lpstr>PowerPoint Presentation</vt:lpstr>
      <vt:lpstr>PowerPoint Presentation</vt:lpstr>
      <vt:lpstr>Digital Resources: TELUS Health MemberAccess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DEALING WITH THE MENTALLY ILL</dc:title>
  <dc:creator>Swinford, Dustin</dc:creator>
  <cp:lastModifiedBy>Hunt, Kwatasian</cp:lastModifiedBy>
  <cp:revision>323</cp:revision>
  <cp:lastPrinted>2022-06-01T13:04:20Z</cp:lastPrinted>
  <dcterms:created xsi:type="dcterms:W3CDTF">2016-12-28T13:59:34Z</dcterms:created>
  <dcterms:modified xsi:type="dcterms:W3CDTF">2026-09-28T21:18:20Z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2022-10-28T16:24:40Z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d9acf394-06a7-4d74-af88-079848f85c6d</vt:lpwstr>
  </property>
  <property fmtid="{D5CDD505-2E9C-101B-9397-08002B2CF9AE}" pid="7" name="MSIP_Label_defa4170-0d19-0005-0004-bc88714345d2_ActionId">
    <vt:lpwstr>9de4b0e4-6066-4040-8340-6b597c0ac49f</vt:lpwstr>
  </property>
  <property fmtid="{D5CDD505-2E9C-101B-9397-08002B2CF9AE}" pid="8" name="MSIP_Label_defa4170-0d19-0005-0004-bc88714345d2_ContentBits">
    <vt:lpwstr>0</vt:lpwstr>
  </property>
  <property fmtid="{D5CDD505-2E9C-101B-9397-08002B2CF9AE}" pid="9" name="MSIP_Label_4ee7930c-90a7-461a-ab50-f845a4961f5a_Enabled">
    <vt:lpwstr>true</vt:lpwstr>
  </property>
  <property fmtid="{D5CDD505-2E9C-101B-9397-08002B2CF9AE}" pid="10" name="MSIP_Label_4ee7930c-90a7-461a-ab50-f845a4961f5a_SetDate">
    <vt:lpwstr>2026-09-28T18:09:23Z</vt:lpwstr>
  </property>
  <property fmtid="{D5CDD505-2E9C-101B-9397-08002B2CF9AE}" pid="11" name="MSIP_Label_4ee7930c-90a7-461a-ab50-f845a4961f5a_Method">
    <vt:lpwstr>Standard</vt:lpwstr>
  </property>
  <property fmtid="{D5CDD505-2E9C-101B-9397-08002B2CF9AE}" pid="12" name="MSIP_Label_4ee7930c-90a7-461a-ab50-f845a4961f5a_Name">
    <vt:lpwstr>Internal</vt:lpwstr>
  </property>
  <property fmtid="{D5CDD505-2E9C-101B-9397-08002B2CF9AE}" pid="13" name="MSIP_Label_4ee7930c-90a7-461a-ab50-f845a4961f5a_SiteId">
    <vt:lpwstr>7565b51c-5e87-48eb-bc80-252b20bc1ade</vt:lpwstr>
  </property>
  <property fmtid="{D5CDD505-2E9C-101B-9397-08002B2CF9AE}" pid="14" name="MSIP_Label_4ee7930c-90a7-461a-ab50-f845a4961f5a_ActionId">
    <vt:lpwstr>9e44bbf6-75b9-4a9f-b35d-be4894cd550d</vt:lpwstr>
  </property>
  <property fmtid="{D5CDD505-2E9C-101B-9397-08002B2CF9AE}" pid="15" name="MSIP_Label_4ee7930c-90a7-461a-ab50-f845a4961f5a_ContentBits">
    <vt:lpwstr>0</vt:lpwstr>
  </property>
  <property fmtid="{D5CDD505-2E9C-101B-9397-08002B2CF9AE}" pid="16" name="MSIP_Label_4ee7930c-90a7-461a-ab50-f845a4961f5a_Tag">
    <vt:lpwstr>10, 3, 0, 2</vt:lpwstr>
  </property>
</Properties>
</file>