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7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8"/>
  </p:normalViewPr>
  <p:slideViewPr>
    <p:cSldViewPr snapToGrid="0">
      <p:cViewPr varScale="1">
        <p:scale>
          <a:sx n="121" d="100"/>
          <a:sy n="121" d="100"/>
        </p:scale>
        <p:origin x="1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F11EE1F-EE6A-4637-BF17-B370E291FB1E}"/>
              </a:ext>
            </a:extLst>
          </p:cNvPr>
          <p:cNvSpPr>
            <a:spLocks noGrp="1"/>
          </p:cNvSpPr>
          <p:nvPr/>
        </p:nvSpPr>
        <p:spPr>
          <a:xfrm>
            <a:off x="400050" y="419100"/>
            <a:ext cx="85725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 FRIENDLY, NO-JARGON GUIDE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A52ECD-3576-4273-B51A-F833ACE8436D}"/>
              </a:ext>
            </a:extLst>
          </p:cNvPr>
          <p:cNvSpPr>
            <a:spLocks noGrp="1"/>
          </p:cNvSpPr>
          <p:nvPr/>
        </p:nvSpPr>
        <p:spPr>
          <a:xfrm>
            <a:off x="400050" y="1714500"/>
            <a:ext cx="10572750" cy="2333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5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AI and your well-being at work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89C754-9986-47F7-A413-4D9D29FD9F81}"/>
              </a:ext>
            </a:extLst>
          </p:cNvPr>
          <p:cNvSpPr>
            <a:spLocks noGrp="1"/>
          </p:cNvSpPr>
          <p:nvPr/>
        </p:nvSpPr>
        <p:spPr>
          <a:xfrm>
            <a:off x="400050" y="3170766"/>
            <a:ext cx="7239000" cy="1047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10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rPr dirty="0"/>
              <a:t>What it’s good at • Where it falls short • How jobs are changing • What you can do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858BF0-FBEB-4172-A5E4-FBF4A4CB994C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EB682C-B168-7766-2541-DACB0F34E9CE}"/>
              </a:ext>
            </a:extLst>
          </p:cNvPr>
          <p:cNvSpPr txBox="1"/>
          <p:nvPr/>
        </p:nvSpPr>
        <p:spPr>
          <a:xfrm>
            <a:off x="304800" y="5181225"/>
            <a:ext cx="56431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Scott Brandhuber, Alabama Department Of Transportation</a:t>
            </a:r>
          </a:p>
          <a:p>
            <a:r>
              <a:rPr lang="en-US" dirty="0"/>
              <a:t>DevOps Manager</a:t>
            </a:r>
          </a:p>
        </p:txBody>
      </p:sp>
    </p:spTree>
    <p:extLst>
      <p:ext uri="{BB962C8B-B14F-4D97-AF65-F5344CB8AC3E}">
        <p14:creationId xmlns:p14="http://schemas.microsoft.com/office/powerpoint/2010/main" val="46763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268959F-B161-442A-96A9-8EF5EDDF5FE8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6114E0-5585-43BA-8AEE-44064073C76B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Same tool, two very different days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AD30B1-4A20-45F5-9EA8-54C42C010B6F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BEB67F-6C98-45D6-A05F-EE786FEA75EA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3C588B-7BA4-4C7E-9D0C-AE49154A71F7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How AI feels at work depends less on the technology and more on how it’s used.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E080A5F-29C0-488A-8D06-6410D85CF85F}"/>
              </a:ext>
            </a:extLst>
          </p:cNvPr>
          <p:cNvSpPr>
            <a:spLocks noGrp="1"/>
          </p:cNvSpPr>
          <p:nvPr/>
        </p:nvSpPr>
        <p:spPr>
          <a:xfrm>
            <a:off x="400050" y="2343150"/>
            <a:ext cx="5505450" cy="3429000"/>
          </a:xfrm>
          <a:prstGeom prst="roundRect">
            <a:avLst>
              <a:gd name="adj" fmla="val 2222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92D008-9340-4C7D-9C68-1F5194989FF9}"/>
              </a:ext>
            </a:extLst>
          </p:cNvPr>
          <p:cNvSpPr>
            <a:spLocks noGrp="1"/>
          </p:cNvSpPr>
          <p:nvPr/>
        </p:nvSpPr>
        <p:spPr>
          <a:xfrm>
            <a:off x="685800" y="2609850"/>
            <a:ext cx="493395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MONDAY MORNING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628914-B7CF-4E4F-B716-2249E94F7861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4933950" cy="590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325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A helpful sidekick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5DB5CF-A3C0-419D-BAC4-58C0588D8B18}"/>
              </a:ext>
            </a:extLst>
          </p:cNvPr>
          <p:cNvSpPr>
            <a:spLocks noGrp="1"/>
          </p:cNvSpPr>
          <p:nvPr/>
        </p:nvSpPr>
        <p:spPr>
          <a:xfrm>
            <a:off x="685800" y="3724275"/>
            <a:ext cx="4933950" cy="16954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You hand AI your messy meeting notes. It gives back a tidy summary, you fix two small things, and you head home on time.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0BD76EE-5EBD-442B-AD60-2E7DA1997020}"/>
              </a:ext>
            </a:extLst>
          </p:cNvPr>
          <p:cNvSpPr>
            <a:spLocks noGrp="1"/>
          </p:cNvSpPr>
          <p:nvPr/>
        </p:nvSpPr>
        <p:spPr>
          <a:xfrm>
            <a:off x="6286500" y="2343150"/>
            <a:ext cx="5505450" cy="3429000"/>
          </a:xfrm>
          <a:prstGeom prst="roundRect">
            <a:avLst>
              <a:gd name="adj" fmla="val 2222"/>
            </a:avLst>
          </a:prstGeom>
          <a:solidFill>
            <a:srgbClr val="E9D8D4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81BB27-1AA7-4475-B423-EDCFEBEA9B3E}"/>
              </a:ext>
            </a:extLst>
          </p:cNvPr>
          <p:cNvSpPr>
            <a:spLocks noGrp="1"/>
          </p:cNvSpPr>
          <p:nvPr/>
        </p:nvSpPr>
        <p:spPr>
          <a:xfrm>
            <a:off x="6572250" y="2609850"/>
            <a:ext cx="493395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98564F"/>
                </a:solidFill>
                <a:latin typeface="Arial"/>
                <a:ea typeface="Arial"/>
                <a:cs typeface="Arial"/>
              </a:defRPr>
            </a:pPr>
            <a:r>
              <a:t>MONDAY AFTERNOON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DD82B1-C491-4BB9-8A30-277FC8FEF8F9}"/>
              </a:ext>
            </a:extLst>
          </p:cNvPr>
          <p:cNvSpPr>
            <a:spLocks noGrp="1"/>
          </p:cNvSpPr>
          <p:nvPr/>
        </p:nvSpPr>
        <p:spPr>
          <a:xfrm>
            <a:off x="6572250" y="2971800"/>
            <a:ext cx="4933950" cy="590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325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A mystery scorekeeper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0ABB0B-31E3-4A77-871C-08124C406427}"/>
              </a:ext>
            </a:extLst>
          </p:cNvPr>
          <p:cNvSpPr>
            <a:spLocks noGrp="1"/>
          </p:cNvSpPr>
          <p:nvPr/>
        </p:nvSpPr>
        <p:spPr>
          <a:xfrm>
            <a:off x="6572250" y="3724275"/>
            <a:ext cx="4933950" cy="16954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A program rates how “busy” you look, but no one explains how it works or how to question it. Now you second-guess every click.</a:t>
            </a:r>
          </a:p>
        </p:txBody>
      </p:sp>
    </p:spTree>
    <p:extLst>
      <p:ext uri="{BB962C8B-B14F-4D97-AF65-F5344CB8AC3E}">
        <p14:creationId xmlns:p14="http://schemas.microsoft.com/office/powerpoint/2010/main" val="1070895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7A3EF71-3562-4426-872D-595C7465795D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A4FF53-A33A-41E8-8575-15109737EB7F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What actually shapes how we feel at work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101D33-D45D-44B5-B2A6-DA4C0A862C88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EC5C00-D48C-4A5B-B564-808974AED3E2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A23C9C-CAB3-4EB6-8A8F-9486E34FEA2E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AI touches the same everyday things that have always made a job feel good—or stressful.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3D88B96-C67D-44E3-B440-2740F201435F}"/>
              </a:ext>
            </a:extLst>
          </p:cNvPr>
          <p:cNvSpPr>
            <a:spLocks noGrp="1"/>
          </p:cNvSpPr>
          <p:nvPr/>
        </p:nvSpPr>
        <p:spPr>
          <a:xfrm>
            <a:off x="40005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BDFC9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DC7168-C4CC-4CD7-B468-B13D5B3666AA}"/>
              </a:ext>
            </a:extLst>
          </p:cNvPr>
          <p:cNvSpPr>
            <a:spLocks noGrp="1"/>
          </p:cNvSpPr>
          <p:nvPr/>
        </p:nvSpPr>
        <p:spPr>
          <a:xfrm>
            <a:off x="66675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94622F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8593B8-1A89-484E-9D53-9E201AF2E0DE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Workload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F40C5-9697-407F-9B78-DAB80BD08D1E}"/>
              </a:ext>
            </a:extLst>
          </p:cNvPr>
          <p:cNvSpPr>
            <a:spLocks noGrp="1"/>
          </p:cNvSpPr>
          <p:nvPr/>
        </p:nvSpPr>
        <p:spPr>
          <a:xfrm>
            <a:off x="66675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Does AI take chores off your plate—or just mean more is expected, faster?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658D8E4-DC03-475D-9390-24EDF240DBBC}"/>
              </a:ext>
            </a:extLst>
          </p:cNvPr>
          <p:cNvSpPr>
            <a:spLocks noGrp="1"/>
          </p:cNvSpPr>
          <p:nvPr/>
        </p:nvSpPr>
        <p:spPr>
          <a:xfrm>
            <a:off x="4314825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D5E5E3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CB7179-1523-4B30-BE51-A4B58A1389EB}"/>
              </a:ext>
            </a:extLst>
          </p:cNvPr>
          <p:cNvSpPr>
            <a:spLocks noGrp="1"/>
          </p:cNvSpPr>
          <p:nvPr/>
        </p:nvSpPr>
        <p:spPr>
          <a:xfrm>
            <a:off x="4581525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D6A229-8A07-4243-8ED2-721FF20D04B9}"/>
              </a:ext>
            </a:extLst>
          </p:cNvPr>
          <p:cNvSpPr>
            <a:spLocks noGrp="1"/>
          </p:cNvSpPr>
          <p:nvPr/>
        </p:nvSpPr>
        <p:spPr>
          <a:xfrm>
            <a:off x="4581525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Having a say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BB5C50-F65F-4860-8976-92A359C14019}"/>
              </a:ext>
            </a:extLst>
          </p:cNvPr>
          <p:cNvSpPr>
            <a:spLocks noGrp="1"/>
          </p:cNvSpPr>
          <p:nvPr/>
        </p:nvSpPr>
        <p:spPr>
          <a:xfrm>
            <a:off x="4581525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Can you choose when to use it, question its answers, and overrule it?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2881EF1-5C92-495B-986F-7E28F1310A09}"/>
              </a:ext>
            </a:extLst>
          </p:cNvPr>
          <p:cNvSpPr>
            <a:spLocks noGrp="1"/>
          </p:cNvSpPr>
          <p:nvPr/>
        </p:nvSpPr>
        <p:spPr>
          <a:xfrm>
            <a:off x="822960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9D8D4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2D56DA-EA39-4D98-A9B6-162E3BAEE0D0}"/>
              </a:ext>
            </a:extLst>
          </p:cNvPr>
          <p:cNvSpPr>
            <a:spLocks noGrp="1"/>
          </p:cNvSpPr>
          <p:nvPr/>
        </p:nvSpPr>
        <p:spPr>
          <a:xfrm>
            <a:off x="849630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98564F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1438D7-F48E-4E45-8A26-5806415A6E7D}"/>
              </a:ext>
            </a:extLst>
          </p:cNvPr>
          <p:cNvSpPr>
            <a:spLocks noGrp="1"/>
          </p:cNvSpPr>
          <p:nvPr/>
        </p:nvSpPr>
        <p:spPr>
          <a:xfrm>
            <a:off x="849630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Peace of mind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D54E7A-D796-4495-8222-9164F2DD971B}"/>
              </a:ext>
            </a:extLst>
          </p:cNvPr>
          <p:cNvSpPr>
            <a:spLocks noGrp="1"/>
          </p:cNvSpPr>
          <p:nvPr/>
        </p:nvSpPr>
        <p:spPr>
          <a:xfrm>
            <a:off x="849630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Do you know what’s changing, what data is used, and where your job is headed?</a:t>
            </a:r>
          </a:p>
        </p:txBody>
      </p:sp>
    </p:spTree>
    <p:extLst>
      <p:ext uri="{BB962C8B-B14F-4D97-AF65-F5344CB8AC3E}">
        <p14:creationId xmlns:p14="http://schemas.microsoft.com/office/powerpoint/2010/main" val="1424240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ACE43FD-14D6-44B7-ABDF-C9B1AF85C2A9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3B1AE3-7163-4875-A880-FB36E4EA9030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“AI” is a label for many different tools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CCB9F4-149B-4C57-AF42-177DA18B4508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BF8868-563A-4290-BBD7-683A7E4EE71E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04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96F127-CBBD-4D3D-80AF-8092E3DF8C06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Think of the word “vehicle”: a scooter and a dump truck are both vehicles, but they’re very different.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B43039D-489D-4AE4-BCF0-1B24C2692FA3}"/>
              </a:ext>
            </a:extLst>
          </p:cNvPr>
          <p:cNvSpPr>
            <a:spLocks noGrp="1"/>
          </p:cNvSpPr>
          <p:nvPr/>
        </p:nvSpPr>
        <p:spPr>
          <a:xfrm>
            <a:off x="40005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591C68-F54C-41DB-855C-464FD211FB97}"/>
              </a:ext>
            </a:extLst>
          </p:cNvPr>
          <p:cNvSpPr>
            <a:spLocks noGrp="1"/>
          </p:cNvSpPr>
          <p:nvPr/>
        </p:nvSpPr>
        <p:spPr>
          <a:xfrm>
            <a:off x="66675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98E79B-3870-4CA3-A18C-1B2F170D1BED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Predictors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A239E5-4F02-44A8-8226-AB3F4203AEC5}"/>
              </a:ext>
            </a:extLst>
          </p:cNvPr>
          <p:cNvSpPr>
            <a:spLocks noGrp="1"/>
          </p:cNvSpPr>
          <p:nvPr/>
        </p:nvSpPr>
        <p:spPr>
          <a:xfrm>
            <a:off x="66675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Make educated guesses—like your weather app or a map estimating your arrival time.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F96983D-BF6A-49B1-86EB-6D2DB7D14E0B}"/>
              </a:ext>
            </a:extLst>
          </p:cNvPr>
          <p:cNvSpPr>
            <a:spLocks noGrp="1"/>
          </p:cNvSpPr>
          <p:nvPr/>
        </p:nvSpPr>
        <p:spPr>
          <a:xfrm>
            <a:off x="4314825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DE6EEB-E081-4271-A802-EF1904DFAAD0}"/>
              </a:ext>
            </a:extLst>
          </p:cNvPr>
          <p:cNvSpPr>
            <a:spLocks noGrp="1"/>
          </p:cNvSpPr>
          <p:nvPr/>
        </p:nvSpPr>
        <p:spPr>
          <a:xfrm>
            <a:off x="4581525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FF97CA-4496-4721-A86E-3EC1EB4971CF}"/>
              </a:ext>
            </a:extLst>
          </p:cNvPr>
          <p:cNvSpPr>
            <a:spLocks noGrp="1"/>
          </p:cNvSpPr>
          <p:nvPr/>
        </p:nvSpPr>
        <p:spPr>
          <a:xfrm>
            <a:off x="4581525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Creators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182944-39E1-4A7D-B416-3F277FEDCB6E}"/>
              </a:ext>
            </a:extLst>
          </p:cNvPr>
          <p:cNvSpPr>
            <a:spLocks noGrp="1"/>
          </p:cNvSpPr>
          <p:nvPr/>
        </p:nvSpPr>
        <p:spPr>
          <a:xfrm>
            <a:off x="4581525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Write, draw, or talk back when asked—like a chatbot drafting an email for you.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BCD6A21-300F-4451-847D-4208BD2EE485}"/>
              </a:ext>
            </a:extLst>
          </p:cNvPr>
          <p:cNvSpPr>
            <a:spLocks noGrp="1"/>
          </p:cNvSpPr>
          <p:nvPr/>
        </p:nvSpPr>
        <p:spPr>
          <a:xfrm>
            <a:off x="822960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203B9E-1B53-4356-9DBB-26A38EA4D75F}"/>
              </a:ext>
            </a:extLst>
          </p:cNvPr>
          <p:cNvSpPr>
            <a:spLocks noGrp="1"/>
          </p:cNvSpPr>
          <p:nvPr/>
        </p:nvSpPr>
        <p:spPr>
          <a:xfrm>
            <a:off x="849630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F80B8E-8C51-42C8-9989-9E2320A7F16F}"/>
              </a:ext>
            </a:extLst>
          </p:cNvPr>
          <p:cNvSpPr>
            <a:spLocks noGrp="1"/>
          </p:cNvSpPr>
          <p:nvPr/>
        </p:nvSpPr>
        <p:spPr>
          <a:xfrm>
            <a:off x="849630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Recommenders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E4F43F-6E05-4D77-869D-E6AECDE3B218}"/>
              </a:ext>
            </a:extLst>
          </p:cNvPr>
          <p:cNvSpPr>
            <a:spLocks noGrp="1"/>
          </p:cNvSpPr>
          <p:nvPr/>
        </p:nvSpPr>
        <p:spPr>
          <a:xfrm>
            <a:off x="849630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Sort and suggest—like a streaming service picking your next show.</a:t>
            </a:r>
          </a:p>
        </p:txBody>
      </p:sp>
    </p:spTree>
    <p:extLst>
      <p:ext uri="{BB962C8B-B14F-4D97-AF65-F5344CB8AC3E}">
        <p14:creationId xmlns:p14="http://schemas.microsoft.com/office/powerpoint/2010/main" val="1674476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6D10937-8656-4322-91BA-D5EC6F86DBA8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32F4E1-8BF3-4065-91DD-7F7C5F62F625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 fontScale="99186"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AI sounds human—but it isn’t a person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35505F-1629-40E8-8B9A-487CD9F071B3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4EF485-CC58-4E71-871A-1B2C11061AA4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05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E2864D-A20C-43C3-B491-A52C73E5393A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Smooth, friendly wording is how the tool is designed to talk—not a sign of a mind behind it.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F5C0D5F-45C9-4307-B72D-7C210A7D8681}"/>
              </a:ext>
            </a:extLst>
          </p:cNvPr>
          <p:cNvSpPr>
            <a:spLocks noGrp="1"/>
          </p:cNvSpPr>
          <p:nvPr/>
        </p:nvSpPr>
        <p:spPr>
          <a:xfrm>
            <a:off x="400050" y="2343150"/>
            <a:ext cx="5505450" cy="3429000"/>
          </a:xfrm>
          <a:prstGeom prst="roundRect">
            <a:avLst>
              <a:gd name="adj" fmla="val 2222"/>
            </a:avLst>
          </a:prstGeom>
          <a:solidFill>
            <a:srgbClr val="E9D8D4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90C02-E723-462D-892A-EE9024053B01}"/>
              </a:ext>
            </a:extLst>
          </p:cNvPr>
          <p:cNvSpPr>
            <a:spLocks noGrp="1"/>
          </p:cNvSpPr>
          <p:nvPr/>
        </p:nvSpPr>
        <p:spPr>
          <a:xfrm>
            <a:off x="685800" y="2609850"/>
            <a:ext cx="493395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98564F"/>
                </a:solidFill>
                <a:latin typeface="Arial"/>
                <a:ea typeface="Arial"/>
                <a:cs typeface="Arial"/>
              </a:defRPr>
            </a:pPr>
            <a:r>
              <a:t>IT IS NOT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FD3FB8-4791-4BF6-AC08-0F7E22FDCE91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4933950" cy="590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325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A thinking, feeling being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6FC4A9-345B-4678-A537-55AE7F65611E}"/>
              </a:ext>
            </a:extLst>
          </p:cNvPr>
          <p:cNvSpPr>
            <a:spLocks noGrp="1"/>
          </p:cNvSpPr>
          <p:nvPr/>
        </p:nvSpPr>
        <p:spPr>
          <a:xfrm>
            <a:off x="685800" y="3724275"/>
            <a:ext cx="4933950" cy="16954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When a chatbot says “I understand,” it’s choosing polite words. It doesn’t feel, care, or want anything.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753803C-EB78-4184-9095-2089C76C4EF3}"/>
              </a:ext>
            </a:extLst>
          </p:cNvPr>
          <p:cNvSpPr>
            <a:spLocks noGrp="1"/>
          </p:cNvSpPr>
          <p:nvPr/>
        </p:nvSpPr>
        <p:spPr>
          <a:xfrm>
            <a:off x="6286500" y="2343150"/>
            <a:ext cx="5505450" cy="3429000"/>
          </a:xfrm>
          <a:prstGeom prst="roundRect">
            <a:avLst>
              <a:gd name="adj" fmla="val 2222"/>
            </a:avLst>
          </a:prstGeom>
          <a:solidFill>
            <a:srgbClr val="EBDFC9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760452-3981-45DB-B153-AB5AC6C05601}"/>
              </a:ext>
            </a:extLst>
          </p:cNvPr>
          <p:cNvSpPr>
            <a:spLocks noGrp="1"/>
          </p:cNvSpPr>
          <p:nvPr/>
        </p:nvSpPr>
        <p:spPr>
          <a:xfrm>
            <a:off x="6572250" y="2609850"/>
            <a:ext cx="493395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94622F"/>
                </a:solidFill>
                <a:latin typeface="Arial"/>
                <a:ea typeface="Arial"/>
                <a:cs typeface="Arial"/>
              </a:defRPr>
            </a:pPr>
            <a:r>
              <a:t>IT IS NOT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6068B9-FB3D-4742-9D32-0C2E16A7A500}"/>
              </a:ext>
            </a:extLst>
          </p:cNvPr>
          <p:cNvSpPr>
            <a:spLocks noGrp="1"/>
          </p:cNvSpPr>
          <p:nvPr/>
        </p:nvSpPr>
        <p:spPr>
          <a:xfrm>
            <a:off x="6572250" y="2971800"/>
            <a:ext cx="4933950" cy="590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325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Always right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4BEDE6-076A-41FF-8CD9-A4C14B6DF643}"/>
              </a:ext>
            </a:extLst>
          </p:cNvPr>
          <p:cNvSpPr>
            <a:spLocks noGrp="1"/>
          </p:cNvSpPr>
          <p:nvPr/>
        </p:nvSpPr>
        <p:spPr>
          <a:xfrm>
            <a:off x="6572250" y="3724275"/>
            <a:ext cx="4933950" cy="16954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It can be spot-on, out of date, one-sided, or confidently wrong—sometimes all in the same answer.</a:t>
            </a:r>
          </a:p>
        </p:txBody>
      </p:sp>
    </p:spTree>
    <p:extLst>
      <p:ext uri="{BB962C8B-B14F-4D97-AF65-F5344CB8AC3E}">
        <p14:creationId xmlns:p14="http://schemas.microsoft.com/office/powerpoint/2010/main" val="1164340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947A334-1800-40BC-BA69-62CFE6F11D6E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E875BD-B2E1-4112-9F3D-AF83FB6FDE0F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How chatbots come up with answers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7EDBD6-8734-44CD-96DB-744552F8F33A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08E395-079B-4B9B-9268-01BF92861AA5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6A6B47-6B25-4974-B44D-F1A5D6B825D3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Think “super-powered autocomplete”—not a search engine and not a human brain.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977CBF8-94A5-4F54-8F25-C571077AE4EF}"/>
              </a:ext>
            </a:extLst>
          </p:cNvPr>
          <p:cNvSpPr>
            <a:spLocks noGrp="1"/>
          </p:cNvSpPr>
          <p:nvPr/>
        </p:nvSpPr>
        <p:spPr>
          <a:xfrm>
            <a:off x="40005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4A6A9F-D4C7-4FF2-B338-689031A69498}"/>
              </a:ext>
            </a:extLst>
          </p:cNvPr>
          <p:cNvSpPr>
            <a:spLocks noGrp="1"/>
          </p:cNvSpPr>
          <p:nvPr/>
        </p:nvSpPr>
        <p:spPr>
          <a:xfrm>
            <a:off x="66675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1 • LEARN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C21691-6D4F-4BB0-B8C7-01123E06BE25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Reads a lot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7D4DD3-1CFF-4887-BE90-11BE3479342B}"/>
              </a:ext>
            </a:extLst>
          </p:cNvPr>
          <p:cNvSpPr>
            <a:spLocks noGrp="1"/>
          </p:cNvSpPr>
          <p:nvPr/>
        </p:nvSpPr>
        <p:spPr>
          <a:xfrm>
            <a:off x="66675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It studies huge amounts of text to learn how words and ideas usually fit together.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0FF10C5-13EC-4238-A517-C0660EAC2D57}"/>
              </a:ext>
            </a:extLst>
          </p:cNvPr>
          <p:cNvSpPr>
            <a:spLocks noGrp="1"/>
          </p:cNvSpPr>
          <p:nvPr/>
        </p:nvSpPr>
        <p:spPr>
          <a:xfrm>
            <a:off x="4314825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438D6A-FA47-49CE-A4EB-EE4C944D46E7}"/>
              </a:ext>
            </a:extLst>
          </p:cNvPr>
          <p:cNvSpPr>
            <a:spLocks noGrp="1"/>
          </p:cNvSpPr>
          <p:nvPr/>
        </p:nvSpPr>
        <p:spPr>
          <a:xfrm>
            <a:off x="4581525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2 • PREDICT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96AAC9-DC1F-4075-A3D2-DF6717792E44}"/>
              </a:ext>
            </a:extLst>
          </p:cNvPr>
          <p:cNvSpPr>
            <a:spLocks noGrp="1"/>
          </p:cNvSpPr>
          <p:nvPr/>
        </p:nvSpPr>
        <p:spPr>
          <a:xfrm>
            <a:off x="4581525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Guesses what comes next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55DBF2-5546-47E9-AB69-C7A96FCA1564}"/>
              </a:ext>
            </a:extLst>
          </p:cNvPr>
          <p:cNvSpPr>
            <a:spLocks noGrp="1"/>
          </p:cNvSpPr>
          <p:nvPr/>
        </p:nvSpPr>
        <p:spPr>
          <a:xfrm>
            <a:off x="4581525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Like your phone suggesting the next word in a text—just far more advanced.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2150F11-CE92-436A-8975-628DB2845F9E}"/>
              </a:ext>
            </a:extLst>
          </p:cNvPr>
          <p:cNvSpPr>
            <a:spLocks noGrp="1"/>
          </p:cNvSpPr>
          <p:nvPr/>
        </p:nvSpPr>
        <p:spPr>
          <a:xfrm>
            <a:off x="822960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833900-47CD-46EA-A98B-34CF720564A5}"/>
              </a:ext>
            </a:extLst>
          </p:cNvPr>
          <p:cNvSpPr>
            <a:spLocks noGrp="1"/>
          </p:cNvSpPr>
          <p:nvPr/>
        </p:nvSpPr>
        <p:spPr>
          <a:xfrm>
            <a:off x="849630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3 • DELIVER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9B4A94-9350-4309-BCFA-18AD3EAE8D7D}"/>
              </a:ext>
            </a:extLst>
          </p:cNvPr>
          <p:cNvSpPr>
            <a:spLocks noGrp="1"/>
          </p:cNvSpPr>
          <p:nvPr/>
        </p:nvSpPr>
        <p:spPr>
          <a:xfrm>
            <a:off x="849630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Hands you a draft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818D15-2F5A-4109-A1E9-689E4E335660}"/>
              </a:ext>
            </a:extLst>
          </p:cNvPr>
          <p:cNvSpPr>
            <a:spLocks noGrp="1"/>
          </p:cNvSpPr>
          <p:nvPr/>
        </p:nvSpPr>
        <p:spPr>
          <a:xfrm>
            <a:off x="849630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Extra checks can make answers better, but they can’t promise every fact is right.</a:t>
            </a:r>
          </a:p>
        </p:txBody>
      </p:sp>
    </p:spTree>
    <p:extLst>
      <p:ext uri="{BB962C8B-B14F-4D97-AF65-F5344CB8AC3E}">
        <p14:creationId xmlns:p14="http://schemas.microsoft.com/office/powerpoint/2010/main" val="1449284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CDBF504-C3C1-4A34-B6E9-D4704F706CFD}"/>
              </a:ext>
            </a:extLst>
          </p:cNvPr>
          <p:cNvSpPr>
            <a:spLocks noGrp="1"/>
          </p:cNvSpPr>
          <p:nvPr/>
        </p:nvSpPr>
        <p:spPr>
          <a:xfrm>
            <a:off x="400050" y="419100"/>
            <a:ext cx="85725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>
                <a:solidFill>
                  <a:srgbClr val="94622F"/>
                </a:solidFill>
                <a:latin typeface="Arial"/>
                <a:ea typeface="Arial"/>
                <a:cs typeface="Arial"/>
              </a:defRPr>
            </a:pPr>
            <a:r>
              <a:t>WHY MISTAKES ARE EASY TO MISS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D27A61-130F-475B-B086-572FAE752A0E}"/>
              </a:ext>
            </a:extLst>
          </p:cNvPr>
          <p:cNvSpPr>
            <a:spLocks noGrp="1"/>
          </p:cNvSpPr>
          <p:nvPr/>
        </p:nvSpPr>
        <p:spPr>
          <a:xfrm>
            <a:off x="400050" y="1714500"/>
            <a:ext cx="10572750" cy="2333625"/>
          </a:xfrm>
          <a:prstGeom prst="rect">
            <a:avLst/>
          </a:prstGeom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defRPr sz="5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AI aims for an answer that sounds right—not one that is right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756117-D6A1-40A3-B87D-EF118C9C4DF5}"/>
              </a:ext>
            </a:extLst>
          </p:cNvPr>
          <p:cNvSpPr>
            <a:spLocks noGrp="1"/>
          </p:cNvSpPr>
          <p:nvPr/>
        </p:nvSpPr>
        <p:spPr>
          <a:xfrm>
            <a:off x="400050" y="4762500"/>
            <a:ext cx="7239000" cy="1047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10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A confident tone and a correct answer are two different things.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FEE529-10FE-40D6-8839-04E3E3AA5F18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950587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77B663A-CC82-4A76-9125-2ADE03CD4B1D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DB4AD3-27C1-4237-B1B9-D65374E3C63B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Where AI shines: work you can easily check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1986CC-12EB-4C69-98B6-4147858266BC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A0CF22-F5CB-4B84-8FF9-4B03BA96BCDE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08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5A2341-7911-4FC8-9FC8-64C173B35685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AI does best on tasks that follow patterns—and where a person can quickly spot a mistake.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41B8EAA-927A-4E6B-8D6B-1C8EF9B88DF3}"/>
              </a:ext>
            </a:extLst>
          </p:cNvPr>
          <p:cNvSpPr>
            <a:spLocks noGrp="1"/>
          </p:cNvSpPr>
          <p:nvPr/>
        </p:nvSpPr>
        <p:spPr>
          <a:xfrm>
            <a:off x="40005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0940BC-519E-42CA-A02C-472129584676}"/>
              </a:ext>
            </a:extLst>
          </p:cNvPr>
          <p:cNvSpPr>
            <a:spLocks noGrp="1"/>
          </p:cNvSpPr>
          <p:nvPr/>
        </p:nvSpPr>
        <p:spPr>
          <a:xfrm>
            <a:off x="66675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904C86-90B4-4164-9C70-FC3104C2269B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Tidy up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2F42A5-3396-4F49-8FB4-022E461650E3}"/>
              </a:ext>
            </a:extLst>
          </p:cNvPr>
          <p:cNvSpPr>
            <a:spLocks noGrp="1"/>
          </p:cNvSpPr>
          <p:nvPr/>
        </p:nvSpPr>
        <p:spPr>
          <a:xfrm>
            <a:off x="66675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Turn a long, technical email into a short, plain-English version.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DE735BC-8D96-4FDE-8741-74EAE4142920}"/>
              </a:ext>
            </a:extLst>
          </p:cNvPr>
          <p:cNvSpPr>
            <a:spLocks noGrp="1"/>
          </p:cNvSpPr>
          <p:nvPr/>
        </p:nvSpPr>
        <p:spPr>
          <a:xfrm>
            <a:off x="4314825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D5E5E3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8DE7FA-3C48-4B4B-85D2-712144DA7C0B}"/>
              </a:ext>
            </a:extLst>
          </p:cNvPr>
          <p:cNvSpPr>
            <a:spLocks noGrp="1"/>
          </p:cNvSpPr>
          <p:nvPr/>
        </p:nvSpPr>
        <p:spPr>
          <a:xfrm>
            <a:off x="4581525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DE6743-2147-4E9C-BAEA-7CA8F4911125}"/>
              </a:ext>
            </a:extLst>
          </p:cNvPr>
          <p:cNvSpPr>
            <a:spLocks noGrp="1"/>
          </p:cNvSpPr>
          <p:nvPr/>
        </p:nvSpPr>
        <p:spPr>
          <a:xfrm>
            <a:off x="4581525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Brainstorm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895E6A-D8DD-4C71-9EC9-9917F8F38D2F}"/>
              </a:ext>
            </a:extLst>
          </p:cNvPr>
          <p:cNvSpPr>
            <a:spLocks noGrp="1"/>
          </p:cNvSpPr>
          <p:nvPr/>
        </p:nvSpPr>
        <p:spPr>
          <a:xfrm>
            <a:off x="4581525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Suggest ten names for a team event, or practice questions for an interview.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825E356-3216-4B07-A987-2A2DA8866C56}"/>
              </a:ext>
            </a:extLst>
          </p:cNvPr>
          <p:cNvSpPr>
            <a:spLocks noGrp="1"/>
          </p:cNvSpPr>
          <p:nvPr/>
        </p:nvSpPr>
        <p:spPr>
          <a:xfrm>
            <a:off x="822960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009B97-6164-4836-95A8-9FC32A44E281}"/>
              </a:ext>
            </a:extLst>
          </p:cNvPr>
          <p:cNvSpPr>
            <a:spLocks noGrp="1"/>
          </p:cNvSpPr>
          <p:nvPr/>
        </p:nvSpPr>
        <p:spPr>
          <a:xfrm>
            <a:off x="849630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776001D-F9E6-423C-9B32-23356238D2FA}"/>
              </a:ext>
            </a:extLst>
          </p:cNvPr>
          <p:cNvSpPr>
            <a:spLocks noGrp="1"/>
          </p:cNvSpPr>
          <p:nvPr/>
        </p:nvSpPr>
        <p:spPr>
          <a:xfrm>
            <a:off x="849630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Spot patterns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AA2558-8484-467D-AC9C-FD27E0DB18A2}"/>
              </a:ext>
            </a:extLst>
          </p:cNvPr>
          <p:cNvSpPr>
            <a:spLocks noGrp="1"/>
          </p:cNvSpPr>
          <p:nvPr/>
        </p:nvSpPr>
        <p:spPr>
          <a:xfrm>
            <a:off x="849630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Sort a big pile of customer comments into the most common themes.</a:t>
            </a:r>
          </a:p>
        </p:txBody>
      </p:sp>
    </p:spTree>
    <p:extLst>
      <p:ext uri="{BB962C8B-B14F-4D97-AF65-F5344CB8AC3E}">
        <p14:creationId xmlns:p14="http://schemas.microsoft.com/office/powerpoint/2010/main" val="158887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90F9EF4-D17E-4901-B6B8-0A691BBF82FC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28294E-2D5F-4B92-9CA6-73AD73E67CA2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Where AI struggles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7328CB-36FF-4482-B972-BDD13804EC5E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9BA4E0-4F11-4F65-A214-945E2A04C183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09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0D5477-F563-4F5E-B20C-A4087DED62B9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It’s great at patterns, but it has no judgment, life experience, or stake in how things turn out.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A42A603-1ACB-499E-854F-E5512E9FC5D4}"/>
              </a:ext>
            </a:extLst>
          </p:cNvPr>
          <p:cNvSpPr>
            <a:spLocks noGrp="1"/>
          </p:cNvSpPr>
          <p:nvPr/>
        </p:nvSpPr>
        <p:spPr>
          <a:xfrm>
            <a:off x="40005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9C7E66-CFE7-4CC3-BECE-ADD383D342AB}"/>
              </a:ext>
            </a:extLst>
          </p:cNvPr>
          <p:cNvSpPr>
            <a:spLocks noGrp="1"/>
          </p:cNvSpPr>
          <p:nvPr/>
        </p:nvSpPr>
        <p:spPr>
          <a:xfrm>
            <a:off x="66675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13F48C-447F-4C9A-BEA7-346ED0353930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Missing facts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0017FC-6042-4178-9948-B4D577ED40A9}"/>
              </a:ext>
            </a:extLst>
          </p:cNvPr>
          <p:cNvSpPr>
            <a:spLocks noGrp="1"/>
          </p:cNvSpPr>
          <p:nvPr/>
        </p:nvSpPr>
        <p:spPr>
          <a:xfrm>
            <a:off x="66675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If the information isn’t available or is out of date, it may fill the gap with a guess.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F70E7FB-8D79-49CD-8377-6342317BA021}"/>
              </a:ext>
            </a:extLst>
          </p:cNvPr>
          <p:cNvSpPr>
            <a:spLocks noGrp="1"/>
          </p:cNvSpPr>
          <p:nvPr/>
        </p:nvSpPr>
        <p:spPr>
          <a:xfrm>
            <a:off x="4314825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E93FA4-20F9-405C-8D66-E7CD4D4421C2}"/>
              </a:ext>
            </a:extLst>
          </p:cNvPr>
          <p:cNvSpPr>
            <a:spLocks noGrp="1"/>
          </p:cNvSpPr>
          <p:nvPr/>
        </p:nvSpPr>
        <p:spPr>
          <a:xfrm>
            <a:off x="4581525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9C2C77-7155-45BD-B325-727020CC4CC3}"/>
              </a:ext>
            </a:extLst>
          </p:cNvPr>
          <p:cNvSpPr>
            <a:spLocks noGrp="1"/>
          </p:cNvSpPr>
          <p:nvPr/>
        </p:nvSpPr>
        <p:spPr>
          <a:xfrm>
            <a:off x="4581525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Reading the room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6367F4-D9D6-47BF-B906-461E75A2D8F8}"/>
              </a:ext>
            </a:extLst>
          </p:cNvPr>
          <p:cNvSpPr>
            <a:spLocks noGrp="1"/>
          </p:cNvSpPr>
          <p:nvPr/>
        </p:nvSpPr>
        <p:spPr>
          <a:xfrm>
            <a:off x="4581525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It can miss team history, office dynamics, culture, or what was left unsaid.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A0C9DCB-F114-4D9B-B8E8-02CA86ABA867}"/>
              </a:ext>
            </a:extLst>
          </p:cNvPr>
          <p:cNvSpPr>
            <a:spLocks noGrp="1"/>
          </p:cNvSpPr>
          <p:nvPr/>
        </p:nvSpPr>
        <p:spPr>
          <a:xfrm>
            <a:off x="822960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89CCAC-91AD-4BEB-8FC9-BF3B769A2CC2}"/>
              </a:ext>
            </a:extLst>
          </p:cNvPr>
          <p:cNvSpPr>
            <a:spLocks noGrp="1"/>
          </p:cNvSpPr>
          <p:nvPr/>
        </p:nvSpPr>
        <p:spPr>
          <a:xfrm>
            <a:off x="849630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0D8305-54F4-4C35-95C0-7AE68FAB2C41}"/>
              </a:ext>
            </a:extLst>
          </p:cNvPr>
          <p:cNvSpPr>
            <a:spLocks noGrp="1"/>
          </p:cNvSpPr>
          <p:nvPr/>
        </p:nvSpPr>
        <p:spPr>
          <a:xfrm>
            <a:off x="849630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Owning the call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3036C9-3CC0-49A2-A4AA-30CCCBF1D140}"/>
              </a:ext>
            </a:extLst>
          </p:cNvPr>
          <p:cNvSpPr>
            <a:spLocks noGrp="1"/>
          </p:cNvSpPr>
          <p:nvPr/>
        </p:nvSpPr>
        <p:spPr>
          <a:xfrm>
            <a:off x="849630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It can’t take responsibility, explain its values, or apologize and make things right.</a:t>
            </a:r>
          </a:p>
        </p:txBody>
      </p:sp>
    </p:spTree>
    <p:extLst>
      <p:ext uri="{BB962C8B-B14F-4D97-AF65-F5344CB8AC3E}">
        <p14:creationId xmlns:p14="http://schemas.microsoft.com/office/powerpoint/2010/main" val="1749161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E333805-5503-4881-ABA8-A7E9DBD3F9CC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96A9BD-F8DF-4F63-8CA6-D83BED764702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Good uses: AI helps, a person decides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D035EB-ADEF-4EB5-89F0-A9562E427762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0C1BA0-0F91-4201-8E31-C6F15AA95493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10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76FB9A3-A239-4CF1-821D-AF27DA0E6CF7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7239000" cy="3810000"/>
          </a:xfrm>
          <a:prstGeom prst="roundRect">
            <a:avLst>
              <a:gd name="adj" fmla="val 2000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3163F13-F5AC-4D9C-BFB9-D2C232AC4138}"/>
              </a:ext>
            </a:extLst>
          </p:cNvPr>
          <p:cNvSpPr>
            <a:spLocks noGrp="1"/>
          </p:cNvSpPr>
          <p:nvPr/>
        </p:nvSpPr>
        <p:spPr>
          <a:xfrm>
            <a:off x="685800" y="23050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3A4F1D-E68E-4198-8154-DF518C1052D6}"/>
              </a:ext>
            </a:extLst>
          </p:cNvPr>
          <p:cNvSpPr>
            <a:spLocks noGrp="1"/>
          </p:cNvSpPr>
          <p:nvPr/>
        </p:nvSpPr>
        <p:spPr>
          <a:xfrm>
            <a:off x="742950" y="23241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✓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029666-A4FE-4D83-8821-D0F9C1DBDE40}"/>
              </a:ext>
            </a:extLst>
          </p:cNvPr>
          <p:cNvSpPr>
            <a:spLocks noGrp="1"/>
          </p:cNvSpPr>
          <p:nvPr/>
        </p:nvSpPr>
        <p:spPr>
          <a:xfrm>
            <a:off x="1181100" y="23050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Get a first draft started from info you’re allowed to share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F6485F8-4CFF-487D-9F8E-DAEB65E62FE9}"/>
              </a:ext>
            </a:extLst>
          </p:cNvPr>
          <p:cNvSpPr>
            <a:spLocks noGrp="1"/>
          </p:cNvSpPr>
          <p:nvPr/>
        </p:nvSpPr>
        <p:spPr>
          <a:xfrm>
            <a:off x="685800" y="29527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BE119C-CFB4-4445-954D-932E2060D4BE}"/>
              </a:ext>
            </a:extLst>
          </p:cNvPr>
          <p:cNvSpPr>
            <a:spLocks noGrp="1"/>
          </p:cNvSpPr>
          <p:nvPr/>
        </p:nvSpPr>
        <p:spPr>
          <a:xfrm>
            <a:off x="742950" y="29718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✓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5394B6-C641-459C-B74F-00F02E97C27E}"/>
              </a:ext>
            </a:extLst>
          </p:cNvPr>
          <p:cNvSpPr>
            <a:spLocks noGrp="1"/>
          </p:cNvSpPr>
          <p:nvPr/>
        </p:nvSpPr>
        <p:spPr>
          <a:xfrm>
            <a:off x="1181100" y="29527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Summarize a meeting—then double-check who’s doing what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DDEE360-6F0E-4FDD-BC7F-6D81320AE73A}"/>
              </a:ext>
            </a:extLst>
          </p:cNvPr>
          <p:cNvSpPr>
            <a:spLocks noGrp="1"/>
          </p:cNvSpPr>
          <p:nvPr/>
        </p:nvSpPr>
        <p:spPr>
          <a:xfrm>
            <a:off x="685800" y="36004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FD252C-9FA6-41B4-9A48-C6048A9E9C72}"/>
              </a:ext>
            </a:extLst>
          </p:cNvPr>
          <p:cNvSpPr>
            <a:spLocks noGrp="1"/>
          </p:cNvSpPr>
          <p:nvPr/>
        </p:nvSpPr>
        <p:spPr>
          <a:xfrm>
            <a:off x="742950" y="36195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✓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ECED8F-58A2-42F5-9358-067C68E048FB}"/>
              </a:ext>
            </a:extLst>
          </p:cNvPr>
          <p:cNvSpPr>
            <a:spLocks noGrp="1"/>
          </p:cNvSpPr>
          <p:nvPr/>
        </p:nvSpPr>
        <p:spPr>
          <a:xfrm>
            <a:off x="1181100" y="36004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Turn jargon into everyday language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9026768-398D-4805-82BE-B7D63E350F87}"/>
              </a:ext>
            </a:extLst>
          </p:cNvPr>
          <p:cNvSpPr>
            <a:spLocks noGrp="1"/>
          </p:cNvSpPr>
          <p:nvPr/>
        </p:nvSpPr>
        <p:spPr>
          <a:xfrm>
            <a:off x="685800" y="42481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7993B9-9330-47F9-B338-8632A500950C}"/>
              </a:ext>
            </a:extLst>
          </p:cNvPr>
          <p:cNvSpPr>
            <a:spLocks noGrp="1"/>
          </p:cNvSpPr>
          <p:nvPr/>
        </p:nvSpPr>
        <p:spPr>
          <a:xfrm>
            <a:off x="742950" y="42672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✓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C3D3C6-2190-46A5-BDDE-CD0703B17F14}"/>
              </a:ext>
            </a:extLst>
          </p:cNvPr>
          <p:cNvSpPr>
            <a:spLocks noGrp="1"/>
          </p:cNvSpPr>
          <p:nvPr/>
        </p:nvSpPr>
        <p:spPr>
          <a:xfrm>
            <a:off x="1181100" y="42481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Brainstorm options before the team picks one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2C456D7-457A-47E0-88D0-3D717D97168F}"/>
              </a:ext>
            </a:extLst>
          </p:cNvPr>
          <p:cNvSpPr>
            <a:spLocks noGrp="1"/>
          </p:cNvSpPr>
          <p:nvPr/>
        </p:nvSpPr>
        <p:spPr>
          <a:xfrm>
            <a:off x="685800" y="48958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0DD938-9840-43CB-9CA1-0DFF82D0EA46}"/>
              </a:ext>
            </a:extLst>
          </p:cNvPr>
          <p:cNvSpPr>
            <a:spLocks noGrp="1"/>
          </p:cNvSpPr>
          <p:nvPr/>
        </p:nvSpPr>
        <p:spPr>
          <a:xfrm>
            <a:off x="742950" y="49149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✓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A050A8-3566-4C7B-988D-52F8EDAB76E3}"/>
              </a:ext>
            </a:extLst>
          </p:cNvPr>
          <p:cNvSpPr>
            <a:spLocks noGrp="1"/>
          </p:cNvSpPr>
          <p:nvPr/>
        </p:nvSpPr>
        <p:spPr>
          <a:xfrm>
            <a:off x="1181100" y="48958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Sort through records, with a person spot-checking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6AF852A-4CA9-435A-9C7C-DAD5AE2A40CC}"/>
              </a:ext>
            </a:extLst>
          </p:cNvPr>
          <p:cNvSpPr>
            <a:spLocks noGrp="1"/>
          </p:cNvSpPr>
          <p:nvPr/>
        </p:nvSpPr>
        <p:spPr>
          <a:xfrm>
            <a:off x="8020050" y="2000250"/>
            <a:ext cx="3771900" cy="3810000"/>
          </a:xfrm>
          <a:prstGeom prst="roundRect">
            <a:avLst>
              <a:gd name="adj" fmla="val 2020"/>
            </a:avLst>
          </a:prstGeom>
          <a:solidFill>
            <a:srgbClr val="D5E5E3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56F0F0-A9D8-49E8-BD94-32CF60D487BC}"/>
              </a:ext>
            </a:extLst>
          </p:cNvPr>
          <p:cNvSpPr>
            <a:spLocks noGrp="1"/>
          </p:cNvSpPr>
          <p:nvPr/>
        </p:nvSpPr>
        <p:spPr>
          <a:xfrm>
            <a:off x="8324850" y="2324100"/>
            <a:ext cx="3143250" cy="2667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EXAMPLE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96ECF5-5501-4901-BB1D-08896D257DBE}"/>
              </a:ext>
            </a:extLst>
          </p:cNvPr>
          <p:cNvSpPr>
            <a:spLocks noGrp="1"/>
          </p:cNvSpPr>
          <p:nvPr/>
        </p:nvSpPr>
        <p:spPr>
          <a:xfrm>
            <a:off x="8324850" y="2762250"/>
            <a:ext cx="3143250" cy="10287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7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From blank page to first draft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87F38E-613F-48A3-A770-16093B119982}"/>
              </a:ext>
            </a:extLst>
          </p:cNvPr>
          <p:cNvSpPr>
            <a:spLocks noGrp="1"/>
          </p:cNvSpPr>
          <p:nvPr/>
        </p:nvSpPr>
        <p:spPr>
          <a:xfrm>
            <a:off x="8324850" y="4048125"/>
            <a:ext cx="3143250" cy="1238250"/>
          </a:xfrm>
          <a:prstGeom prst="rect">
            <a:avLst/>
          </a:prstGeom>
        </p:spPr>
        <p:txBody>
          <a:bodyPr wrap="square" lIns="0" tIns="0" rIns="0" bIns="0" anchor="t">
            <a:normAutofit fontScale="98485"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Give AI your bullet points for a project update. Then check names, dates, promises, and tone before you hit send.</a:t>
            </a:r>
          </a:p>
        </p:txBody>
      </p:sp>
    </p:spTree>
    <p:extLst>
      <p:ext uri="{BB962C8B-B14F-4D97-AF65-F5344CB8AC3E}">
        <p14:creationId xmlns:p14="http://schemas.microsoft.com/office/powerpoint/2010/main" val="1086454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CFD86799-91F1-461A-8261-0EADF8FCF2C5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6DD30B-3593-4A32-AA4E-77E5036A2772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Risky uses: when a score replaces judgment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B29F3A-A2FD-45AF-A83A-F3256D016098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91BCFB-7DB4-4146-BC1F-D038FC8AA5DF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11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F7B176A-F651-4090-9AB4-0B7E6C3A2AA8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7239000" cy="3810000"/>
          </a:xfrm>
          <a:prstGeom prst="roundRect">
            <a:avLst>
              <a:gd name="adj" fmla="val 2000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236B0EB-1348-455D-B4DE-6D25822B1467}"/>
              </a:ext>
            </a:extLst>
          </p:cNvPr>
          <p:cNvSpPr>
            <a:spLocks noGrp="1"/>
          </p:cNvSpPr>
          <p:nvPr/>
        </p:nvSpPr>
        <p:spPr>
          <a:xfrm>
            <a:off x="685800" y="23050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DBCE58-D149-4500-A2D8-E0B155207090}"/>
              </a:ext>
            </a:extLst>
          </p:cNvPr>
          <p:cNvSpPr>
            <a:spLocks noGrp="1"/>
          </p:cNvSpPr>
          <p:nvPr/>
        </p:nvSpPr>
        <p:spPr>
          <a:xfrm>
            <a:off x="742950" y="23241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✕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C5DBD2-04B3-4D4D-AF99-8D62DF414ED9}"/>
              </a:ext>
            </a:extLst>
          </p:cNvPr>
          <p:cNvSpPr>
            <a:spLocks noGrp="1"/>
          </p:cNvSpPr>
          <p:nvPr/>
        </p:nvSpPr>
        <p:spPr>
          <a:xfrm>
            <a:off x="1181100" y="23050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Letting AI make final hiring, firing, or promotion decisions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DE20FBE-5423-4B1B-9972-F3F4E4470A38}"/>
              </a:ext>
            </a:extLst>
          </p:cNvPr>
          <p:cNvSpPr>
            <a:spLocks noGrp="1"/>
          </p:cNvSpPr>
          <p:nvPr/>
        </p:nvSpPr>
        <p:spPr>
          <a:xfrm>
            <a:off x="685800" y="29527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0F9F5A-9F5E-43F6-8525-88E28FC7B4B0}"/>
              </a:ext>
            </a:extLst>
          </p:cNvPr>
          <p:cNvSpPr>
            <a:spLocks noGrp="1"/>
          </p:cNvSpPr>
          <p:nvPr/>
        </p:nvSpPr>
        <p:spPr>
          <a:xfrm>
            <a:off x="742950" y="29718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✕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7CFDE5-DA6A-45A9-A02C-760804D8472F}"/>
              </a:ext>
            </a:extLst>
          </p:cNvPr>
          <p:cNvSpPr>
            <a:spLocks noGrp="1"/>
          </p:cNvSpPr>
          <p:nvPr/>
        </p:nvSpPr>
        <p:spPr>
          <a:xfrm>
            <a:off x="1181100" y="29527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Using a chatbot in place of a counselor or crisis help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96A0E13-D70E-4F3C-BB76-6EE014543170}"/>
              </a:ext>
            </a:extLst>
          </p:cNvPr>
          <p:cNvSpPr>
            <a:spLocks noGrp="1"/>
          </p:cNvSpPr>
          <p:nvPr/>
        </p:nvSpPr>
        <p:spPr>
          <a:xfrm>
            <a:off x="685800" y="36004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A71A58-5428-4872-80DE-D5BA7934E8D6}"/>
              </a:ext>
            </a:extLst>
          </p:cNvPr>
          <p:cNvSpPr>
            <a:spLocks noGrp="1"/>
          </p:cNvSpPr>
          <p:nvPr/>
        </p:nvSpPr>
        <p:spPr>
          <a:xfrm>
            <a:off x="742950" y="36195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✕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E0F3BC-DC88-4FF6-8392-0AAF24E35B78}"/>
              </a:ext>
            </a:extLst>
          </p:cNvPr>
          <p:cNvSpPr>
            <a:spLocks noGrp="1"/>
          </p:cNvSpPr>
          <p:nvPr/>
        </p:nvSpPr>
        <p:spPr>
          <a:xfrm>
            <a:off x="1181100" y="36004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Rating people on activity data no one can see or explain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2C0F340-D435-4149-BA46-7963F24899F4}"/>
              </a:ext>
            </a:extLst>
          </p:cNvPr>
          <p:cNvSpPr>
            <a:spLocks noGrp="1"/>
          </p:cNvSpPr>
          <p:nvPr/>
        </p:nvSpPr>
        <p:spPr>
          <a:xfrm>
            <a:off x="685800" y="42481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33ED41-579D-4E45-B673-DAEFE2D8736A}"/>
              </a:ext>
            </a:extLst>
          </p:cNvPr>
          <p:cNvSpPr>
            <a:spLocks noGrp="1"/>
          </p:cNvSpPr>
          <p:nvPr/>
        </p:nvSpPr>
        <p:spPr>
          <a:xfrm>
            <a:off x="742950" y="42672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✕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6BFCDA-27F2-4CBB-88BC-FD4A2D02087A}"/>
              </a:ext>
            </a:extLst>
          </p:cNvPr>
          <p:cNvSpPr>
            <a:spLocks noGrp="1"/>
          </p:cNvSpPr>
          <p:nvPr/>
        </p:nvSpPr>
        <p:spPr>
          <a:xfrm>
            <a:off x="1181100" y="42481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Trusting important facts without checking a reliable source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59C28FE-DCF5-4C62-A112-58CD7509F02E}"/>
              </a:ext>
            </a:extLst>
          </p:cNvPr>
          <p:cNvSpPr>
            <a:spLocks noGrp="1"/>
          </p:cNvSpPr>
          <p:nvPr/>
        </p:nvSpPr>
        <p:spPr>
          <a:xfrm>
            <a:off x="685800" y="48958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5D6620-310E-4AE3-919B-C24796990088}"/>
              </a:ext>
            </a:extLst>
          </p:cNvPr>
          <p:cNvSpPr>
            <a:spLocks noGrp="1"/>
          </p:cNvSpPr>
          <p:nvPr/>
        </p:nvSpPr>
        <p:spPr>
          <a:xfrm>
            <a:off x="742950" y="49149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✕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D74CD1-4095-4D6B-BCE3-68D33B66013D}"/>
              </a:ext>
            </a:extLst>
          </p:cNvPr>
          <p:cNvSpPr>
            <a:spLocks noGrp="1"/>
          </p:cNvSpPr>
          <p:nvPr/>
        </p:nvSpPr>
        <p:spPr>
          <a:xfrm>
            <a:off x="1181100" y="48958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Pasting private info into tools that aren’t approved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88E5A79-87D8-483A-A74D-DD7E7A0C3C88}"/>
              </a:ext>
            </a:extLst>
          </p:cNvPr>
          <p:cNvSpPr>
            <a:spLocks noGrp="1"/>
          </p:cNvSpPr>
          <p:nvPr/>
        </p:nvSpPr>
        <p:spPr>
          <a:xfrm>
            <a:off x="8020050" y="2000250"/>
            <a:ext cx="3771900" cy="3810000"/>
          </a:xfrm>
          <a:prstGeom prst="roundRect">
            <a:avLst>
              <a:gd name="adj" fmla="val 2020"/>
            </a:avLst>
          </a:prstGeom>
          <a:solidFill>
            <a:srgbClr val="D5E5E3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AB875A-1488-471E-8E2E-63C2E86C88D0}"/>
              </a:ext>
            </a:extLst>
          </p:cNvPr>
          <p:cNvSpPr>
            <a:spLocks noGrp="1"/>
          </p:cNvSpPr>
          <p:nvPr/>
        </p:nvSpPr>
        <p:spPr>
          <a:xfrm>
            <a:off x="8324850" y="2324100"/>
            <a:ext cx="3143250" cy="2667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EXAMPLE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851823C-F016-43E1-99DA-982D3A3942AF}"/>
              </a:ext>
            </a:extLst>
          </p:cNvPr>
          <p:cNvSpPr>
            <a:spLocks noGrp="1"/>
          </p:cNvSpPr>
          <p:nvPr/>
        </p:nvSpPr>
        <p:spPr>
          <a:xfrm>
            <a:off x="8324850" y="2762250"/>
            <a:ext cx="3143250" cy="1028700"/>
          </a:xfrm>
          <a:prstGeom prst="rect">
            <a:avLst/>
          </a:prstGeom>
        </p:spPr>
        <p:txBody>
          <a:bodyPr wrap="square" lIns="0" tIns="0" rIns="0" bIns="0" anchor="t">
            <a:normAutofit fontScale="92057"/>
          </a:bodyPr>
          <a:lstStyle/>
          <a:p>
            <a:pPr algn="l">
              <a:defRPr sz="27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“The computer said so” isn’t a reason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F1AB53D-70B9-46A6-8C50-700CB17215A4}"/>
              </a:ext>
            </a:extLst>
          </p:cNvPr>
          <p:cNvSpPr>
            <a:spLocks noGrp="1"/>
          </p:cNvSpPr>
          <p:nvPr/>
        </p:nvSpPr>
        <p:spPr>
          <a:xfrm>
            <a:off x="8324850" y="4048125"/>
            <a:ext cx="3143250" cy="1238250"/>
          </a:xfrm>
          <a:prstGeom prst="rect">
            <a:avLst/>
          </a:prstGeom>
        </p:spPr>
        <p:txBody>
          <a:bodyPr wrap="square" lIns="0" tIns="0" rIns="0" bIns="0" anchor="t">
            <a:normAutofit fontScale="98485"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A résumé-sorting tool can pick up old habits from past hiring. A person still needs to look closely, be fair, and allow a second look.</a:t>
            </a:r>
          </a:p>
        </p:txBody>
      </p:sp>
    </p:spTree>
    <p:extLst>
      <p:ext uri="{BB962C8B-B14F-4D97-AF65-F5344CB8AC3E}">
        <p14:creationId xmlns:p14="http://schemas.microsoft.com/office/powerpoint/2010/main" val="1394438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AD598A8-90ED-437D-9EF2-CAD84A4D5100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F98D8D-929D-461E-A1F4-B069236C8565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How AI can make work feel better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421D4C-F121-482F-905B-4350DD239564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EDEED8-EEC1-44F2-A493-26114F70B757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12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FC8CA1-F95E-41C9-B172-90A48F053C35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The upside is real when time saved turns into breathing room—not just more work.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DCC9CB3-C4E1-4EEF-A56C-B86186398D42}"/>
              </a:ext>
            </a:extLst>
          </p:cNvPr>
          <p:cNvSpPr>
            <a:spLocks noGrp="1"/>
          </p:cNvSpPr>
          <p:nvPr/>
        </p:nvSpPr>
        <p:spPr>
          <a:xfrm>
            <a:off x="40005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743D54-391A-481A-A56B-3F1614E0DC8F}"/>
              </a:ext>
            </a:extLst>
          </p:cNvPr>
          <p:cNvSpPr>
            <a:spLocks noGrp="1"/>
          </p:cNvSpPr>
          <p:nvPr/>
        </p:nvSpPr>
        <p:spPr>
          <a:xfrm>
            <a:off x="66675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C32124-B192-4C9C-B57D-18728F01CA8A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Fewer chores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E6A5F2-F67A-4D40-96F9-7DE94966A9D1}"/>
              </a:ext>
            </a:extLst>
          </p:cNvPr>
          <p:cNvSpPr>
            <a:spLocks noGrp="1"/>
          </p:cNvSpPr>
          <p:nvPr/>
        </p:nvSpPr>
        <p:spPr>
          <a:xfrm>
            <a:off x="66675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Less time spent on formatting, searching, and routine write-ups.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2FA05D7-681C-45C3-9CD7-8E1E45F33733}"/>
              </a:ext>
            </a:extLst>
          </p:cNvPr>
          <p:cNvSpPr>
            <a:spLocks noGrp="1"/>
          </p:cNvSpPr>
          <p:nvPr/>
        </p:nvSpPr>
        <p:spPr>
          <a:xfrm>
            <a:off x="4314825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D5E5E3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876B5F-751E-46F6-817D-6E4D7CC5BCE2}"/>
              </a:ext>
            </a:extLst>
          </p:cNvPr>
          <p:cNvSpPr>
            <a:spLocks noGrp="1"/>
          </p:cNvSpPr>
          <p:nvPr/>
        </p:nvSpPr>
        <p:spPr>
          <a:xfrm>
            <a:off x="4581525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5425EF-EFA5-4D5C-9509-98E61D281DCA}"/>
              </a:ext>
            </a:extLst>
          </p:cNvPr>
          <p:cNvSpPr>
            <a:spLocks noGrp="1"/>
          </p:cNvSpPr>
          <p:nvPr/>
        </p:nvSpPr>
        <p:spPr>
          <a:xfrm>
            <a:off x="4581525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More access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B8D600-B254-42F5-8471-64F4101C3DD7}"/>
              </a:ext>
            </a:extLst>
          </p:cNvPr>
          <p:cNvSpPr>
            <a:spLocks noGrp="1"/>
          </p:cNvSpPr>
          <p:nvPr/>
        </p:nvSpPr>
        <p:spPr>
          <a:xfrm>
            <a:off x="4581525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Captions, translation, and simpler wording help more people take part.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09B35FF-5B5A-4E66-9A6B-5565A5014F19}"/>
              </a:ext>
            </a:extLst>
          </p:cNvPr>
          <p:cNvSpPr>
            <a:spLocks noGrp="1"/>
          </p:cNvSpPr>
          <p:nvPr/>
        </p:nvSpPr>
        <p:spPr>
          <a:xfrm>
            <a:off x="822960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BCC570-E879-4408-8B20-0636E6882E05}"/>
              </a:ext>
            </a:extLst>
          </p:cNvPr>
          <p:cNvSpPr>
            <a:spLocks noGrp="1"/>
          </p:cNvSpPr>
          <p:nvPr/>
        </p:nvSpPr>
        <p:spPr>
          <a:xfrm>
            <a:off x="849630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C533EE-46DD-4522-B440-A5730BA81E5F}"/>
              </a:ext>
            </a:extLst>
          </p:cNvPr>
          <p:cNvSpPr>
            <a:spLocks noGrp="1"/>
          </p:cNvSpPr>
          <p:nvPr/>
        </p:nvSpPr>
        <p:spPr>
          <a:xfrm>
            <a:off x="849630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A confidence boost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66624C-C698-423D-BE45-9BFF78FFB3CD}"/>
              </a:ext>
            </a:extLst>
          </p:cNvPr>
          <p:cNvSpPr>
            <a:spLocks noGrp="1"/>
          </p:cNvSpPr>
          <p:nvPr/>
        </p:nvSpPr>
        <p:spPr>
          <a:xfrm>
            <a:off x="849630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Practice a tough conversation, or get a first draft to beat the blank page.</a:t>
            </a:r>
          </a:p>
        </p:txBody>
      </p:sp>
    </p:spTree>
    <p:extLst>
      <p:ext uri="{BB962C8B-B14F-4D97-AF65-F5344CB8AC3E}">
        <p14:creationId xmlns:p14="http://schemas.microsoft.com/office/powerpoint/2010/main" val="357099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6391252-5CAA-42C4-8CDD-BF614A658435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E3F5C2-87D1-4857-84FD-963C74A6A9CC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How AI can make work feel worse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951473-6907-40AE-A146-467A320A27F9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8989E6-78C7-44EA-B2CD-B4382B251E95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13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778BA5-B9D4-4575-812E-43FE6D31A0B0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The question isn’t just “Does it work?” It’s also “What does it do to the job?”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C409ED5-5E1D-46D2-BE79-A78705785360}"/>
              </a:ext>
            </a:extLst>
          </p:cNvPr>
          <p:cNvSpPr>
            <a:spLocks noGrp="1"/>
          </p:cNvSpPr>
          <p:nvPr/>
        </p:nvSpPr>
        <p:spPr>
          <a:xfrm>
            <a:off x="40005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BDFC9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FAFD67-C54E-4A9A-A70F-C1507400B75E}"/>
              </a:ext>
            </a:extLst>
          </p:cNvPr>
          <p:cNvSpPr>
            <a:spLocks noGrp="1"/>
          </p:cNvSpPr>
          <p:nvPr/>
        </p:nvSpPr>
        <p:spPr>
          <a:xfrm>
            <a:off x="66675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94622F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6D3B09-454D-4340-9A3B-46CF650FF416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Faster, faster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B50160-F653-463C-BBF1-9D99DB5FEE3A}"/>
              </a:ext>
            </a:extLst>
          </p:cNvPr>
          <p:cNvSpPr>
            <a:spLocks noGrp="1"/>
          </p:cNvSpPr>
          <p:nvPr/>
        </p:nvSpPr>
        <p:spPr>
          <a:xfrm>
            <a:off x="66675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Time saved just turns into tighter deadlines, more volume, and fewer breaks.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919D7F8-3493-4762-A682-F81D9818E12F}"/>
              </a:ext>
            </a:extLst>
          </p:cNvPr>
          <p:cNvSpPr>
            <a:spLocks noGrp="1"/>
          </p:cNvSpPr>
          <p:nvPr/>
        </p:nvSpPr>
        <p:spPr>
          <a:xfrm>
            <a:off x="4314825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9D8D4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360F06-B4A8-4484-97AC-E3F6C73A68AC}"/>
              </a:ext>
            </a:extLst>
          </p:cNvPr>
          <p:cNvSpPr>
            <a:spLocks noGrp="1"/>
          </p:cNvSpPr>
          <p:nvPr/>
        </p:nvSpPr>
        <p:spPr>
          <a:xfrm>
            <a:off x="4581525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98564F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3906E9-E467-438E-9290-18D28DEA8D4F}"/>
              </a:ext>
            </a:extLst>
          </p:cNvPr>
          <p:cNvSpPr>
            <a:spLocks noGrp="1"/>
          </p:cNvSpPr>
          <p:nvPr/>
        </p:nvSpPr>
        <p:spPr>
          <a:xfrm>
            <a:off x="4581525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Feeling watched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E2D0C7-F208-46A4-9C6D-EA2C6B24CF78}"/>
              </a:ext>
            </a:extLst>
          </p:cNvPr>
          <p:cNvSpPr>
            <a:spLocks noGrp="1"/>
          </p:cNvSpPr>
          <p:nvPr/>
        </p:nvSpPr>
        <p:spPr>
          <a:xfrm>
            <a:off x="4581525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Hidden tracking makes people anxious and focused on the numbers, not the work.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D913BBD-00D7-458F-8EAB-CD75889DADEF}"/>
              </a:ext>
            </a:extLst>
          </p:cNvPr>
          <p:cNvSpPr>
            <a:spLocks noGrp="1"/>
          </p:cNvSpPr>
          <p:nvPr/>
        </p:nvSpPr>
        <p:spPr>
          <a:xfrm>
            <a:off x="822960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D2BEC4-B122-4797-BD9E-83DB64702C49}"/>
              </a:ext>
            </a:extLst>
          </p:cNvPr>
          <p:cNvSpPr>
            <a:spLocks noGrp="1"/>
          </p:cNvSpPr>
          <p:nvPr/>
        </p:nvSpPr>
        <p:spPr>
          <a:xfrm>
            <a:off x="849630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1029E3-3CEC-4D4C-BF64-A4B613348DAD}"/>
              </a:ext>
            </a:extLst>
          </p:cNvPr>
          <p:cNvSpPr>
            <a:spLocks noGrp="1"/>
          </p:cNvSpPr>
          <p:nvPr/>
        </p:nvSpPr>
        <p:spPr>
          <a:xfrm>
            <a:off x="849630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Rusty skills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B778A9-93E9-4C9D-A9F4-038C24A94FC8}"/>
              </a:ext>
            </a:extLst>
          </p:cNvPr>
          <p:cNvSpPr>
            <a:spLocks noGrp="1"/>
          </p:cNvSpPr>
          <p:nvPr/>
        </p:nvSpPr>
        <p:spPr>
          <a:xfrm>
            <a:off x="849630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Leaning on AI for everything can mean fewer chances to learn and grow.</a:t>
            </a:r>
          </a:p>
        </p:txBody>
      </p:sp>
    </p:spTree>
    <p:extLst>
      <p:ext uri="{BB962C8B-B14F-4D97-AF65-F5344CB8AC3E}">
        <p14:creationId xmlns:p14="http://schemas.microsoft.com/office/powerpoint/2010/main" val="1699427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DB4907C-DB92-40BA-A12A-70DB3B8E5905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83BFAC-21E1-4FDB-9D4E-C620E77C6F59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Not knowing is what makes AI stressful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34A4F6-9C75-4119-B28A-89394D525086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96802A-9A57-4C66-8B3E-302556E8E119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14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4CD30A-3ACF-429D-99D0-157714ACBA8D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Clear information and a real say in changes help people feel steady.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F788DD6-A027-49EB-AE55-C3F9D294F5CE}"/>
              </a:ext>
            </a:extLst>
          </p:cNvPr>
          <p:cNvSpPr>
            <a:spLocks noGrp="1"/>
          </p:cNvSpPr>
          <p:nvPr/>
        </p:nvSpPr>
        <p:spPr>
          <a:xfrm>
            <a:off x="400050" y="2343150"/>
            <a:ext cx="5505450" cy="3429000"/>
          </a:xfrm>
          <a:prstGeom prst="roundRect">
            <a:avLst>
              <a:gd name="adj" fmla="val 2222"/>
            </a:avLst>
          </a:prstGeom>
          <a:solidFill>
            <a:srgbClr val="E9D8D4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E1C703-0EAC-4EA9-B924-BF8ECC378718}"/>
              </a:ext>
            </a:extLst>
          </p:cNvPr>
          <p:cNvSpPr>
            <a:spLocks noGrp="1"/>
          </p:cNvSpPr>
          <p:nvPr/>
        </p:nvSpPr>
        <p:spPr>
          <a:xfrm>
            <a:off x="685800" y="2609850"/>
            <a:ext cx="493395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98564F"/>
                </a:solidFill>
                <a:latin typeface="Arial"/>
                <a:ea typeface="Arial"/>
                <a:cs typeface="Arial"/>
              </a:defRPr>
            </a:pPr>
            <a:r>
              <a:t>UNCLEAR CHANGE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896B4D-693D-48BA-A1BF-EE5B025676F4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4933950" cy="590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325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“What’s happening to me?”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614DE0-07B6-4036-90DF-A6EB451C8E7F}"/>
              </a:ext>
            </a:extLst>
          </p:cNvPr>
          <p:cNvSpPr>
            <a:spLocks noGrp="1"/>
          </p:cNvSpPr>
          <p:nvPr/>
        </p:nvSpPr>
        <p:spPr>
          <a:xfrm>
            <a:off x="685800" y="3724275"/>
            <a:ext cx="4933950" cy="16954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No one explains why, what data is used, or how jobs are affected. Rumors fill the silence.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6586F60-371B-4612-919C-3C068F7F3052}"/>
              </a:ext>
            </a:extLst>
          </p:cNvPr>
          <p:cNvSpPr>
            <a:spLocks noGrp="1"/>
          </p:cNvSpPr>
          <p:nvPr/>
        </p:nvSpPr>
        <p:spPr>
          <a:xfrm>
            <a:off x="6286500" y="2343150"/>
            <a:ext cx="5505450" cy="3429000"/>
          </a:xfrm>
          <a:prstGeom prst="roundRect">
            <a:avLst>
              <a:gd name="adj" fmla="val 2222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18506B-726B-45AA-BAE3-4C07A0D4A28A}"/>
              </a:ext>
            </a:extLst>
          </p:cNvPr>
          <p:cNvSpPr>
            <a:spLocks noGrp="1"/>
          </p:cNvSpPr>
          <p:nvPr/>
        </p:nvSpPr>
        <p:spPr>
          <a:xfrm>
            <a:off x="6572250" y="2609850"/>
            <a:ext cx="493395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MANAGED CHANGE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D67EEE-CB7B-4D6E-91F9-686473F26B53}"/>
              </a:ext>
            </a:extLst>
          </p:cNvPr>
          <p:cNvSpPr>
            <a:spLocks noGrp="1"/>
          </p:cNvSpPr>
          <p:nvPr/>
        </p:nvSpPr>
        <p:spPr>
          <a:xfrm>
            <a:off x="6572250" y="2971800"/>
            <a:ext cx="4933950" cy="590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325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“I know what to expect”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773E4D-250F-45CF-BA27-942C734A17B2}"/>
              </a:ext>
            </a:extLst>
          </p:cNvPr>
          <p:cNvSpPr>
            <a:spLocks noGrp="1"/>
          </p:cNvSpPr>
          <p:nvPr/>
        </p:nvSpPr>
        <p:spPr>
          <a:xfrm>
            <a:off x="6572250" y="3724275"/>
            <a:ext cx="4933950" cy="16954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Clear goals and limits, time to learn, a way to give feedback, and honest updates—even when not every answer is known yet.</a:t>
            </a:r>
          </a:p>
        </p:txBody>
      </p:sp>
    </p:spTree>
    <p:extLst>
      <p:ext uri="{BB962C8B-B14F-4D97-AF65-F5344CB8AC3E}">
        <p14:creationId xmlns:p14="http://schemas.microsoft.com/office/powerpoint/2010/main" val="1946065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8E5563-D848-4AE3-820A-CE075D5080D5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1EEDD9-B8DC-4C6F-8574-5EE5BAA876F0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Real concerns deserve real safeguards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41EF88-84CF-4E4F-809A-9C69009812E8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CF84F7-9304-430A-A32B-98DF8AFF2BF7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15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7D3BA0-F603-42D4-A0BD-994D4293C8E0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A worry is most useful when it points to who could be affected and what would help.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2B8240B-5A6A-4441-8591-1CDFFDE56BCE}"/>
              </a:ext>
            </a:extLst>
          </p:cNvPr>
          <p:cNvSpPr>
            <a:spLocks noGrp="1"/>
          </p:cNvSpPr>
          <p:nvPr/>
        </p:nvSpPr>
        <p:spPr>
          <a:xfrm>
            <a:off x="400050" y="2343150"/>
            <a:ext cx="5505450" cy="3429000"/>
          </a:xfrm>
          <a:prstGeom prst="roundRect">
            <a:avLst>
              <a:gd name="adj" fmla="val 2222"/>
            </a:avLst>
          </a:prstGeom>
          <a:solidFill>
            <a:srgbClr val="E9D8D4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0AE8CD-0FB1-42DE-AEFE-6C349E208F7A}"/>
              </a:ext>
            </a:extLst>
          </p:cNvPr>
          <p:cNvSpPr>
            <a:spLocks noGrp="1"/>
          </p:cNvSpPr>
          <p:nvPr/>
        </p:nvSpPr>
        <p:spPr>
          <a:xfrm>
            <a:off x="685800" y="2609850"/>
            <a:ext cx="493395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98564F"/>
                </a:solidFill>
                <a:latin typeface="Arial"/>
                <a:ea typeface="Arial"/>
                <a:cs typeface="Arial"/>
              </a:defRPr>
            </a:pPr>
            <a:r>
              <a:t>THE TECHNOLOGY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28A8F6-8F95-44F0-AAF9-430557154837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4933950" cy="590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325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Accuracy, bias, privacy, security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AA7A68-17A1-4FE3-A4D1-EA299D873373}"/>
              </a:ext>
            </a:extLst>
          </p:cNvPr>
          <p:cNvSpPr>
            <a:spLocks noGrp="1"/>
          </p:cNvSpPr>
          <p:nvPr/>
        </p:nvSpPr>
        <p:spPr>
          <a:xfrm>
            <a:off x="685800" y="3724275"/>
            <a:ext cx="4933950" cy="16954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Wrong info can spread, errors can hit some groups harder, private data can leak, and fakes can fool people.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56D8DCA-CED0-4589-A6E0-62241D89A7AA}"/>
              </a:ext>
            </a:extLst>
          </p:cNvPr>
          <p:cNvSpPr>
            <a:spLocks noGrp="1"/>
          </p:cNvSpPr>
          <p:nvPr/>
        </p:nvSpPr>
        <p:spPr>
          <a:xfrm>
            <a:off x="6286500" y="2343150"/>
            <a:ext cx="5505450" cy="3429000"/>
          </a:xfrm>
          <a:prstGeom prst="roundRect">
            <a:avLst>
              <a:gd name="adj" fmla="val 2222"/>
            </a:avLst>
          </a:prstGeom>
          <a:solidFill>
            <a:srgbClr val="EBDFC9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BBF21F-F989-4867-9F0F-237F6244C828}"/>
              </a:ext>
            </a:extLst>
          </p:cNvPr>
          <p:cNvSpPr>
            <a:spLocks noGrp="1"/>
          </p:cNvSpPr>
          <p:nvPr/>
        </p:nvSpPr>
        <p:spPr>
          <a:xfrm>
            <a:off x="6572250" y="2609850"/>
            <a:ext cx="493395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94622F"/>
                </a:solidFill>
                <a:latin typeface="Arial"/>
                <a:ea typeface="Arial"/>
                <a:cs typeface="Arial"/>
              </a:defRPr>
            </a:pPr>
            <a:r>
              <a:t>THE WORKPLACE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BF8043-B848-412F-B40D-94519E686C7C}"/>
              </a:ext>
            </a:extLst>
          </p:cNvPr>
          <p:cNvSpPr>
            <a:spLocks noGrp="1"/>
          </p:cNvSpPr>
          <p:nvPr/>
        </p:nvSpPr>
        <p:spPr>
          <a:xfrm>
            <a:off x="6572250" y="2971800"/>
            <a:ext cx="4933950" cy="590550"/>
          </a:xfrm>
          <a:prstGeom prst="rect">
            <a:avLst/>
          </a:prstGeom>
        </p:spPr>
        <p:txBody>
          <a:bodyPr wrap="square" lIns="0" tIns="0" rIns="0" bIns="0" anchor="t">
            <a:normAutofit fontScale="97279"/>
          </a:bodyPr>
          <a:lstStyle/>
          <a:p>
            <a:pPr algn="l">
              <a:defRPr sz="2325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Pressure, fairness, job changes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AF2424-A6B6-43DF-B0E4-BE181C2BE5D2}"/>
              </a:ext>
            </a:extLst>
          </p:cNvPr>
          <p:cNvSpPr>
            <a:spLocks noGrp="1"/>
          </p:cNvSpPr>
          <p:nvPr/>
        </p:nvSpPr>
        <p:spPr>
          <a:xfrm>
            <a:off x="6572250" y="3724275"/>
            <a:ext cx="4933950" cy="16954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Tracking can feel controlling, faster tools can mean heavier workloads, and not everyone may share in the benefits.</a:t>
            </a:r>
          </a:p>
        </p:txBody>
      </p:sp>
    </p:spTree>
    <p:extLst>
      <p:ext uri="{BB962C8B-B14F-4D97-AF65-F5344CB8AC3E}">
        <p14:creationId xmlns:p14="http://schemas.microsoft.com/office/powerpoint/2010/main" val="1266933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F0FBB4D-58A3-42CA-8FA7-6956B16C45CA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4E1382-795D-498D-94B8-BAFA9C3E8293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Separating fears from facts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9F5679-50FA-463C-9B63-FA04C020F740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48D8F5-A741-4B0B-87C2-7CB680BBB241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16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DC4FB0-6C32-4D01-BF08-49FF684021A1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Swap big, scary claims for a simple question: which tool, doing what, and affecting whom?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EEDAD2F-8D2B-4216-88E8-79905E93DD49}"/>
              </a:ext>
            </a:extLst>
          </p:cNvPr>
          <p:cNvSpPr>
            <a:spLocks noGrp="1"/>
          </p:cNvSpPr>
          <p:nvPr/>
        </p:nvSpPr>
        <p:spPr>
          <a:xfrm>
            <a:off x="400050" y="2343150"/>
            <a:ext cx="5505450" cy="3429000"/>
          </a:xfrm>
          <a:prstGeom prst="roundRect">
            <a:avLst>
              <a:gd name="adj" fmla="val 2222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00BA01-914E-4351-968F-834C15C2CD2A}"/>
              </a:ext>
            </a:extLst>
          </p:cNvPr>
          <p:cNvSpPr>
            <a:spLocks noGrp="1"/>
          </p:cNvSpPr>
          <p:nvPr/>
        </p:nvSpPr>
        <p:spPr>
          <a:xfrm>
            <a:off x="685800" y="2609850"/>
            <a:ext cx="493395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SCI-FI FEAR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CF899D-5F3C-4131-AFFA-58C0E7700EDC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4933950" cy="590550"/>
          </a:xfrm>
          <a:prstGeom prst="rect">
            <a:avLst/>
          </a:prstGeom>
        </p:spPr>
        <p:txBody>
          <a:bodyPr wrap="square" lIns="0" tIns="0" rIns="0" bIns="0" anchor="t">
            <a:normAutofit fontScale="98333"/>
          </a:bodyPr>
          <a:lstStyle/>
          <a:p>
            <a:pPr algn="l">
              <a:defRPr sz="2325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“AI is alive and wants to take over”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6B50DD-63AD-4A7E-AB10-18548F9CB919}"/>
              </a:ext>
            </a:extLst>
          </p:cNvPr>
          <p:cNvSpPr>
            <a:spLocks noGrp="1"/>
          </p:cNvSpPr>
          <p:nvPr/>
        </p:nvSpPr>
        <p:spPr>
          <a:xfrm>
            <a:off x="685800" y="3724275"/>
            <a:ext cx="4933950" cy="16954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Today’s tools can sound like they have feelings or plans, but that’s clever wording—not a mind with goals of its own.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6383E07-68D1-45FD-A533-A575A6E7D085}"/>
              </a:ext>
            </a:extLst>
          </p:cNvPr>
          <p:cNvSpPr>
            <a:spLocks noGrp="1"/>
          </p:cNvSpPr>
          <p:nvPr/>
        </p:nvSpPr>
        <p:spPr>
          <a:xfrm>
            <a:off x="6286500" y="2343150"/>
            <a:ext cx="5505450" cy="3429000"/>
          </a:xfrm>
          <a:prstGeom prst="roundRect">
            <a:avLst>
              <a:gd name="adj" fmla="val 2222"/>
            </a:avLst>
          </a:prstGeom>
          <a:solidFill>
            <a:srgbClr val="D5E5E3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445406-9B1E-48BE-88D2-574AE6673A20}"/>
              </a:ext>
            </a:extLst>
          </p:cNvPr>
          <p:cNvSpPr>
            <a:spLocks noGrp="1"/>
          </p:cNvSpPr>
          <p:nvPr/>
        </p:nvSpPr>
        <p:spPr>
          <a:xfrm>
            <a:off x="6572250" y="2609850"/>
            <a:ext cx="493395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ALL-OR-NOTHING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AF763A-5149-4294-AA62-596D5735E39C}"/>
              </a:ext>
            </a:extLst>
          </p:cNvPr>
          <p:cNvSpPr>
            <a:spLocks noGrp="1"/>
          </p:cNvSpPr>
          <p:nvPr/>
        </p:nvSpPr>
        <p:spPr>
          <a:xfrm>
            <a:off x="6572250" y="2971800"/>
            <a:ext cx="4933950" cy="590550"/>
          </a:xfrm>
          <a:prstGeom prst="rect">
            <a:avLst/>
          </a:prstGeom>
        </p:spPr>
        <p:txBody>
          <a:bodyPr wrap="square" lIns="0" tIns="0" rIns="0" bIns="0" anchor="t">
            <a:normAutofit fontScale="90833"/>
          </a:bodyPr>
          <a:lstStyle/>
          <a:p>
            <a:pPr algn="l">
              <a:defRPr sz="2325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“AI will take every job” / “It’s all hype”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65E8C2-0075-4CE4-9C33-28FAEF7960DF}"/>
              </a:ext>
            </a:extLst>
          </p:cNvPr>
          <p:cNvSpPr>
            <a:spLocks noGrp="1"/>
          </p:cNvSpPr>
          <p:nvPr/>
        </p:nvSpPr>
        <p:spPr>
          <a:xfrm>
            <a:off x="6572250" y="3724275"/>
            <a:ext cx="4933950" cy="16954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Both miss the middle. Some tasks will change a lot, some barely at all, and results will differ by job and workplace.</a:t>
            </a:r>
          </a:p>
        </p:txBody>
      </p:sp>
    </p:spTree>
    <p:extLst>
      <p:ext uri="{BB962C8B-B14F-4D97-AF65-F5344CB8AC3E}">
        <p14:creationId xmlns:p14="http://schemas.microsoft.com/office/powerpoint/2010/main" val="1940382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D693033-958B-41F5-ACC0-10FCDFB263CC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428906-02EF-4D03-B380-D099B169934D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AI changes tasks long before it changes jobs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0173AE-D1B3-4166-9DCB-7965D2B43B7D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54D2F8-0820-4613-90A8-8144C27CD78C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17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C4EC96-D616-4A08-93A2-EEEF6D638D30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A task that could change is not the same as a job that goes away.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5CCD347-4B70-49F7-B294-AA5369ACC8CA}"/>
              </a:ext>
            </a:extLst>
          </p:cNvPr>
          <p:cNvSpPr>
            <a:spLocks noGrp="1"/>
          </p:cNvSpPr>
          <p:nvPr/>
        </p:nvSpPr>
        <p:spPr>
          <a:xfrm>
            <a:off x="40005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89144F-CEB6-47EC-AA36-7023D40738A4}"/>
              </a:ext>
            </a:extLst>
          </p:cNvPr>
          <p:cNvSpPr>
            <a:spLocks noGrp="1"/>
          </p:cNvSpPr>
          <p:nvPr/>
        </p:nvSpPr>
        <p:spPr>
          <a:xfrm>
            <a:off x="66675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82C5E9-FDDF-486B-8EF4-A357DB1DF640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Tasks shift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904200-EAB9-477B-801D-4195B507C780}"/>
              </a:ext>
            </a:extLst>
          </p:cNvPr>
          <p:cNvSpPr>
            <a:spLocks noGrp="1"/>
          </p:cNvSpPr>
          <p:nvPr/>
        </p:nvSpPr>
        <p:spPr>
          <a:xfrm>
            <a:off x="66675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AI usually takes on pieces of a job—like drafting, searching, or scheduling—not the whole thing.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F4A670E-B7C5-4FF3-9681-FFFF67D202E0}"/>
              </a:ext>
            </a:extLst>
          </p:cNvPr>
          <p:cNvSpPr>
            <a:spLocks noGrp="1"/>
          </p:cNvSpPr>
          <p:nvPr/>
        </p:nvSpPr>
        <p:spPr>
          <a:xfrm>
            <a:off x="4314825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2844FF-22B8-4622-989D-377320795235}"/>
              </a:ext>
            </a:extLst>
          </p:cNvPr>
          <p:cNvSpPr>
            <a:spLocks noGrp="1"/>
          </p:cNvSpPr>
          <p:nvPr/>
        </p:nvSpPr>
        <p:spPr>
          <a:xfrm>
            <a:off x="4581525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8B03E0-491E-46E7-872E-99811111BE38}"/>
              </a:ext>
            </a:extLst>
          </p:cNvPr>
          <p:cNvSpPr>
            <a:spLocks noGrp="1"/>
          </p:cNvSpPr>
          <p:nvPr/>
        </p:nvSpPr>
        <p:spPr>
          <a:xfrm>
            <a:off x="4581525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Jobs get reshaped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D95552-709E-47BD-B5B4-FD8B0F5164A8}"/>
              </a:ext>
            </a:extLst>
          </p:cNvPr>
          <p:cNvSpPr>
            <a:spLocks noGrp="1"/>
          </p:cNvSpPr>
          <p:nvPr/>
        </p:nvSpPr>
        <p:spPr>
          <a:xfrm>
            <a:off x="4581525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Most people will see a new mix of duties and pick up some new skills along the way.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69476A7-3BD0-4ABC-8621-34887FD84C10}"/>
              </a:ext>
            </a:extLst>
          </p:cNvPr>
          <p:cNvSpPr>
            <a:spLocks noGrp="1"/>
          </p:cNvSpPr>
          <p:nvPr/>
        </p:nvSpPr>
        <p:spPr>
          <a:xfrm>
            <a:off x="822960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A7C8BE-7B33-48F6-8E6A-A74B06C15A78}"/>
              </a:ext>
            </a:extLst>
          </p:cNvPr>
          <p:cNvSpPr>
            <a:spLocks noGrp="1"/>
          </p:cNvSpPr>
          <p:nvPr/>
        </p:nvSpPr>
        <p:spPr>
          <a:xfrm>
            <a:off x="849630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433E21-A50F-4ECF-8A78-73822708E42F}"/>
              </a:ext>
            </a:extLst>
          </p:cNvPr>
          <p:cNvSpPr>
            <a:spLocks noGrp="1"/>
          </p:cNvSpPr>
          <p:nvPr/>
        </p:nvSpPr>
        <p:spPr>
          <a:xfrm>
            <a:off x="849630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 fontScale="98905"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Some roles shrink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344B0F-0233-4E80-9D1D-ED802F7A59D7}"/>
              </a:ext>
            </a:extLst>
          </p:cNvPr>
          <p:cNvSpPr>
            <a:spLocks noGrp="1"/>
          </p:cNvSpPr>
          <p:nvPr/>
        </p:nvSpPr>
        <p:spPr>
          <a:xfrm>
            <a:off x="849630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Where most tasks can be automated, fewer people may be needed—and that deserves honest planning.</a:t>
            </a:r>
          </a:p>
        </p:txBody>
      </p:sp>
    </p:spTree>
    <p:extLst>
      <p:ext uri="{BB962C8B-B14F-4D97-AF65-F5344CB8AC3E}">
        <p14:creationId xmlns:p14="http://schemas.microsoft.com/office/powerpoint/2010/main" val="32812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F0CE99B-B2E6-43FB-BDC9-B0A2F96A0C89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4F6C8F-6FFB-460C-AB9B-A3BA90AA147C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How one job might change, task by task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0AE023-8A25-4FFE-AD27-976786526C74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9435EB-287A-4AE4-B1B9-041A81C29188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18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7E0D76-8227-4EA8-BE1F-314B4AA6DA4D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Whether the job gets better or just busier depends on how leaders use the time saved.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345F0A3-9588-41B9-B7A0-7971D9F1C893}"/>
              </a:ext>
            </a:extLst>
          </p:cNvPr>
          <p:cNvSpPr>
            <a:spLocks noGrp="1"/>
          </p:cNvSpPr>
          <p:nvPr/>
        </p:nvSpPr>
        <p:spPr>
          <a:xfrm>
            <a:off x="40005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90B594-C5DB-4179-AAB5-91ABF259CD79}"/>
              </a:ext>
            </a:extLst>
          </p:cNvPr>
          <p:cNvSpPr>
            <a:spLocks noGrp="1"/>
          </p:cNvSpPr>
          <p:nvPr/>
        </p:nvSpPr>
        <p:spPr>
          <a:xfrm>
            <a:off x="66675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BEFORE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7F748F-5627-4F50-BCD4-F849FF21C756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 fontScale="97222"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Office coordinator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947A42-1D57-4D8F-8DCE-1856CBF23471}"/>
              </a:ext>
            </a:extLst>
          </p:cNvPr>
          <p:cNvSpPr>
            <a:spLocks noGrp="1"/>
          </p:cNvSpPr>
          <p:nvPr/>
        </p:nvSpPr>
        <p:spPr>
          <a:xfrm>
            <a:off x="66675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Schedules meetings, writes routine notices, enters data, solves problems, helps people, keeps records.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1031208-32E1-4FEC-92A6-353444AFAF18}"/>
              </a:ext>
            </a:extLst>
          </p:cNvPr>
          <p:cNvSpPr>
            <a:spLocks noGrp="1"/>
          </p:cNvSpPr>
          <p:nvPr/>
        </p:nvSpPr>
        <p:spPr>
          <a:xfrm>
            <a:off x="4314825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4829CD-DB12-43BF-8FAF-D8F6CC9E444C}"/>
              </a:ext>
            </a:extLst>
          </p:cNvPr>
          <p:cNvSpPr>
            <a:spLocks noGrp="1"/>
          </p:cNvSpPr>
          <p:nvPr/>
        </p:nvSpPr>
        <p:spPr>
          <a:xfrm>
            <a:off x="4581525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AI-ASSISTED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C5EF25-9515-4810-AC8D-2AF215EE08D6}"/>
              </a:ext>
            </a:extLst>
          </p:cNvPr>
          <p:cNvSpPr>
            <a:spLocks noGrp="1"/>
          </p:cNvSpPr>
          <p:nvPr/>
        </p:nvSpPr>
        <p:spPr>
          <a:xfrm>
            <a:off x="4581525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 fontScale="97222" lnSpcReduction="10000"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The routine gets quicker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6315A4-D4D9-4063-BE66-AC526107F0DF}"/>
              </a:ext>
            </a:extLst>
          </p:cNvPr>
          <p:cNvSpPr>
            <a:spLocks noGrp="1"/>
          </p:cNvSpPr>
          <p:nvPr/>
        </p:nvSpPr>
        <p:spPr>
          <a:xfrm>
            <a:off x="4581525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Drafts, meeting notes, and calendar options take less time—but still need a quick check.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91B0A18-2264-49ED-B728-F7B8EBAE062F}"/>
              </a:ext>
            </a:extLst>
          </p:cNvPr>
          <p:cNvSpPr>
            <a:spLocks noGrp="1"/>
          </p:cNvSpPr>
          <p:nvPr/>
        </p:nvSpPr>
        <p:spPr>
          <a:xfrm>
            <a:off x="822960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CB97CF-CE32-4B4D-A8E4-1315E496A4BE}"/>
              </a:ext>
            </a:extLst>
          </p:cNvPr>
          <p:cNvSpPr>
            <a:spLocks noGrp="1"/>
          </p:cNvSpPr>
          <p:nvPr/>
        </p:nvSpPr>
        <p:spPr>
          <a:xfrm>
            <a:off x="849630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AFTER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EAF8F0-72AC-4BC2-BE5E-140DFC46391F}"/>
              </a:ext>
            </a:extLst>
          </p:cNvPr>
          <p:cNvSpPr>
            <a:spLocks noGrp="1"/>
          </p:cNvSpPr>
          <p:nvPr/>
        </p:nvSpPr>
        <p:spPr>
          <a:xfrm>
            <a:off x="849630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More people-focused work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78804E-9541-4002-BF35-A4231DBAB9D1}"/>
              </a:ext>
            </a:extLst>
          </p:cNvPr>
          <p:cNvSpPr>
            <a:spLocks noGrp="1"/>
          </p:cNvSpPr>
          <p:nvPr/>
        </p:nvSpPr>
        <p:spPr>
          <a:xfrm>
            <a:off x="849630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More time for solving tricky problems, helping people, and improving how things get done.</a:t>
            </a:r>
          </a:p>
        </p:txBody>
      </p:sp>
    </p:spTree>
    <p:extLst>
      <p:ext uri="{BB962C8B-B14F-4D97-AF65-F5344CB8AC3E}">
        <p14:creationId xmlns:p14="http://schemas.microsoft.com/office/powerpoint/2010/main" val="884525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190C700-72D2-4FEB-ADDF-A04FF6120893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A38E49-D5DF-4F11-BB21-1D98DB5FA9AD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Three numbers that put job fears in perspective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95D7A4-3AF5-40E6-B8BB-22949D91B771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0168EB-6920-47B7-9CF5-771ED9353EE6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19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9F3FCB-B732-4D80-B186-D68414530381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953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“Could be affected” is not the same as “will be lost”—and many workers report good experiences.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79C0015-794D-4AEC-8E20-FA6469758CF2}"/>
              </a:ext>
            </a:extLst>
          </p:cNvPr>
          <p:cNvSpPr>
            <a:spLocks noGrp="1"/>
          </p:cNvSpPr>
          <p:nvPr/>
        </p:nvSpPr>
        <p:spPr>
          <a:xfrm>
            <a:off x="400050" y="2724150"/>
            <a:ext cx="3571875" cy="2857500"/>
          </a:xfrm>
          <a:prstGeom prst="roundRect">
            <a:avLst>
              <a:gd name="adj" fmla="val 2667"/>
            </a:avLst>
          </a:prstGeom>
          <a:solidFill>
            <a:srgbClr val="D5E5E3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6EAE0C-2828-4B87-B4D8-EFB07B644D59}"/>
              </a:ext>
            </a:extLst>
          </p:cNvPr>
          <p:cNvSpPr>
            <a:spLocks noGrp="1"/>
          </p:cNvSpPr>
          <p:nvPr/>
        </p:nvSpPr>
        <p:spPr>
          <a:xfrm>
            <a:off x="685800" y="3105150"/>
            <a:ext cx="3000375" cy="857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4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25%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D5A919-D122-499B-8C1D-3FE7C6EC5CBF}"/>
              </a:ext>
            </a:extLst>
          </p:cNvPr>
          <p:cNvSpPr>
            <a:spLocks noGrp="1"/>
          </p:cNvSpPr>
          <p:nvPr/>
        </p:nvSpPr>
        <p:spPr>
          <a:xfrm>
            <a:off x="685800" y="4171950"/>
            <a:ext cx="3000375" cy="1047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of jobs worldwide include tasks that AI could affect (ILO)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02939FC-F46A-4257-9D3C-CACF31D77369}"/>
              </a:ext>
            </a:extLst>
          </p:cNvPr>
          <p:cNvSpPr>
            <a:spLocks noGrp="1"/>
          </p:cNvSpPr>
          <p:nvPr/>
        </p:nvSpPr>
        <p:spPr>
          <a:xfrm>
            <a:off x="4314825" y="2724150"/>
            <a:ext cx="3571875" cy="2857500"/>
          </a:xfrm>
          <a:prstGeom prst="roundRect">
            <a:avLst>
              <a:gd name="adj" fmla="val 2667"/>
            </a:avLst>
          </a:prstGeom>
          <a:solidFill>
            <a:srgbClr val="EBDFC9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68FDB0-E628-415A-8927-DDFF2A839648}"/>
              </a:ext>
            </a:extLst>
          </p:cNvPr>
          <p:cNvSpPr>
            <a:spLocks noGrp="1"/>
          </p:cNvSpPr>
          <p:nvPr/>
        </p:nvSpPr>
        <p:spPr>
          <a:xfrm>
            <a:off x="4600575" y="3105150"/>
            <a:ext cx="3000375" cy="857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4200" b="1">
                <a:solidFill>
                  <a:srgbClr val="94622F"/>
                </a:solidFill>
                <a:latin typeface="Arial"/>
                <a:ea typeface="Arial"/>
                <a:cs typeface="Arial"/>
              </a:defRPr>
            </a:pPr>
            <a:r>
              <a:t>27%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D4350D-66A2-467B-8A63-03DD7B9B8AC5}"/>
              </a:ext>
            </a:extLst>
          </p:cNvPr>
          <p:cNvSpPr>
            <a:spLocks noGrp="1"/>
          </p:cNvSpPr>
          <p:nvPr/>
        </p:nvSpPr>
        <p:spPr>
          <a:xfrm>
            <a:off x="4600575" y="4171950"/>
            <a:ext cx="3000375" cy="1047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of jobs in wealthy countries have many automatable tasks—a risk, not a layoff forecast (OECD)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4D0BB88-9972-4A3C-A5FA-73CFB25922B6}"/>
              </a:ext>
            </a:extLst>
          </p:cNvPr>
          <p:cNvSpPr>
            <a:spLocks noGrp="1"/>
          </p:cNvSpPr>
          <p:nvPr/>
        </p:nvSpPr>
        <p:spPr>
          <a:xfrm>
            <a:off x="8229600" y="2724150"/>
            <a:ext cx="3571875" cy="2857500"/>
          </a:xfrm>
          <a:prstGeom prst="roundRect">
            <a:avLst>
              <a:gd name="adj" fmla="val 2667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8F9D66-AC3D-42F5-AC80-D0ED74A40A04}"/>
              </a:ext>
            </a:extLst>
          </p:cNvPr>
          <p:cNvSpPr>
            <a:spLocks noGrp="1"/>
          </p:cNvSpPr>
          <p:nvPr/>
        </p:nvSpPr>
        <p:spPr>
          <a:xfrm>
            <a:off x="8515350" y="3105150"/>
            <a:ext cx="3000375" cy="857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42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4 in 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935AB3-4F57-4616-86DB-504DC4A94766}"/>
              </a:ext>
            </a:extLst>
          </p:cNvPr>
          <p:cNvSpPr>
            <a:spLocks noGrp="1"/>
          </p:cNvSpPr>
          <p:nvPr/>
        </p:nvSpPr>
        <p:spPr>
          <a:xfrm>
            <a:off x="8515350" y="4171950"/>
            <a:ext cx="3000375" cy="1047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workers using AI said it helped them do their jobs better (OECD)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0F7939-87EF-44E8-BB29-0CD16A167F46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90808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17F492F-0A76-44EC-80F3-4FC772147483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3389DD-2C7D-4AC9-BAA6-0860A902E333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Use AI, keep your judgment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32CA94-062D-418D-910E-02609AF8A2BF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00F63C-A35E-4BCB-8C43-1FFC0296E1EC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20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5014F2A-0A88-4156-8ADC-B1100B4A9797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7239000" cy="3810000"/>
          </a:xfrm>
          <a:prstGeom prst="roundRect">
            <a:avLst>
              <a:gd name="adj" fmla="val 2000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1A06D26-27DE-4204-AF8F-0FAAED0E4668}"/>
              </a:ext>
            </a:extLst>
          </p:cNvPr>
          <p:cNvSpPr>
            <a:spLocks noGrp="1"/>
          </p:cNvSpPr>
          <p:nvPr/>
        </p:nvSpPr>
        <p:spPr>
          <a:xfrm>
            <a:off x="685800" y="23050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025918-0CD7-4258-8E16-1FB5AF1122B3}"/>
              </a:ext>
            </a:extLst>
          </p:cNvPr>
          <p:cNvSpPr>
            <a:spLocks noGrp="1"/>
          </p:cNvSpPr>
          <p:nvPr/>
        </p:nvSpPr>
        <p:spPr>
          <a:xfrm>
            <a:off x="742950" y="23241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✓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BEBBDE-3BF2-4C19-929F-31FCD67A1242}"/>
              </a:ext>
            </a:extLst>
          </p:cNvPr>
          <p:cNvSpPr>
            <a:spLocks noGrp="1"/>
          </p:cNvSpPr>
          <p:nvPr/>
        </p:nvSpPr>
        <p:spPr>
          <a:xfrm>
            <a:off x="1181100" y="23050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Start small, with a low-stakes task you can easily undo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6FE832E-552E-4C4F-B0AB-AC93D6CEF85B}"/>
              </a:ext>
            </a:extLst>
          </p:cNvPr>
          <p:cNvSpPr>
            <a:spLocks noGrp="1"/>
          </p:cNvSpPr>
          <p:nvPr/>
        </p:nvSpPr>
        <p:spPr>
          <a:xfrm>
            <a:off x="685800" y="29527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51E8E8-6EFA-4A20-8E90-25CB8632C3BC}"/>
              </a:ext>
            </a:extLst>
          </p:cNvPr>
          <p:cNvSpPr>
            <a:spLocks noGrp="1"/>
          </p:cNvSpPr>
          <p:nvPr/>
        </p:nvSpPr>
        <p:spPr>
          <a:xfrm>
            <a:off x="742950" y="29718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✓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1FEBF1-C3D4-4CF6-9E00-0A53EBA0E1CC}"/>
              </a:ext>
            </a:extLst>
          </p:cNvPr>
          <p:cNvSpPr>
            <a:spLocks noGrp="1"/>
          </p:cNvSpPr>
          <p:nvPr/>
        </p:nvSpPr>
        <p:spPr>
          <a:xfrm>
            <a:off x="1181100" y="29527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Stick to approved tools and info you’re allowed to share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365A01B-C539-4FBC-A5F9-7D609292EA43}"/>
              </a:ext>
            </a:extLst>
          </p:cNvPr>
          <p:cNvSpPr>
            <a:spLocks noGrp="1"/>
          </p:cNvSpPr>
          <p:nvPr/>
        </p:nvSpPr>
        <p:spPr>
          <a:xfrm>
            <a:off x="685800" y="36004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B0D279-C294-4C3B-92DB-7F165DF8CC7D}"/>
              </a:ext>
            </a:extLst>
          </p:cNvPr>
          <p:cNvSpPr>
            <a:spLocks noGrp="1"/>
          </p:cNvSpPr>
          <p:nvPr/>
        </p:nvSpPr>
        <p:spPr>
          <a:xfrm>
            <a:off x="742950" y="36195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✓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DEC218-E02F-4E1B-8BFB-1CA162E4BFE0}"/>
              </a:ext>
            </a:extLst>
          </p:cNvPr>
          <p:cNvSpPr>
            <a:spLocks noGrp="1"/>
          </p:cNvSpPr>
          <p:nvPr/>
        </p:nvSpPr>
        <p:spPr>
          <a:xfrm>
            <a:off x="1181100" y="36004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Double-check facts, names, numbers, and tone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AF3E70D-C4F4-4250-9A20-2E2AFAADEDB7}"/>
              </a:ext>
            </a:extLst>
          </p:cNvPr>
          <p:cNvSpPr>
            <a:spLocks noGrp="1"/>
          </p:cNvSpPr>
          <p:nvPr/>
        </p:nvSpPr>
        <p:spPr>
          <a:xfrm>
            <a:off x="685800" y="42481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05B0FD-B3F7-4F00-9BAD-07B0D488231E}"/>
              </a:ext>
            </a:extLst>
          </p:cNvPr>
          <p:cNvSpPr>
            <a:spLocks noGrp="1"/>
          </p:cNvSpPr>
          <p:nvPr/>
        </p:nvSpPr>
        <p:spPr>
          <a:xfrm>
            <a:off x="742950" y="42672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✓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594C51-A2E6-4096-9352-03E1C29F3C9F}"/>
              </a:ext>
            </a:extLst>
          </p:cNvPr>
          <p:cNvSpPr>
            <a:spLocks noGrp="1"/>
          </p:cNvSpPr>
          <p:nvPr/>
        </p:nvSpPr>
        <p:spPr>
          <a:xfrm>
            <a:off x="1181100" y="42481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Make sure a person still makes the final call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C99F555-F44E-4C5E-8E1F-E7F7185A86CC}"/>
              </a:ext>
            </a:extLst>
          </p:cNvPr>
          <p:cNvSpPr>
            <a:spLocks noGrp="1"/>
          </p:cNvSpPr>
          <p:nvPr/>
        </p:nvSpPr>
        <p:spPr>
          <a:xfrm>
            <a:off x="685800" y="48958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436C21E-6035-4F1E-B9C4-C249E3270552}"/>
              </a:ext>
            </a:extLst>
          </p:cNvPr>
          <p:cNvSpPr>
            <a:spLocks noGrp="1"/>
          </p:cNvSpPr>
          <p:nvPr/>
        </p:nvSpPr>
        <p:spPr>
          <a:xfrm>
            <a:off x="742950" y="49149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✓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319ACC-A80A-4F69-A97A-CE614547FFAA}"/>
              </a:ext>
            </a:extLst>
          </p:cNvPr>
          <p:cNvSpPr>
            <a:spLocks noGrp="1"/>
          </p:cNvSpPr>
          <p:nvPr/>
        </p:nvSpPr>
        <p:spPr>
          <a:xfrm>
            <a:off x="1181100" y="48958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 fontScale="97689"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Speak up about mistakes, confusing tracking, or pressure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0F332F7-9383-4DC5-87AA-172E634F4F45}"/>
              </a:ext>
            </a:extLst>
          </p:cNvPr>
          <p:cNvSpPr>
            <a:spLocks noGrp="1"/>
          </p:cNvSpPr>
          <p:nvPr/>
        </p:nvSpPr>
        <p:spPr>
          <a:xfrm>
            <a:off x="8020050" y="2000250"/>
            <a:ext cx="3771900" cy="3810000"/>
          </a:xfrm>
          <a:prstGeom prst="roundRect">
            <a:avLst>
              <a:gd name="adj" fmla="val 2020"/>
            </a:avLst>
          </a:prstGeom>
          <a:solidFill>
            <a:srgbClr val="D5E5E3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81DD34-9B1B-457C-B4C3-6793A6A81918}"/>
              </a:ext>
            </a:extLst>
          </p:cNvPr>
          <p:cNvSpPr>
            <a:spLocks noGrp="1"/>
          </p:cNvSpPr>
          <p:nvPr/>
        </p:nvSpPr>
        <p:spPr>
          <a:xfrm>
            <a:off x="8324850" y="2324100"/>
            <a:ext cx="3143250" cy="2667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LOOK AFTER YOURSELF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D1C325C-77F0-418D-BF78-17C41C704D2F}"/>
              </a:ext>
            </a:extLst>
          </p:cNvPr>
          <p:cNvSpPr>
            <a:spLocks noGrp="1"/>
          </p:cNvSpPr>
          <p:nvPr/>
        </p:nvSpPr>
        <p:spPr>
          <a:xfrm>
            <a:off x="8324850" y="2762250"/>
            <a:ext cx="3143250" cy="1028700"/>
          </a:xfrm>
          <a:prstGeom prst="rect">
            <a:avLst/>
          </a:prstGeom>
        </p:spPr>
        <p:txBody>
          <a:bodyPr wrap="square" lIns="0" tIns="0" rIns="0" bIns="0" anchor="t">
            <a:normAutofit fontScale="93662"/>
          </a:bodyPr>
          <a:lstStyle/>
          <a:p>
            <a:pPr algn="l">
              <a:defRPr sz="27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A chatbot isn’t a counselor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7B3864-52E9-4950-8409-59129B8A0319}"/>
              </a:ext>
            </a:extLst>
          </p:cNvPr>
          <p:cNvSpPr>
            <a:spLocks noGrp="1"/>
          </p:cNvSpPr>
          <p:nvPr/>
        </p:nvSpPr>
        <p:spPr>
          <a:xfrm>
            <a:off x="8324850" y="4048125"/>
            <a:ext cx="3143250" cy="1238250"/>
          </a:xfrm>
          <a:prstGeom prst="rect">
            <a:avLst/>
          </a:prstGeom>
        </p:spPr>
        <p:txBody>
          <a:bodyPr wrap="square" lIns="0" tIns="0" rIns="0" bIns="0" anchor="t">
            <a:normAutofit fontScale="98485"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AI can help you sort your thoughts, but it can’t replace a doctor, a crisis line, employee support services, or a trusted person.</a:t>
            </a:r>
          </a:p>
        </p:txBody>
      </p:sp>
    </p:spTree>
    <p:extLst>
      <p:ext uri="{BB962C8B-B14F-4D97-AF65-F5344CB8AC3E}">
        <p14:creationId xmlns:p14="http://schemas.microsoft.com/office/powerpoint/2010/main" val="1092925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7566B8E0-6CB2-412B-A5EC-256B306EC9AC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3B8232-1243-48B9-92EB-D0717106E980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Leaders decide if AI helps or adds pressure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25B2AF-7712-4F06-B9D3-8C9A4DE4E6CC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B9A890-AADC-4F94-A096-026856BDDA17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21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95203E9-F474-4D67-A20D-2E7E05D62B40}"/>
              </a:ext>
            </a:extLst>
          </p:cNvPr>
          <p:cNvSpPr>
            <a:spLocks noGrp="1"/>
          </p:cNvSpPr>
          <p:nvPr/>
        </p:nvSpPr>
        <p:spPr>
          <a:xfrm>
            <a:off x="400050" y="2000250"/>
            <a:ext cx="7239000" cy="3810000"/>
          </a:xfrm>
          <a:prstGeom prst="roundRect">
            <a:avLst>
              <a:gd name="adj" fmla="val 2000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D3CC81A-7FB6-446B-AAA9-C0C4FAA591EF}"/>
              </a:ext>
            </a:extLst>
          </p:cNvPr>
          <p:cNvSpPr>
            <a:spLocks noGrp="1"/>
          </p:cNvSpPr>
          <p:nvPr/>
        </p:nvSpPr>
        <p:spPr>
          <a:xfrm>
            <a:off x="685800" y="23050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612D8D-5905-480B-89DA-1478A9ED04F5}"/>
              </a:ext>
            </a:extLst>
          </p:cNvPr>
          <p:cNvSpPr>
            <a:spLocks noGrp="1"/>
          </p:cNvSpPr>
          <p:nvPr/>
        </p:nvSpPr>
        <p:spPr>
          <a:xfrm>
            <a:off x="742950" y="23241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✓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23EEB6-5725-427A-B0BD-6CBD04D8D65D}"/>
              </a:ext>
            </a:extLst>
          </p:cNvPr>
          <p:cNvSpPr>
            <a:spLocks noGrp="1"/>
          </p:cNvSpPr>
          <p:nvPr/>
        </p:nvSpPr>
        <p:spPr>
          <a:xfrm>
            <a:off x="1181100" y="23050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Explain what the tool is for—and what it won’t be used for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CACB374-8EE8-4C77-AD5B-6BC2F5C4A24E}"/>
              </a:ext>
            </a:extLst>
          </p:cNvPr>
          <p:cNvSpPr>
            <a:spLocks noGrp="1"/>
          </p:cNvSpPr>
          <p:nvPr/>
        </p:nvSpPr>
        <p:spPr>
          <a:xfrm>
            <a:off x="685800" y="29527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B409E2-C04C-42DA-A08F-6B0FFFE37D0F}"/>
              </a:ext>
            </a:extLst>
          </p:cNvPr>
          <p:cNvSpPr>
            <a:spLocks noGrp="1"/>
          </p:cNvSpPr>
          <p:nvPr/>
        </p:nvSpPr>
        <p:spPr>
          <a:xfrm>
            <a:off x="742950" y="29718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✓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0627B3-0EC9-4E4F-A9AF-66DB465B9590}"/>
              </a:ext>
            </a:extLst>
          </p:cNvPr>
          <p:cNvSpPr>
            <a:spLocks noGrp="1"/>
          </p:cNvSpPr>
          <p:nvPr/>
        </p:nvSpPr>
        <p:spPr>
          <a:xfrm>
            <a:off x="1181100" y="29527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Bring employees in early and keep listening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8CD825C-3203-4DBF-A881-E60D3B9FF6D5}"/>
              </a:ext>
            </a:extLst>
          </p:cNvPr>
          <p:cNvSpPr>
            <a:spLocks noGrp="1"/>
          </p:cNvSpPr>
          <p:nvPr/>
        </p:nvSpPr>
        <p:spPr>
          <a:xfrm>
            <a:off x="685800" y="36004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F76C54-2429-4F2D-ACAC-9DD0808CB27D}"/>
              </a:ext>
            </a:extLst>
          </p:cNvPr>
          <p:cNvSpPr>
            <a:spLocks noGrp="1"/>
          </p:cNvSpPr>
          <p:nvPr/>
        </p:nvSpPr>
        <p:spPr>
          <a:xfrm>
            <a:off x="742950" y="36195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✓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2B6E99-4565-4D22-BD28-2860EC605B3C}"/>
              </a:ext>
            </a:extLst>
          </p:cNvPr>
          <p:cNvSpPr>
            <a:spLocks noGrp="1"/>
          </p:cNvSpPr>
          <p:nvPr/>
        </p:nvSpPr>
        <p:spPr>
          <a:xfrm>
            <a:off x="1181100" y="36004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Set clear rules for data, reviews, decisions, and appeals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B18BB94-5252-48CC-9216-040475F9B4D2}"/>
              </a:ext>
            </a:extLst>
          </p:cNvPr>
          <p:cNvSpPr>
            <a:spLocks noGrp="1"/>
          </p:cNvSpPr>
          <p:nvPr/>
        </p:nvSpPr>
        <p:spPr>
          <a:xfrm>
            <a:off x="685800" y="42481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EF70FA-306F-4F9A-B008-E402FB85067D}"/>
              </a:ext>
            </a:extLst>
          </p:cNvPr>
          <p:cNvSpPr>
            <a:spLocks noGrp="1"/>
          </p:cNvSpPr>
          <p:nvPr/>
        </p:nvSpPr>
        <p:spPr>
          <a:xfrm>
            <a:off x="742950" y="42672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✓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304818-EA21-4C5D-BCE0-909ED4911B61}"/>
              </a:ext>
            </a:extLst>
          </p:cNvPr>
          <p:cNvSpPr>
            <a:spLocks noGrp="1"/>
          </p:cNvSpPr>
          <p:nvPr/>
        </p:nvSpPr>
        <p:spPr>
          <a:xfrm>
            <a:off x="1181100" y="42481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Protect time to learn, and train managers too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F333333-2D68-413A-B7C4-760B1BCCF149}"/>
              </a:ext>
            </a:extLst>
          </p:cNvPr>
          <p:cNvSpPr>
            <a:spLocks noGrp="1"/>
          </p:cNvSpPr>
          <p:nvPr/>
        </p:nvSpPr>
        <p:spPr>
          <a:xfrm>
            <a:off x="685800" y="48958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D9E7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28CE7E-5985-4470-8164-86B8CD52398A}"/>
              </a:ext>
            </a:extLst>
          </p:cNvPr>
          <p:cNvSpPr>
            <a:spLocks noGrp="1"/>
          </p:cNvSpPr>
          <p:nvPr/>
        </p:nvSpPr>
        <p:spPr>
          <a:xfrm>
            <a:off x="742950" y="4914900"/>
            <a:ext cx="2095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✓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0FF8E7-2CB4-474F-B0B4-8ACC40A3CE57}"/>
              </a:ext>
            </a:extLst>
          </p:cNvPr>
          <p:cNvSpPr>
            <a:spLocks noGrp="1"/>
          </p:cNvSpPr>
          <p:nvPr/>
        </p:nvSpPr>
        <p:spPr>
          <a:xfrm>
            <a:off x="1181100" y="4895850"/>
            <a:ext cx="6000750" cy="4286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725" b="0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Watch workload, errors, fairness, trust, and well-being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24F5B6F-39D1-4D7D-9ACB-3816DCD22F38}"/>
              </a:ext>
            </a:extLst>
          </p:cNvPr>
          <p:cNvSpPr>
            <a:spLocks noGrp="1"/>
          </p:cNvSpPr>
          <p:nvPr/>
        </p:nvSpPr>
        <p:spPr>
          <a:xfrm>
            <a:off x="8020050" y="2000250"/>
            <a:ext cx="3771900" cy="3810000"/>
          </a:xfrm>
          <a:prstGeom prst="roundRect">
            <a:avLst>
              <a:gd name="adj" fmla="val 2020"/>
            </a:avLst>
          </a:prstGeom>
          <a:solidFill>
            <a:srgbClr val="D5E5E3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4E59BA-4A54-42DC-A038-130DE92D5864}"/>
              </a:ext>
            </a:extLst>
          </p:cNvPr>
          <p:cNvSpPr>
            <a:spLocks noGrp="1"/>
          </p:cNvSpPr>
          <p:nvPr/>
        </p:nvSpPr>
        <p:spPr>
          <a:xfrm>
            <a:off x="8324850" y="2324100"/>
            <a:ext cx="3143250" cy="2667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 BETTER TRIAL RUN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2BECB8-0F5A-40EB-BD30-475C45A9C54B}"/>
              </a:ext>
            </a:extLst>
          </p:cNvPr>
          <p:cNvSpPr>
            <a:spLocks noGrp="1"/>
          </p:cNvSpPr>
          <p:nvPr/>
        </p:nvSpPr>
        <p:spPr>
          <a:xfrm>
            <a:off x="8324850" y="2762250"/>
            <a:ext cx="3143250" cy="1028700"/>
          </a:xfrm>
          <a:prstGeom prst="rect">
            <a:avLst/>
          </a:prstGeom>
        </p:spPr>
        <p:txBody>
          <a:bodyPr wrap="square" lIns="0" tIns="0" rIns="0" bIns="0" anchor="t">
            <a:normAutofit fontScale="87804"/>
          </a:bodyPr>
          <a:lstStyle/>
          <a:p>
            <a:pPr algn="l">
              <a:defRPr sz="27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Test the whole job, not just the software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A6CB06-85DA-4AA6-B945-05A19282D96C}"/>
              </a:ext>
            </a:extLst>
          </p:cNvPr>
          <p:cNvSpPr>
            <a:spLocks noGrp="1"/>
          </p:cNvSpPr>
          <p:nvPr/>
        </p:nvSpPr>
        <p:spPr>
          <a:xfrm>
            <a:off x="8324850" y="4048125"/>
            <a:ext cx="3143250" cy="1238250"/>
          </a:xfrm>
          <a:prstGeom prst="rect">
            <a:avLst/>
          </a:prstGeom>
        </p:spPr>
        <p:txBody>
          <a:bodyPr wrap="square" lIns="0" tIns="0" rIns="0" bIns="0" anchor="t">
            <a:normAutofit fontScale="98485"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A tool can work perfectly and still create extra rework, confusion, or pressure. Ask people what changed in their day.</a:t>
            </a:r>
          </a:p>
        </p:txBody>
      </p:sp>
    </p:spTree>
    <p:extLst>
      <p:ext uri="{BB962C8B-B14F-4D97-AF65-F5344CB8AC3E}">
        <p14:creationId xmlns:p14="http://schemas.microsoft.com/office/powerpoint/2010/main" val="516059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7BD7D2B-81CB-40F8-995B-D61B44F53CDA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D648EE-1197-43E7-9A7F-27EE141DB2A3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Three questions to ask before using AI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E6109A-11AD-4FE1-AFC8-549EC5603C0E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C0ADCC-6843-45AC-8928-9ABB72EFD176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22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25D255-1A5B-4403-ACC5-BFE1C7515A41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The bigger the stakes, the more checking and human involvement you need.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ABFC1A1-B866-4450-8054-9849EEB8197A}"/>
              </a:ext>
            </a:extLst>
          </p:cNvPr>
          <p:cNvSpPr>
            <a:spLocks noGrp="1"/>
          </p:cNvSpPr>
          <p:nvPr/>
        </p:nvSpPr>
        <p:spPr>
          <a:xfrm>
            <a:off x="40005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90C047-30B4-4287-B29F-FB4CA7CA2CBA}"/>
              </a:ext>
            </a:extLst>
          </p:cNvPr>
          <p:cNvSpPr>
            <a:spLocks noGrp="1"/>
          </p:cNvSpPr>
          <p:nvPr/>
        </p:nvSpPr>
        <p:spPr>
          <a:xfrm>
            <a:off x="66675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BC754B-5489-45D3-85BE-BC5FA8D5C72D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 fontScale="97222" lnSpcReduction="10000"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What could go wrong?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FF1A2B-E4B9-4C72-9797-335FEB1B802A}"/>
              </a:ext>
            </a:extLst>
          </p:cNvPr>
          <p:cNvSpPr>
            <a:spLocks noGrp="1"/>
          </p:cNvSpPr>
          <p:nvPr/>
        </p:nvSpPr>
        <p:spPr>
          <a:xfrm>
            <a:off x="66675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Think about mistakes, privacy, fairness, security, and how people could be affected.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8845C14-B0F4-450D-962C-84A3D253308E}"/>
              </a:ext>
            </a:extLst>
          </p:cNvPr>
          <p:cNvSpPr>
            <a:spLocks noGrp="1"/>
          </p:cNvSpPr>
          <p:nvPr/>
        </p:nvSpPr>
        <p:spPr>
          <a:xfrm>
            <a:off x="4314825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B99C32-0D5B-4E88-BFED-ED5E3821682B}"/>
              </a:ext>
            </a:extLst>
          </p:cNvPr>
          <p:cNvSpPr>
            <a:spLocks noGrp="1"/>
          </p:cNvSpPr>
          <p:nvPr/>
        </p:nvSpPr>
        <p:spPr>
          <a:xfrm>
            <a:off x="4581525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098872-0735-4F48-B021-599BC0067B66}"/>
              </a:ext>
            </a:extLst>
          </p:cNvPr>
          <p:cNvSpPr>
            <a:spLocks noGrp="1"/>
          </p:cNvSpPr>
          <p:nvPr/>
        </p:nvSpPr>
        <p:spPr>
          <a:xfrm>
            <a:off x="4581525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How would we know?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5B0E39-9EC8-4D3E-86EE-2C8DC95CDCBA}"/>
              </a:ext>
            </a:extLst>
          </p:cNvPr>
          <p:cNvSpPr>
            <a:spLocks noGrp="1"/>
          </p:cNvSpPr>
          <p:nvPr/>
        </p:nvSpPr>
        <p:spPr>
          <a:xfrm>
            <a:off x="4581525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Plan how to check the results, and give people an easy way to question them.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38CE375-1853-49C8-94CA-E7C3F610B960}"/>
              </a:ext>
            </a:extLst>
          </p:cNvPr>
          <p:cNvSpPr>
            <a:spLocks noGrp="1"/>
          </p:cNvSpPr>
          <p:nvPr/>
        </p:nvSpPr>
        <p:spPr>
          <a:xfrm>
            <a:off x="822960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BEE6DC-B0C0-4B17-94C5-6F3788C22914}"/>
              </a:ext>
            </a:extLst>
          </p:cNvPr>
          <p:cNvSpPr>
            <a:spLocks noGrp="1"/>
          </p:cNvSpPr>
          <p:nvPr/>
        </p:nvSpPr>
        <p:spPr>
          <a:xfrm>
            <a:off x="849630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ECECFE-DE96-4799-A01F-42345F3BA352}"/>
              </a:ext>
            </a:extLst>
          </p:cNvPr>
          <p:cNvSpPr>
            <a:spLocks noGrp="1"/>
          </p:cNvSpPr>
          <p:nvPr/>
        </p:nvSpPr>
        <p:spPr>
          <a:xfrm>
            <a:off x="849630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Who’s responsible?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C2A487-A360-4949-A005-E4BBECA5CA6D}"/>
              </a:ext>
            </a:extLst>
          </p:cNvPr>
          <p:cNvSpPr>
            <a:spLocks noGrp="1"/>
          </p:cNvSpPr>
          <p:nvPr/>
        </p:nvSpPr>
        <p:spPr>
          <a:xfrm>
            <a:off x="849630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Name the person who reviews, decides, explains, and fixes problems.</a:t>
            </a:r>
          </a:p>
        </p:txBody>
      </p:sp>
    </p:spTree>
    <p:extLst>
      <p:ext uri="{BB962C8B-B14F-4D97-AF65-F5344CB8AC3E}">
        <p14:creationId xmlns:p14="http://schemas.microsoft.com/office/powerpoint/2010/main" val="3702688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F0FBB4D-58A3-42CA-8FA7-6956B16C45CA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KEEPING IT IN PERSPECTIVE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4E1382-795D-498D-94B8-BAFA9C3E8293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Headlines are built to grab attention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9F5679-50FA-463C-9B63-FA04C020F740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48D8F5-A741-4B0B-87C2-7CB680BBB241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23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DC4FB0-6C32-4D01-BF08-49FF684021A1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Scary stories get clicks. Before you worry, look past the headline to what the research actually says.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EEDAD2F-8D2B-4216-88E8-79905E93DD49}"/>
              </a:ext>
            </a:extLst>
          </p:cNvPr>
          <p:cNvSpPr>
            <a:spLocks noGrp="1"/>
          </p:cNvSpPr>
          <p:nvPr/>
        </p:nvSpPr>
        <p:spPr>
          <a:xfrm>
            <a:off x="400050" y="2343150"/>
            <a:ext cx="5505450" cy="3429000"/>
          </a:xfrm>
          <a:prstGeom prst="roundRect">
            <a:avLst>
              <a:gd name="adj" fmla="val 2222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00BA01-914E-4351-968F-834C15C2CD2A}"/>
              </a:ext>
            </a:extLst>
          </p:cNvPr>
          <p:cNvSpPr>
            <a:spLocks noGrp="1"/>
          </p:cNvSpPr>
          <p:nvPr/>
        </p:nvSpPr>
        <p:spPr>
          <a:xfrm>
            <a:off x="685800" y="2609850"/>
            <a:ext cx="493395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WHAT THE HEADLINE SAYS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CF899D-5F3C-4131-AFFA-58C0E7700EDC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4933950" cy="590550"/>
          </a:xfrm>
          <a:prstGeom prst="rect">
            <a:avLst/>
          </a:prstGeom>
        </p:spPr>
        <p:txBody>
          <a:bodyPr wrap="square" lIns="0" tIns="0" rIns="0" bIns="0" anchor="t">
            <a:normAutofit fontScale="98333"/>
          </a:bodyPr>
          <a:lstStyle/>
          <a:p>
            <a:pPr algn="l">
              <a:defRPr sz="2325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“AI to wipe out 1 in 4 jobs!”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6B50DD-63AD-4A7E-AB10-18548F9CB919}"/>
              </a:ext>
            </a:extLst>
          </p:cNvPr>
          <p:cNvSpPr>
            <a:spLocks noGrp="1"/>
          </p:cNvSpPr>
          <p:nvPr/>
        </p:nvSpPr>
        <p:spPr>
          <a:xfrm>
            <a:off x="685800" y="3724275"/>
            <a:ext cx="4933950" cy="16954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“Could be affected” turns into “will be replaced,” and “someday” turns into “now.” Fear travels faster than fine print.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6383E07-68D1-45FD-A533-A575A6E7D085}"/>
              </a:ext>
            </a:extLst>
          </p:cNvPr>
          <p:cNvSpPr>
            <a:spLocks noGrp="1"/>
          </p:cNvSpPr>
          <p:nvPr/>
        </p:nvSpPr>
        <p:spPr>
          <a:xfrm>
            <a:off x="6286500" y="2343150"/>
            <a:ext cx="5505450" cy="3429000"/>
          </a:xfrm>
          <a:prstGeom prst="roundRect">
            <a:avLst>
              <a:gd name="adj" fmla="val 2222"/>
            </a:avLst>
          </a:prstGeom>
          <a:solidFill>
            <a:srgbClr val="D5E5E3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445406-9B1E-48BE-88D2-574AE6673A20}"/>
              </a:ext>
            </a:extLst>
          </p:cNvPr>
          <p:cNvSpPr>
            <a:spLocks noGrp="1"/>
          </p:cNvSpPr>
          <p:nvPr/>
        </p:nvSpPr>
        <p:spPr>
          <a:xfrm>
            <a:off x="6572250" y="2609850"/>
            <a:ext cx="493395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WHAT THE RESEARCH SAYS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AF763A-5149-4294-AA62-596D5735E39C}"/>
              </a:ext>
            </a:extLst>
          </p:cNvPr>
          <p:cNvSpPr>
            <a:spLocks noGrp="1"/>
          </p:cNvSpPr>
          <p:nvPr/>
        </p:nvSpPr>
        <p:spPr>
          <a:xfrm>
            <a:off x="6572250" y="2971800"/>
            <a:ext cx="4933950" cy="590550"/>
          </a:xfrm>
          <a:prstGeom prst="rect">
            <a:avLst/>
          </a:prstGeom>
        </p:spPr>
        <p:txBody>
          <a:bodyPr wrap="square" lIns="0" tIns="0" rIns="0" bIns="0" anchor="t">
            <a:normAutofit fontScale="90833" lnSpcReduction="10000"/>
          </a:bodyPr>
          <a:lstStyle/>
          <a:p>
            <a:pPr algn="l">
              <a:defRPr sz="2325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“1 in 4 jobs have tasks AI could change”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65E8C2-0075-4CE4-9C33-28FAEF7960DF}"/>
              </a:ext>
            </a:extLst>
          </p:cNvPr>
          <p:cNvSpPr>
            <a:spLocks noGrp="1"/>
          </p:cNvSpPr>
          <p:nvPr/>
        </p:nvSpPr>
        <p:spPr>
          <a:xfrm>
            <a:off x="6572250" y="3724275"/>
            <a:ext cx="4933950" cy="16954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The same research says most of those jobs are more likely to be reshaped than eliminated—and change takes time.</a:t>
            </a:r>
          </a:p>
        </p:txBody>
      </p:sp>
    </p:spTree>
    <p:extLst>
      <p:ext uri="{BB962C8B-B14F-4D97-AF65-F5344CB8AC3E}">
        <p14:creationId xmlns:p14="http://schemas.microsoft.com/office/powerpoint/2010/main" val="19403823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D693033-958B-41F5-ACC0-10FCDFB263CC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53340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AI + EMPLOYEE WELL-BEING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428906-02EF-4D03-B380-D099B169934D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391900" cy="8382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Most jobs are changing, not disappearing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0173AE-D1B3-4166-9DCB-7965D2B43B7D}"/>
              </a:ext>
            </a:extLst>
          </p:cNvPr>
          <p:cNvSpPr>
            <a:spLocks noGrp="1"/>
          </p:cNvSpPr>
          <p:nvPr/>
        </p:nvSpPr>
        <p:spPr>
          <a:xfrm>
            <a:off x="400050" y="1504950"/>
            <a:ext cx="11391900" cy="19050"/>
          </a:xfrm>
          <a:prstGeom prst="rect">
            <a:avLst/>
          </a:prstGeom>
          <a:solidFill>
            <a:srgbClr val="BCC5B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54D2F8-0820-4613-90A8-8144C27CD78C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24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C4EC96-D616-4A08-93A2-EEEF6D638D30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391900" cy="4762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6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We’ve seen this before: new tools changed the work, and people adapted along with it.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5CCD347-4B70-49F7-B294-AA5369ACC8CA}"/>
              </a:ext>
            </a:extLst>
          </p:cNvPr>
          <p:cNvSpPr>
            <a:spLocks noGrp="1"/>
          </p:cNvSpPr>
          <p:nvPr/>
        </p:nvSpPr>
        <p:spPr>
          <a:xfrm>
            <a:off x="40005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89144F-CEB6-47EC-AA36-7023D40738A4}"/>
              </a:ext>
            </a:extLst>
          </p:cNvPr>
          <p:cNvSpPr>
            <a:spLocks noGrp="1"/>
          </p:cNvSpPr>
          <p:nvPr/>
        </p:nvSpPr>
        <p:spPr>
          <a:xfrm>
            <a:off x="66675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82C5E9-FDDF-486B-8EF4-A357DB1DF640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ATMs and bank tellers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904200-EAB9-477B-801D-4195B507C780}"/>
              </a:ext>
            </a:extLst>
          </p:cNvPr>
          <p:cNvSpPr>
            <a:spLocks noGrp="1"/>
          </p:cNvSpPr>
          <p:nvPr/>
        </p:nvSpPr>
        <p:spPr>
          <a:xfrm>
            <a:off x="66675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ATMs took over routine cash handling, yet banks kept employing tellers for years as the job shifted toward helping customers.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F4A670E-B7C5-4FF3-9681-FFFF67D202E0}"/>
              </a:ext>
            </a:extLst>
          </p:cNvPr>
          <p:cNvSpPr>
            <a:spLocks noGrp="1"/>
          </p:cNvSpPr>
          <p:nvPr/>
        </p:nvSpPr>
        <p:spPr>
          <a:xfrm>
            <a:off x="4314825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2844FF-22B8-4622-989D-377320795235}"/>
              </a:ext>
            </a:extLst>
          </p:cNvPr>
          <p:cNvSpPr>
            <a:spLocks noGrp="1"/>
          </p:cNvSpPr>
          <p:nvPr/>
        </p:nvSpPr>
        <p:spPr>
          <a:xfrm>
            <a:off x="4581525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8B03E0-491E-46E7-872E-99811111BE38}"/>
              </a:ext>
            </a:extLst>
          </p:cNvPr>
          <p:cNvSpPr>
            <a:spLocks noGrp="1"/>
          </p:cNvSpPr>
          <p:nvPr/>
        </p:nvSpPr>
        <p:spPr>
          <a:xfrm>
            <a:off x="4581525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Spreadsheets and number work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D95552-709E-47BD-B5B4-FD8B0F5164A8}"/>
              </a:ext>
            </a:extLst>
          </p:cNvPr>
          <p:cNvSpPr>
            <a:spLocks noGrp="1"/>
          </p:cNvSpPr>
          <p:nvPr/>
        </p:nvSpPr>
        <p:spPr>
          <a:xfrm>
            <a:off x="4581525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Spreadsheets replaced hours of hand calculation. Much number work shifted toward analysis and advice.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69476A7-3BD0-4ABC-8621-34887FD84C10}"/>
              </a:ext>
            </a:extLst>
          </p:cNvPr>
          <p:cNvSpPr>
            <a:spLocks noGrp="1"/>
          </p:cNvSpPr>
          <p:nvPr/>
        </p:nvSpPr>
        <p:spPr>
          <a:xfrm>
            <a:off x="8229600" y="2381250"/>
            <a:ext cx="3571875" cy="3143250"/>
          </a:xfrm>
          <a:prstGeom prst="roundRect">
            <a:avLst>
              <a:gd name="adj" fmla="val 2424"/>
            </a:avLst>
          </a:prstGeom>
          <a:solidFill>
            <a:srgbClr val="E2E6E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A7C8BE-7B33-48F6-8E6A-A74B06C15A78}"/>
              </a:ext>
            </a:extLst>
          </p:cNvPr>
          <p:cNvSpPr>
            <a:spLocks noGrp="1"/>
          </p:cNvSpPr>
          <p:nvPr/>
        </p:nvSpPr>
        <p:spPr>
          <a:xfrm>
            <a:off x="8496300" y="2647950"/>
            <a:ext cx="29527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125" b="1">
                <a:solidFill>
                  <a:srgbClr val="2F6F7E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433E21-A50F-4ECF-8A78-73822708E42F}"/>
              </a:ext>
            </a:extLst>
          </p:cNvPr>
          <p:cNvSpPr>
            <a:spLocks noGrp="1"/>
          </p:cNvSpPr>
          <p:nvPr/>
        </p:nvSpPr>
        <p:spPr>
          <a:xfrm>
            <a:off x="8496300" y="3028950"/>
            <a:ext cx="2952750" cy="666750"/>
          </a:xfrm>
          <a:prstGeom prst="rect">
            <a:avLst/>
          </a:prstGeom>
        </p:spPr>
        <p:txBody>
          <a:bodyPr wrap="square" lIns="0" tIns="0" rIns="0" bIns="0" anchor="t">
            <a:normAutofit fontScale="98905"/>
          </a:bodyPr>
          <a:lstStyle/>
          <a:p>
            <a:pPr algn="l">
              <a:defRPr sz="2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AI and our work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344B0F-0233-4E80-9D1D-ED802F7A59D7}"/>
              </a:ext>
            </a:extLst>
          </p:cNvPr>
          <p:cNvSpPr>
            <a:spLocks noGrp="1"/>
          </p:cNvSpPr>
          <p:nvPr/>
        </p:nvSpPr>
        <p:spPr>
          <a:xfrm>
            <a:off x="8496300" y="3848100"/>
            <a:ext cx="2952750" cy="1333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Expect some tasks to speed up and new ones to appear. Learning the new tools is how most of us stay ahead.</a:t>
            </a:r>
          </a:p>
        </p:txBody>
      </p:sp>
    </p:spTree>
    <p:extLst>
      <p:ext uri="{BB962C8B-B14F-4D97-AF65-F5344CB8AC3E}">
        <p14:creationId xmlns:p14="http://schemas.microsoft.com/office/powerpoint/2010/main" val="328127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FA0990C-F284-4728-9734-37EDDFBAF086}"/>
              </a:ext>
            </a:extLst>
          </p:cNvPr>
          <p:cNvSpPr>
            <a:spLocks noGrp="1"/>
          </p:cNvSpPr>
          <p:nvPr/>
        </p:nvSpPr>
        <p:spPr>
          <a:xfrm>
            <a:off x="400050" y="419100"/>
            <a:ext cx="85725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>
                <a:solidFill>
                  <a:srgbClr val="3F7D63"/>
                </a:solidFill>
                <a:latin typeface="Arial"/>
                <a:ea typeface="Arial"/>
                <a:cs typeface="Arial"/>
              </a:defRPr>
            </a:pPr>
            <a:r>
              <a:t>THE TAKEAWAY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844D8A-AC2A-4BED-9876-710868DB4AFF}"/>
              </a:ext>
            </a:extLst>
          </p:cNvPr>
          <p:cNvSpPr>
            <a:spLocks noGrp="1"/>
          </p:cNvSpPr>
          <p:nvPr/>
        </p:nvSpPr>
        <p:spPr>
          <a:xfrm>
            <a:off x="400050" y="1714500"/>
            <a:ext cx="10572750" cy="2333625"/>
          </a:xfrm>
          <a:prstGeom prst="rect">
            <a:avLst/>
          </a:prstGeom>
        </p:spPr>
        <p:txBody>
          <a:bodyPr wrap="square" lIns="0" tIns="0" rIns="0" bIns="0" anchor="t">
            <a:normAutofit fontScale="97222"/>
          </a:bodyPr>
          <a:lstStyle/>
          <a:p>
            <a:pPr algn="l">
              <a:defRPr sz="5250" b="1">
                <a:solidFill>
                  <a:srgbClr val="22343A"/>
                </a:solidFill>
                <a:latin typeface="Arial"/>
                <a:ea typeface="Arial"/>
                <a:cs typeface="Arial"/>
              </a:defRPr>
            </a:pPr>
            <a:r>
              <a:t>Most jobs are changing, not vanishing. People, not headlines, shape what comes next.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40A713-C6F0-4195-B6C2-F513F4592A05}"/>
              </a:ext>
            </a:extLst>
          </p:cNvPr>
          <p:cNvSpPr>
            <a:spLocks noGrp="1"/>
          </p:cNvSpPr>
          <p:nvPr/>
        </p:nvSpPr>
        <p:spPr>
          <a:xfrm>
            <a:off x="400050" y="4762500"/>
            <a:ext cx="7239000" cy="1047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defRPr sz="210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Let AI take on the busywork, and hold on to what matters most: fairness, dignity, and each other.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BE2576-93FE-4220-847F-4697CFC18BA8}"/>
              </a:ext>
            </a:extLst>
          </p:cNvPr>
          <p:cNvSpPr>
            <a:spLocks noGrp="1"/>
          </p:cNvSpPr>
          <p:nvPr/>
        </p:nvSpPr>
        <p:spPr>
          <a:xfrm>
            <a:off x="10934700" y="6286500"/>
            <a:ext cx="857250" cy="2095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defRPr sz="1050" b="0">
                <a:solidFill>
                  <a:srgbClr val="53656A"/>
                </a:solidFill>
                <a:latin typeface="Arial"/>
                <a:ea typeface="Arial"/>
                <a:cs typeface="Arial"/>
              </a:defRPr>
            </a:pPr>
            <a: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49198684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25054646-7467-4c6f-bd09-caa1a8027002}" enabled="1" method="Standard" siteId="{bedd5d6f-bcfc-46d4-918d-7fb210e57897}" contentBits="0" removed="0"/>
  <clbl:label id="{d1c78c1b-3b42-474d-b738-78be8772c833}" enabled="1" method="Standard" siteId="{f9cb3f33-a0bc-4eaa-8703-842e171f334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2212</Words>
  <Application>Microsoft Office PowerPoint</Application>
  <DocSecurity>0</DocSecurity>
  <PresentationFormat>Widescreen</PresentationFormat>
  <Paragraphs>292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Hunt, Kwatasian</cp:lastModifiedBy>
  <cp:revision>2</cp:revision>
  <dcterms:created xsi:type="dcterms:W3CDTF">2026-09-17T18:32:31Z</dcterms:created>
  <dcterms:modified xsi:type="dcterms:W3CDTF">2026-09-24T19:17:43Z</dcterms:modified>
</cp:coreProperties>
</file>