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7"/>
  </p:notesMasterIdLst>
  <p:sldIdLst>
    <p:sldId id="256" r:id="rId2"/>
    <p:sldId id="271" r:id="rId3"/>
    <p:sldId id="316" r:id="rId4"/>
    <p:sldId id="315"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147470945" r:id="rId20"/>
    <p:sldId id="2147471005" r:id="rId21"/>
    <p:sldId id="2147470941" r:id="rId22"/>
    <p:sldId id="345" r:id="rId23"/>
    <p:sldId id="2147471006" r:id="rId24"/>
    <p:sldId id="2147470944" r:id="rId25"/>
    <p:sldId id="317" r:id="rId26"/>
  </p:sldIdLst>
  <p:sldSz cx="12192000" cy="6858000"/>
  <p:notesSz cx="6858000" cy="12192000"/>
  <p:embeddedFontLst>
    <p:embeddedFont>
      <p:font typeface="Helvetica" panose="020B0604020202020204" pitchFamily="34" charset="0"/>
      <p:regular r:id="rId28"/>
      <p:bold r:id="rId29"/>
      <p:italic r:id="rId30"/>
      <p:boldItalic r:id="rId3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29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4" d="100"/>
          <a:sy n="64" d="100"/>
        </p:scale>
        <p:origin x="7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2762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3">
          <a:extLst>
            <a:ext uri="{FF2B5EF4-FFF2-40B4-BE49-F238E27FC236}">
              <a16:creationId xmlns:a16="http://schemas.microsoft.com/office/drawing/2014/main" id="{FE8210DA-4D37-3D29-820C-AE3B562B53DC}"/>
            </a:ext>
          </a:extLst>
        </p:cNvPr>
        <p:cNvGrpSpPr/>
        <p:nvPr/>
      </p:nvGrpSpPr>
      <p:grpSpPr>
        <a:xfrm>
          <a:off x="0" y="0"/>
          <a:ext cx="0" cy="0"/>
          <a:chOff x="0" y="0"/>
          <a:chExt cx="0" cy="0"/>
        </a:xfrm>
      </p:grpSpPr>
      <p:sp>
        <p:nvSpPr>
          <p:cNvPr id="8654" name="Google Shape;8654;g2bb9f2014d0_1_20453:notes">
            <a:extLst>
              <a:ext uri="{FF2B5EF4-FFF2-40B4-BE49-F238E27FC236}">
                <a16:creationId xmlns:a16="http://schemas.microsoft.com/office/drawing/2014/main" id="{2D1ACCD5-5FD4-6B97-FFF7-CF3846544E1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55" name="Google Shape;8655;g2bb9f2014d0_1_20453:notes">
            <a:extLst>
              <a:ext uri="{FF2B5EF4-FFF2-40B4-BE49-F238E27FC236}">
                <a16:creationId xmlns:a16="http://schemas.microsoft.com/office/drawing/2014/main" id="{355FB0D9-2C17-2D36-351F-9C6DDCE8EE1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87195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1B6E86-43B8-406C-B0DA-7DA1663F2FF8}" type="slidenum">
              <a:rPr lang="en-GB" smtClean="0"/>
              <a:t>20</a:t>
            </a:fld>
            <a:endParaRPr lang="en-GB"/>
          </a:p>
        </p:txBody>
      </p:sp>
    </p:spTree>
    <p:extLst>
      <p:ext uri="{BB962C8B-B14F-4D97-AF65-F5344CB8AC3E}">
        <p14:creationId xmlns:p14="http://schemas.microsoft.com/office/powerpoint/2010/main" val="40830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CF5"/>
          </a:solidFill>
          <a:ln/>
        </p:spPr>
        <p:txBody>
          <a:bodyPr/>
          <a:lstStyle/>
          <a:p>
            <a:endParaRPr lang="en-US" dirty="0">
              <a:latin typeface="HN for TELUS" panose="020B050403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Google Shape;2007;g35e2041b3f6_2_0">
            <a:extLst>
              <a:ext uri="{FF2B5EF4-FFF2-40B4-BE49-F238E27FC236}">
                <a16:creationId xmlns:a16="http://schemas.microsoft.com/office/drawing/2014/main" id="{242DA23C-98D6-2D24-EF10-EDE38C906DCC}"/>
              </a:ext>
            </a:extLst>
          </p:cNvPr>
          <p:cNvSpPr/>
          <p:nvPr userDrawn="1"/>
        </p:nvSpPr>
        <p:spPr>
          <a:xfrm flipH="1">
            <a:off x="9494915" y="1219200"/>
            <a:ext cx="2462070" cy="4551388"/>
          </a:xfrm>
          <a:prstGeom prst="round2SameRect">
            <a:avLst>
              <a:gd name="adj1" fmla="val 7342"/>
              <a:gd name="adj2" fmla="val 12356"/>
            </a:avLst>
          </a:prstGeom>
          <a:solidFill>
            <a:srgbClr val="DEE2E8"/>
          </a:solidFill>
          <a:ln>
            <a:noFill/>
          </a:ln>
          <a:effectLst>
            <a:outerShdw blurRad="142875" algn="bl" rotWithShape="0">
              <a:srgbClr val="000000">
                <a:alpha val="29803"/>
              </a:srgbClr>
            </a:outerShdw>
          </a:effectLst>
        </p:spPr>
        <p:txBody>
          <a:bodyPr spcFirstLastPara="1" wrap="square" lIns="91425" tIns="91425" rIns="91425" bIns="91425" anchor="ctr" anchorCtr="0">
            <a:noAutofit/>
          </a:bodyPr>
          <a:lstStyle/>
          <a:p>
            <a:pPr algn="ctr" eaLnBrk="0" fontAlgn="base" hangingPunct="0">
              <a:buClr>
                <a:srgbClr val="000000"/>
              </a:buClr>
              <a:buSzPts val="1400"/>
              <a:buFont typeface="Arial"/>
              <a:buNone/>
            </a:pPr>
            <a:endParaRPr sz="1400" dirty="0">
              <a:solidFill>
                <a:srgbClr val="000000"/>
              </a:solidFill>
              <a:latin typeface="HN for TELUS" panose="020B0504030202020204" pitchFamily="34" charset="0"/>
              <a:ea typeface="HN for TELUS" panose="020B0504030202020204" pitchFamily="34" charset="0"/>
              <a:cs typeface="Arial"/>
              <a:sym typeface="Arial"/>
            </a:endParaRPr>
          </a:p>
        </p:txBody>
      </p:sp>
      <p:pic>
        <p:nvPicPr>
          <p:cNvPr id="3" name="Google Shape;1879;g35e2041b3f6_1_116" descr="A close-up of a plant&#10;&#10;Description automatically generated with medium confidence">
            <a:extLst>
              <a:ext uri="{FF2B5EF4-FFF2-40B4-BE49-F238E27FC236}">
                <a16:creationId xmlns:a16="http://schemas.microsoft.com/office/drawing/2014/main" id="{27599646-34A0-AD70-AC04-1D13A0019B42}"/>
              </a:ext>
            </a:extLst>
          </p:cNvPr>
          <p:cNvPicPr preferRelativeResize="0"/>
          <p:nvPr userDrawn="1"/>
        </p:nvPicPr>
        <p:blipFill rotWithShape="1">
          <a:blip r:embed="rId2" cstate="email">
            <a:alphaModFix/>
            <a:extLst>
              <a:ext uri="{28A0092B-C50C-407E-A947-70E740481C1C}">
                <a14:useLocalDpi xmlns:a14="http://schemas.microsoft.com/office/drawing/2010/main"/>
              </a:ext>
            </a:extLst>
          </a:blip>
          <a:srcRect/>
          <a:stretch/>
        </p:blipFill>
        <p:spPr>
          <a:xfrm flipH="1">
            <a:off x="0" y="0"/>
            <a:ext cx="3505200" cy="2628270"/>
          </a:xfrm>
          <a:prstGeom prst="rect">
            <a:avLst/>
          </a:prstGeom>
          <a:noFill/>
          <a:ln>
            <a:noFill/>
          </a:ln>
        </p:spPr>
      </p:pic>
      <p:pic>
        <p:nvPicPr>
          <p:cNvPr id="4" name="Picture 3" descr="A map of the united states&#10;&#10;AI-generated content may be incorrect.">
            <a:extLst>
              <a:ext uri="{FF2B5EF4-FFF2-40B4-BE49-F238E27FC236}">
                <a16:creationId xmlns:a16="http://schemas.microsoft.com/office/drawing/2014/main" id="{F3D79EF9-84D2-E0E6-5BB4-DD57A624EF46}"/>
              </a:ext>
            </a:extLst>
          </p:cNvPr>
          <p:cNvPicPr>
            <a:picLocks noChangeAspect="1"/>
          </p:cNvPicPr>
          <p:nvPr userDrawn="1"/>
        </p:nvPicPr>
        <p:blipFill>
          <a:blip r:embed="rId3" cstate="print">
            <a:duotone>
              <a:srgbClr val="8064A2">
                <a:shade val="45000"/>
                <a:satMod val="135000"/>
              </a:srgbClr>
              <a:prstClr val="white"/>
            </a:duotone>
            <a:extLst>
              <a:ext uri="{28A0092B-C50C-407E-A947-70E740481C1C}">
                <a14:useLocalDpi xmlns:a14="http://schemas.microsoft.com/office/drawing/2010/main"/>
              </a:ext>
            </a:extLst>
          </a:blip>
          <a:stretch>
            <a:fillRect/>
          </a:stretch>
        </p:blipFill>
        <p:spPr>
          <a:xfrm>
            <a:off x="2209800" y="609600"/>
            <a:ext cx="7596160" cy="6007563"/>
          </a:xfrm>
          <a:prstGeom prst="rect">
            <a:avLst/>
          </a:prstGeom>
        </p:spPr>
      </p:pic>
      <p:sp>
        <p:nvSpPr>
          <p:cNvPr id="5" name="TextBox 4">
            <a:extLst>
              <a:ext uri="{FF2B5EF4-FFF2-40B4-BE49-F238E27FC236}">
                <a16:creationId xmlns:a16="http://schemas.microsoft.com/office/drawing/2014/main" id="{0AC848CC-09EC-9822-1AC9-306F41A3F783}"/>
              </a:ext>
            </a:extLst>
          </p:cNvPr>
          <p:cNvSpPr txBox="1"/>
          <p:nvPr userDrawn="1"/>
        </p:nvSpPr>
        <p:spPr>
          <a:xfrm>
            <a:off x="9183699" y="1294094"/>
            <a:ext cx="3084501" cy="492443"/>
          </a:xfrm>
          <a:prstGeom prst="rect">
            <a:avLst/>
          </a:prstGeom>
          <a:noFill/>
        </p:spPr>
        <p:txBody>
          <a:bodyPr wrap="square" rtlCol="0">
            <a:spAutoFit/>
          </a:bodyPr>
          <a:lstStyle/>
          <a:p>
            <a:pPr algn="ctr" eaLnBrk="0" fontAlgn="base" hangingPunct="0">
              <a:spcBef>
                <a:spcPct val="0"/>
              </a:spcBef>
              <a:spcAft>
                <a:spcPct val="0"/>
              </a:spcAft>
              <a:defRPr/>
            </a:pPr>
            <a:r>
              <a:rPr lang="en-US" sz="1300" b="1" dirty="0">
                <a:solidFill>
                  <a:prstClr val="black"/>
                </a:solidFill>
                <a:latin typeface="+mj-lt"/>
                <a:ea typeface="HN for TELUS" panose="020B0504030202020204" pitchFamily="34" charset="0"/>
              </a:rPr>
              <a:t>TELUS Health Serves </a:t>
            </a:r>
            <a:br>
              <a:rPr lang="en-US" sz="1300" b="1" dirty="0">
                <a:solidFill>
                  <a:prstClr val="black"/>
                </a:solidFill>
                <a:latin typeface="+mj-lt"/>
                <a:ea typeface="HN for TELUS" panose="020B0504030202020204" pitchFamily="34" charset="0"/>
              </a:rPr>
            </a:br>
            <a:r>
              <a:rPr lang="en-US" sz="1300" b="1" dirty="0">
                <a:solidFill>
                  <a:prstClr val="black"/>
                </a:solidFill>
                <a:latin typeface="+mj-lt"/>
                <a:ea typeface="HN for TELUS" panose="020B0504030202020204" pitchFamily="34" charset="0"/>
              </a:rPr>
              <a:t>Diverse Group of Industries </a:t>
            </a:r>
          </a:p>
        </p:txBody>
      </p:sp>
      <p:sp>
        <p:nvSpPr>
          <p:cNvPr id="6" name="Oval 5">
            <a:extLst>
              <a:ext uri="{FF2B5EF4-FFF2-40B4-BE49-F238E27FC236}">
                <a16:creationId xmlns:a16="http://schemas.microsoft.com/office/drawing/2014/main" id="{1817FFF9-44D8-A59F-CE51-A3DC111F0C61}"/>
              </a:ext>
            </a:extLst>
          </p:cNvPr>
          <p:cNvSpPr/>
          <p:nvPr userDrawn="1"/>
        </p:nvSpPr>
        <p:spPr>
          <a:xfrm>
            <a:off x="5157054" y="2752114"/>
            <a:ext cx="1645208" cy="1645208"/>
          </a:xfrm>
          <a:prstGeom prst="ellipse">
            <a:avLst/>
          </a:prstGeom>
          <a:solidFill>
            <a:sysClr val="window" lastClr="FFFFFF"/>
          </a:solidFill>
          <a:ln w="25400" cap="flat" cmpd="sng" algn="ctr">
            <a:solidFill>
              <a:srgbClr val="073763"/>
            </a:solidFill>
            <a:prstDash val="solid"/>
          </a:ln>
          <a:effectLst>
            <a:outerShdw blurRad="63500" sx="102000" sy="102000" algn="ctr" rotWithShape="0">
              <a:prstClr val="black">
                <a:alpha val="40000"/>
              </a:prstClr>
            </a:outerShdw>
          </a:effectLst>
        </p:spPr>
        <p:txBody>
          <a:bodyPr rtlCol="0" anchor="ct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dirty="0">
              <a:ln w="76200">
                <a:solidFill>
                  <a:prstClr val="black"/>
                </a:solidFill>
              </a:ln>
              <a:solidFill>
                <a:prstClr val="white"/>
              </a:solidFill>
              <a:effectLst/>
              <a:uLnTx/>
              <a:uFillTx/>
              <a:latin typeface="HN for TELUS" panose="020B0504030202020204" pitchFamily="34" charset="0"/>
              <a:ea typeface="+mn-ea"/>
              <a:cs typeface="+mn-cs"/>
            </a:endParaRPr>
          </a:p>
        </p:txBody>
      </p:sp>
      <p:sp>
        <p:nvSpPr>
          <p:cNvPr id="7" name="TextBox 6">
            <a:extLst>
              <a:ext uri="{FF2B5EF4-FFF2-40B4-BE49-F238E27FC236}">
                <a16:creationId xmlns:a16="http://schemas.microsoft.com/office/drawing/2014/main" id="{683B8742-9EAF-87B1-C813-95DD212CD267}"/>
              </a:ext>
            </a:extLst>
          </p:cNvPr>
          <p:cNvSpPr txBox="1"/>
          <p:nvPr userDrawn="1"/>
        </p:nvSpPr>
        <p:spPr>
          <a:xfrm>
            <a:off x="5185994" y="3092084"/>
            <a:ext cx="1595716" cy="646331"/>
          </a:xfrm>
          <a:prstGeom prst="rect">
            <a:avLst/>
          </a:prstGeom>
          <a:noFill/>
        </p:spPr>
        <p:txBody>
          <a:bodyPr wrap="square" rtlCol="0">
            <a:spAutoFit/>
          </a:bodyPr>
          <a:lstStyle/>
          <a:p>
            <a:pPr algn="ctr" eaLnBrk="0" fontAlgn="base" hangingPunct="0">
              <a:spcBef>
                <a:spcPct val="0"/>
              </a:spcBef>
              <a:spcAft>
                <a:spcPct val="0"/>
              </a:spcAft>
              <a:defRPr/>
            </a:pPr>
            <a:r>
              <a:rPr lang="en-US" sz="3600" dirty="0">
                <a:solidFill>
                  <a:prstClr val="black"/>
                </a:solidFill>
                <a:latin typeface="+mj-lt"/>
                <a:ea typeface="HN for TELUS" panose="020B0504030202020204" pitchFamily="34" charset="0"/>
              </a:rPr>
              <a:t>100k</a:t>
            </a:r>
          </a:p>
        </p:txBody>
      </p:sp>
      <p:sp>
        <p:nvSpPr>
          <p:cNvPr id="8" name="TextBox 7">
            <a:extLst>
              <a:ext uri="{FF2B5EF4-FFF2-40B4-BE49-F238E27FC236}">
                <a16:creationId xmlns:a16="http://schemas.microsoft.com/office/drawing/2014/main" id="{3FC9E596-11E2-3687-8A66-1735B5D4D31A}"/>
              </a:ext>
            </a:extLst>
          </p:cNvPr>
          <p:cNvSpPr txBox="1"/>
          <p:nvPr userDrawn="1"/>
        </p:nvSpPr>
        <p:spPr>
          <a:xfrm>
            <a:off x="5233254" y="3622893"/>
            <a:ext cx="1645208" cy="338554"/>
          </a:xfrm>
          <a:prstGeom prst="rect">
            <a:avLst/>
          </a:prstGeom>
          <a:noFill/>
        </p:spPr>
        <p:txBody>
          <a:bodyPr wrap="square" rtlCol="0">
            <a:spAutoFit/>
          </a:bodyPr>
          <a:lstStyle/>
          <a:p>
            <a:pPr eaLnBrk="0" fontAlgn="base" hangingPunct="0">
              <a:spcBef>
                <a:spcPct val="0"/>
              </a:spcBef>
              <a:spcAft>
                <a:spcPct val="0"/>
              </a:spcAft>
              <a:defRPr/>
            </a:pPr>
            <a:r>
              <a:rPr lang="en-US" sz="1600" dirty="0">
                <a:solidFill>
                  <a:prstClr val="black"/>
                </a:solidFill>
                <a:latin typeface="+mj-lt"/>
                <a:ea typeface="HN for TELUS" panose="020B0504030202020204" pitchFamily="34" charset="0"/>
              </a:rPr>
              <a:t>PPO Providers</a:t>
            </a:r>
          </a:p>
        </p:txBody>
      </p:sp>
      <p:sp>
        <p:nvSpPr>
          <p:cNvPr id="9" name="TextBox 8">
            <a:extLst>
              <a:ext uri="{FF2B5EF4-FFF2-40B4-BE49-F238E27FC236}">
                <a16:creationId xmlns:a16="http://schemas.microsoft.com/office/drawing/2014/main" id="{BB63F236-4DDB-95F3-1748-E61446C6D84B}"/>
              </a:ext>
            </a:extLst>
          </p:cNvPr>
          <p:cNvSpPr txBox="1"/>
          <p:nvPr userDrawn="1"/>
        </p:nvSpPr>
        <p:spPr>
          <a:xfrm>
            <a:off x="6477000" y="3084832"/>
            <a:ext cx="319318" cy="369332"/>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HN for TELUS" panose="020B0504030202020204" pitchFamily="34" charset="0"/>
              </a:rPr>
              <a:t>+</a:t>
            </a:r>
          </a:p>
        </p:txBody>
      </p:sp>
      <p:grpSp>
        <p:nvGrpSpPr>
          <p:cNvPr id="10" name="Group 9">
            <a:extLst>
              <a:ext uri="{FF2B5EF4-FFF2-40B4-BE49-F238E27FC236}">
                <a16:creationId xmlns:a16="http://schemas.microsoft.com/office/drawing/2014/main" id="{9A0EA030-E052-EBD0-AAE7-8C0D996CD5D6}"/>
              </a:ext>
            </a:extLst>
          </p:cNvPr>
          <p:cNvGrpSpPr/>
          <p:nvPr userDrawn="1"/>
        </p:nvGrpSpPr>
        <p:grpSpPr>
          <a:xfrm>
            <a:off x="9418715" y="2881076"/>
            <a:ext cx="1447800" cy="832112"/>
            <a:chOff x="9418715" y="3033476"/>
            <a:chExt cx="1447800" cy="832112"/>
          </a:xfrm>
        </p:grpSpPr>
        <p:sp>
          <p:nvSpPr>
            <p:cNvPr id="11" name="TextBox 10">
              <a:extLst>
                <a:ext uri="{FF2B5EF4-FFF2-40B4-BE49-F238E27FC236}">
                  <a16:creationId xmlns:a16="http://schemas.microsoft.com/office/drawing/2014/main" id="{83F3F829-EA07-FC00-DF94-21CD6DBD28A0}"/>
                </a:ext>
              </a:extLst>
            </p:cNvPr>
            <p:cNvSpPr txBox="1"/>
            <p:nvPr/>
          </p:nvSpPr>
          <p:spPr>
            <a:xfrm>
              <a:off x="9418715" y="3603978"/>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Healthcare</a:t>
              </a:r>
            </a:p>
          </p:txBody>
        </p:sp>
        <p:grpSp>
          <p:nvGrpSpPr>
            <p:cNvPr id="12" name="Google Shape;2162;p8">
              <a:extLst>
                <a:ext uri="{FF2B5EF4-FFF2-40B4-BE49-F238E27FC236}">
                  <a16:creationId xmlns:a16="http://schemas.microsoft.com/office/drawing/2014/main" id="{4AD07BA4-A54E-09AA-AAA0-13BF5DB858D7}"/>
                </a:ext>
              </a:extLst>
            </p:cNvPr>
            <p:cNvGrpSpPr/>
            <p:nvPr/>
          </p:nvGrpSpPr>
          <p:grpSpPr>
            <a:xfrm>
              <a:off x="9833053" y="3033476"/>
              <a:ext cx="619125" cy="534988"/>
              <a:chOff x="5042189" y="4810068"/>
              <a:chExt cx="619125" cy="534988"/>
            </a:xfrm>
          </p:grpSpPr>
          <p:sp>
            <p:nvSpPr>
              <p:cNvPr id="13" name="Google Shape;2163;p8">
                <a:extLst>
                  <a:ext uri="{FF2B5EF4-FFF2-40B4-BE49-F238E27FC236}">
                    <a16:creationId xmlns:a16="http://schemas.microsoft.com/office/drawing/2014/main" id="{F68D1D3A-5028-D091-869C-7796D6C7A756}"/>
                  </a:ext>
                </a:extLst>
              </p:cNvPr>
              <p:cNvSpPr/>
              <p:nvPr/>
            </p:nvSpPr>
            <p:spPr>
              <a:xfrm>
                <a:off x="5426364" y="4930718"/>
                <a:ext cx="234950" cy="414338"/>
              </a:xfrm>
              <a:custGeom>
                <a:avLst/>
                <a:gdLst/>
                <a:ahLst/>
                <a:cxnLst/>
                <a:rect l="l" t="t" r="r" b="b"/>
                <a:pathLst>
                  <a:path w="148" h="261" extrusionOk="0">
                    <a:moveTo>
                      <a:pt x="111" y="50"/>
                    </a:moveTo>
                    <a:lnTo>
                      <a:pt x="66" y="50"/>
                    </a:lnTo>
                    <a:lnTo>
                      <a:pt x="66" y="17"/>
                    </a:lnTo>
                    <a:lnTo>
                      <a:pt x="78" y="17"/>
                    </a:lnTo>
                    <a:lnTo>
                      <a:pt x="78" y="0"/>
                    </a:lnTo>
                    <a:lnTo>
                      <a:pt x="0" y="0"/>
                    </a:lnTo>
                    <a:lnTo>
                      <a:pt x="0" y="17"/>
                    </a:lnTo>
                    <a:lnTo>
                      <a:pt x="51" y="17"/>
                    </a:lnTo>
                    <a:lnTo>
                      <a:pt x="51" y="261"/>
                    </a:lnTo>
                    <a:lnTo>
                      <a:pt x="66" y="261"/>
                    </a:lnTo>
                    <a:lnTo>
                      <a:pt x="66" y="105"/>
                    </a:lnTo>
                    <a:lnTo>
                      <a:pt x="120" y="105"/>
                    </a:lnTo>
                    <a:lnTo>
                      <a:pt x="120" y="261"/>
                    </a:lnTo>
                    <a:lnTo>
                      <a:pt x="136" y="261"/>
                    </a:lnTo>
                    <a:lnTo>
                      <a:pt x="136" y="105"/>
                    </a:lnTo>
                    <a:lnTo>
                      <a:pt x="148" y="105"/>
                    </a:lnTo>
                    <a:lnTo>
                      <a:pt x="148" y="90"/>
                    </a:lnTo>
                    <a:lnTo>
                      <a:pt x="111" y="90"/>
                    </a:lnTo>
                    <a:lnTo>
                      <a:pt x="111" y="50"/>
                    </a:lnTo>
                    <a:close/>
                    <a:moveTo>
                      <a:pt x="97" y="64"/>
                    </a:moveTo>
                    <a:lnTo>
                      <a:pt x="97" y="90"/>
                    </a:lnTo>
                    <a:lnTo>
                      <a:pt x="66" y="90"/>
                    </a:lnTo>
                    <a:lnTo>
                      <a:pt x="66" y="64"/>
                    </a:lnTo>
                    <a:lnTo>
                      <a:pt x="97" y="64"/>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4" name="Google Shape;2164;p8">
                <a:extLst>
                  <a:ext uri="{FF2B5EF4-FFF2-40B4-BE49-F238E27FC236}">
                    <a16:creationId xmlns:a16="http://schemas.microsoft.com/office/drawing/2014/main" id="{4D3181EC-DA3E-02CB-507C-90215C12584F}"/>
                  </a:ext>
                </a:extLst>
              </p:cNvPr>
              <p:cNvSpPr/>
              <p:nvPr/>
            </p:nvSpPr>
            <p:spPr>
              <a:xfrm>
                <a:off x="5304126" y="5276793"/>
                <a:ext cx="104775" cy="68263"/>
              </a:xfrm>
              <a:custGeom>
                <a:avLst/>
                <a:gdLst/>
                <a:ahLst/>
                <a:cxnLst/>
                <a:rect l="l" t="t" r="r" b="b"/>
                <a:pathLst>
                  <a:path w="66" h="43" extrusionOk="0">
                    <a:moveTo>
                      <a:pt x="0" y="43"/>
                    </a:moveTo>
                    <a:lnTo>
                      <a:pt x="13" y="43"/>
                    </a:lnTo>
                    <a:lnTo>
                      <a:pt x="13" y="15"/>
                    </a:lnTo>
                    <a:lnTo>
                      <a:pt x="52" y="15"/>
                    </a:lnTo>
                    <a:lnTo>
                      <a:pt x="52" y="43"/>
                    </a:lnTo>
                    <a:lnTo>
                      <a:pt x="66" y="43"/>
                    </a:lnTo>
                    <a:lnTo>
                      <a:pt x="66" y="0"/>
                    </a:lnTo>
                    <a:lnTo>
                      <a:pt x="0" y="0"/>
                    </a:lnTo>
                    <a:lnTo>
                      <a:pt x="0" y="4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5" name="Google Shape;2165;p8">
                <a:extLst>
                  <a:ext uri="{FF2B5EF4-FFF2-40B4-BE49-F238E27FC236}">
                    <a16:creationId xmlns:a16="http://schemas.microsoft.com/office/drawing/2014/main" id="{E0B1EBE5-44B5-77D9-3118-90764DF51C16}"/>
                  </a:ext>
                </a:extLst>
              </p:cNvPr>
              <p:cNvSpPr/>
              <p:nvPr/>
            </p:nvSpPr>
            <p:spPr>
              <a:xfrm>
                <a:off x="5258089" y="5098993"/>
                <a:ext cx="85725" cy="58738"/>
              </a:xfrm>
              <a:custGeom>
                <a:avLst/>
                <a:gdLst/>
                <a:ahLst/>
                <a:cxnLst/>
                <a:rect l="l" t="t" r="r" b="b"/>
                <a:pathLst>
                  <a:path w="54" h="37" extrusionOk="0">
                    <a:moveTo>
                      <a:pt x="54" y="37"/>
                    </a:moveTo>
                    <a:lnTo>
                      <a:pt x="54" y="0"/>
                    </a:lnTo>
                    <a:lnTo>
                      <a:pt x="0" y="0"/>
                    </a:lnTo>
                    <a:lnTo>
                      <a:pt x="0" y="37"/>
                    </a:lnTo>
                    <a:lnTo>
                      <a:pt x="13" y="37"/>
                    </a:lnTo>
                    <a:lnTo>
                      <a:pt x="13" y="17"/>
                    </a:lnTo>
                    <a:lnTo>
                      <a:pt x="39" y="17"/>
                    </a:lnTo>
                    <a:lnTo>
                      <a:pt x="39" y="37"/>
                    </a:lnTo>
                    <a:lnTo>
                      <a:pt x="54" y="37"/>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6" name="Google Shape;2166;p8">
                <a:extLst>
                  <a:ext uri="{FF2B5EF4-FFF2-40B4-BE49-F238E27FC236}">
                    <a16:creationId xmlns:a16="http://schemas.microsoft.com/office/drawing/2014/main" id="{B9D65B18-7F57-A61D-4593-0CA70CB76F4E}"/>
                  </a:ext>
                </a:extLst>
              </p:cNvPr>
              <p:cNvSpPr/>
              <p:nvPr/>
            </p:nvSpPr>
            <p:spPr>
              <a:xfrm>
                <a:off x="5258089" y="5192656"/>
                <a:ext cx="85725" cy="49213"/>
              </a:xfrm>
              <a:custGeom>
                <a:avLst/>
                <a:gdLst/>
                <a:ahLst/>
                <a:cxnLst/>
                <a:rect l="l" t="t" r="r" b="b"/>
                <a:pathLst>
                  <a:path w="54" h="31" extrusionOk="0">
                    <a:moveTo>
                      <a:pt x="39" y="31"/>
                    </a:moveTo>
                    <a:lnTo>
                      <a:pt x="54" y="31"/>
                    </a:lnTo>
                    <a:lnTo>
                      <a:pt x="54" y="0"/>
                    </a:lnTo>
                    <a:lnTo>
                      <a:pt x="0" y="0"/>
                    </a:lnTo>
                    <a:lnTo>
                      <a:pt x="0" y="31"/>
                    </a:lnTo>
                    <a:lnTo>
                      <a:pt x="13" y="31"/>
                    </a:lnTo>
                    <a:lnTo>
                      <a:pt x="13" y="13"/>
                    </a:lnTo>
                    <a:lnTo>
                      <a:pt x="39" y="13"/>
                    </a:lnTo>
                    <a:lnTo>
                      <a:pt x="39" y="3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7" name="Google Shape;2167;p8">
                <a:extLst>
                  <a:ext uri="{FF2B5EF4-FFF2-40B4-BE49-F238E27FC236}">
                    <a16:creationId xmlns:a16="http://schemas.microsoft.com/office/drawing/2014/main" id="{338D46C4-16D2-3296-93E3-48084499EE7A}"/>
                  </a:ext>
                </a:extLst>
              </p:cNvPr>
              <p:cNvSpPr/>
              <p:nvPr/>
            </p:nvSpPr>
            <p:spPr>
              <a:xfrm>
                <a:off x="5369214" y="5098993"/>
                <a:ext cx="87313" cy="58738"/>
              </a:xfrm>
              <a:custGeom>
                <a:avLst/>
                <a:gdLst/>
                <a:ahLst/>
                <a:cxnLst/>
                <a:rect l="l" t="t" r="r" b="b"/>
                <a:pathLst>
                  <a:path w="55" h="37" extrusionOk="0">
                    <a:moveTo>
                      <a:pt x="0" y="37"/>
                    </a:moveTo>
                    <a:lnTo>
                      <a:pt x="14" y="37"/>
                    </a:lnTo>
                    <a:lnTo>
                      <a:pt x="14" y="17"/>
                    </a:lnTo>
                    <a:lnTo>
                      <a:pt x="40" y="17"/>
                    </a:lnTo>
                    <a:lnTo>
                      <a:pt x="40" y="37"/>
                    </a:lnTo>
                    <a:lnTo>
                      <a:pt x="55" y="37"/>
                    </a:lnTo>
                    <a:lnTo>
                      <a:pt x="55" y="0"/>
                    </a:lnTo>
                    <a:lnTo>
                      <a:pt x="0" y="0"/>
                    </a:lnTo>
                    <a:lnTo>
                      <a:pt x="0" y="37"/>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8" name="Google Shape;2168;p8">
                <a:extLst>
                  <a:ext uri="{FF2B5EF4-FFF2-40B4-BE49-F238E27FC236}">
                    <a16:creationId xmlns:a16="http://schemas.microsoft.com/office/drawing/2014/main" id="{8136041C-B01A-A7A1-FD23-1020CFDFDE0B}"/>
                  </a:ext>
                </a:extLst>
              </p:cNvPr>
              <p:cNvSpPr/>
              <p:nvPr/>
            </p:nvSpPr>
            <p:spPr>
              <a:xfrm>
                <a:off x="5258089" y="5014856"/>
                <a:ext cx="85725" cy="49213"/>
              </a:xfrm>
              <a:custGeom>
                <a:avLst/>
                <a:gdLst/>
                <a:ahLst/>
                <a:cxnLst/>
                <a:rect l="l" t="t" r="r" b="b"/>
                <a:pathLst>
                  <a:path w="54" h="31" extrusionOk="0">
                    <a:moveTo>
                      <a:pt x="54" y="0"/>
                    </a:moveTo>
                    <a:lnTo>
                      <a:pt x="0" y="0"/>
                    </a:lnTo>
                    <a:lnTo>
                      <a:pt x="0" y="31"/>
                    </a:lnTo>
                    <a:lnTo>
                      <a:pt x="13" y="31"/>
                    </a:lnTo>
                    <a:lnTo>
                      <a:pt x="13" y="14"/>
                    </a:lnTo>
                    <a:lnTo>
                      <a:pt x="39" y="14"/>
                    </a:lnTo>
                    <a:lnTo>
                      <a:pt x="39" y="31"/>
                    </a:lnTo>
                    <a:lnTo>
                      <a:pt x="54" y="31"/>
                    </a:lnTo>
                    <a:lnTo>
                      <a:pt x="54" y="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9" name="Google Shape;2169;p8">
                <a:extLst>
                  <a:ext uri="{FF2B5EF4-FFF2-40B4-BE49-F238E27FC236}">
                    <a16:creationId xmlns:a16="http://schemas.microsoft.com/office/drawing/2014/main" id="{0EA810E8-DD2C-C1E5-15F3-E2A82CC123E1}"/>
                  </a:ext>
                </a:extLst>
              </p:cNvPr>
              <p:cNvSpPr/>
              <p:nvPr/>
            </p:nvSpPr>
            <p:spPr>
              <a:xfrm>
                <a:off x="5369214" y="5014856"/>
                <a:ext cx="87313" cy="49213"/>
              </a:xfrm>
              <a:custGeom>
                <a:avLst/>
                <a:gdLst/>
                <a:ahLst/>
                <a:cxnLst/>
                <a:rect l="l" t="t" r="r" b="b"/>
                <a:pathLst>
                  <a:path w="55" h="31" extrusionOk="0">
                    <a:moveTo>
                      <a:pt x="0" y="31"/>
                    </a:moveTo>
                    <a:lnTo>
                      <a:pt x="14" y="31"/>
                    </a:lnTo>
                    <a:lnTo>
                      <a:pt x="14" y="14"/>
                    </a:lnTo>
                    <a:lnTo>
                      <a:pt x="40" y="14"/>
                    </a:lnTo>
                    <a:lnTo>
                      <a:pt x="40" y="31"/>
                    </a:lnTo>
                    <a:lnTo>
                      <a:pt x="55" y="31"/>
                    </a:lnTo>
                    <a:lnTo>
                      <a:pt x="55" y="0"/>
                    </a:lnTo>
                    <a:lnTo>
                      <a:pt x="0" y="0"/>
                    </a:lnTo>
                    <a:lnTo>
                      <a:pt x="0" y="3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0" name="Google Shape;2170;p8">
                <a:extLst>
                  <a:ext uri="{FF2B5EF4-FFF2-40B4-BE49-F238E27FC236}">
                    <a16:creationId xmlns:a16="http://schemas.microsoft.com/office/drawing/2014/main" id="{4B8E1D27-175E-46B5-64AE-739FB9BEADFF}"/>
                  </a:ext>
                </a:extLst>
              </p:cNvPr>
              <p:cNvSpPr/>
              <p:nvPr/>
            </p:nvSpPr>
            <p:spPr>
              <a:xfrm>
                <a:off x="5369214" y="5192656"/>
                <a:ext cx="87313" cy="49213"/>
              </a:xfrm>
              <a:custGeom>
                <a:avLst/>
                <a:gdLst/>
                <a:ahLst/>
                <a:cxnLst/>
                <a:rect l="l" t="t" r="r" b="b"/>
                <a:pathLst>
                  <a:path w="55" h="31" extrusionOk="0">
                    <a:moveTo>
                      <a:pt x="0" y="31"/>
                    </a:moveTo>
                    <a:lnTo>
                      <a:pt x="14" y="31"/>
                    </a:lnTo>
                    <a:lnTo>
                      <a:pt x="14" y="13"/>
                    </a:lnTo>
                    <a:lnTo>
                      <a:pt x="40" y="13"/>
                    </a:lnTo>
                    <a:lnTo>
                      <a:pt x="40" y="31"/>
                    </a:lnTo>
                    <a:lnTo>
                      <a:pt x="55" y="31"/>
                    </a:lnTo>
                    <a:lnTo>
                      <a:pt x="55" y="0"/>
                    </a:lnTo>
                    <a:lnTo>
                      <a:pt x="0" y="0"/>
                    </a:lnTo>
                    <a:lnTo>
                      <a:pt x="0" y="3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1" name="Google Shape;2171;p8">
                <a:extLst>
                  <a:ext uri="{FF2B5EF4-FFF2-40B4-BE49-F238E27FC236}">
                    <a16:creationId xmlns:a16="http://schemas.microsoft.com/office/drawing/2014/main" id="{AD890938-2FCC-BB22-78A7-E60108B10734}"/>
                  </a:ext>
                </a:extLst>
              </p:cNvPr>
              <p:cNvSpPr/>
              <p:nvPr/>
            </p:nvSpPr>
            <p:spPr>
              <a:xfrm>
                <a:off x="5556539" y="5127568"/>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2" name="Google Shape;2172;p8">
                <a:extLst>
                  <a:ext uri="{FF2B5EF4-FFF2-40B4-BE49-F238E27FC236}">
                    <a16:creationId xmlns:a16="http://schemas.microsoft.com/office/drawing/2014/main" id="{57E3E95D-9DE8-2C61-67F5-0570F45F5476}"/>
                  </a:ext>
                </a:extLst>
              </p:cNvPr>
              <p:cNvSpPr/>
              <p:nvPr/>
            </p:nvSpPr>
            <p:spPr>
              <a:xfrm>
                <a:off x="5556539" y="5173606"/>
                <a:ext cx="49213" cy="22225"/>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3" name="Google Shape;2173;p8">
                <a:extLst>
                  <a:ext uri="{FF2B5EF4-FFF2-40B4-BE49-F238E27FC236}">
                    <a16:creationId xmlns:a16="http://schemas.microsoft.com/office/drawing/2014/main" id="{27882693-AC5A-0D69-F363-C9F028C5E384}"/>
                  </a:ext>
                </a:extLst>
              </p:cNvPr>
              <p:cNvSpPr/>
              <p:nvPr/>
            </p:nvSpPr>
            <p:spPr>
              <a:xfrm>
                <a:off x="5556539" y="5230756"/>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4" name="Google Shape;2174;p8">
                <a:extLst>
                  <a:ext uri="{FF2B5EF4-FFF2-40B4-BE49-F238E27FC236}">
                    <a16:creationId xmlns:a16="http://schemas.microsoft.com/office/drawing/2014/main" id="{52BD06F7-CCFB-222C-CD32-FAB7E2DFD3F7}"/>
                  </a:ext>
                </a:extLst>
              </p:cNvPr>
              <p:cNvSpPr/>
              <p:nvPr/>
            </p:nvSpPr>
            <p:spPr>
              <a:xfrm>
                <a:off x="5556539" y="5276793"/>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5" name="Google Shape;2175;p8">
                <a:extLst>
                  <a:ext uri="{FF2B5EF4-FFF2-40B4-BE49-F238E27FC236}">
                    <a16:creationId xmlns:a16="http://schemas.microsoft.com/office/drawing/2014/main" id="{BBACF201-5E04-4DE8-FF33-FD248A464E2B}"/>
                  </a:ext>
                </a:extLst>
              </p:cNvPr>
              <p:cNvSpPr/>
              <p:nvPr/>
            </p:nvSpPr>
            <p:spPr>
              <a:xfrm>
                <a:off x="5108864" y="5127568"/>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6" name="Google Shape;2176;p8">
                <a:extLst>
                  <a:ext uri="{FF2B5EF4-FFF2-40B4-BE49-F238E27FC236}">
                    <a16:creationId xmlns:a16="http://schemas.microsoft.com/office/drawing/2014/main" id="{5FF319E7-ABFD-83C7-BFF6-D64B322E1CD8}"/>
                  </a:ext>
                </a:extLst>
              </p:cNvPr>
              <p:cNvSpPr/>
              <p:nvPr/>
            </p:nvSpPr>
            <p:spPr>
              <a:xfrm>
                <a:off x="5108864" y="5173606"/>
                <a:ext cx="49213" cy="22225"/>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7" name="Google Shape;2177;p8">
                <a:extLst>
                  <a:ext uri="{FF2B5EF4-FFF2-40B4-BE49-F238E27FC236}">
                    <a16:creationId xmlns:a16="http://schemas.microsoft.com/office/drawing/2014/main" id="{323EC94E-8F94-7631-C850-DFB21A0A76B0}"/>
                  </a:ext>
                </a:extLst>
              </p:cNvPr>
              <p:cNvSpPr/>
              <p:nvPr/>
            </p:nvSpPr>
            <p:spPr>
              <a:xfrm>
                <a:off x="5108864" y="5230756"/>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 name="Google Shape;2178;p8">
                <a:extLst>
                  <a:ext uri="{FF2B5EF4-FFF2-40B4-BE49-F238E27FC236}">
                    <a16:creationId xmlns:a16="http://schemas.microsoft.com/office/drawing/2014/main" id="{2AFE50E9-E106-0275-2BF9-4892BD60FD73}"/>
                  </a:ext>
                </a:extLst>
              </p:cNvPr>
              <p:cNvSpPr/>
              <p:nvPr/>
            </p:nvSpPr>
            <p:spPr>
              <a:xfrm>
                <a:off x="5108864" y="5276793"/>
                <a:ext cx="49213" cy="20638"/>
              </a:xfrm>
              <a:prstGeom prst="rect">
                <a:avLst/>
              </a:pr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 name="Google Shape;2179;p8">
                <a:extLst>
                  <a:ext uri="{FF2B5EF4-FFF2-40B4-BE49-F238E27FC236}">
                    <a16:creationId xmlns:a16="http://schemas.microsoft.com/office/drawing/2014/main" id="{D94DFF23-5D5C-6588-9E00-1E0AE59A2849}"/>
                  </a:ext>
                </a:extLst>
              </p:cNvPr>
              <p:cNvSpPr/>
              <p:nvPr/>
            </p:nvSpPr>
            <p:spPr>
              <a:xfrm>
                <a:off x="5285076" y="4810068"/>
                <a:ext cx="142875" cy="152400"/>
              </a:xfrm>
              <a:custGeom>
                <a:avLst/>
                <a:gdLst/>
                <a:ahLst/>
                <a:cxnLst/>
                <a:rect l="l" t="t" r="r" b="b"/>
                <a:pathLst>
                  <a:path w="90" h="96" extrusionOk="0">
                    <a:moveTo>
                      <a:pt x="65" y="71"/>
                    </a:moveTo>
                    <a:lnTo>
                      <a:pt x="90" y="71"/>
                    </a:lnTo>
                    <a:lnTo>
                      <a:pt x="90" y="25"/>
                    </a:lnTo>
                    <a:lnTo>
                      <a:pt x="65" y="25"/>
                    </a:lnTo>
                    <a:lnTo>
                      <a:pt x="65" y="0"/>
                    </a:lnTo>
                    <a:lnTo>
                      <a:pt x="22" y="0"/>
                    </a:lnTo>
                    <a:lnTo>
                      <a:pt x="22" y="25"/>
                    </a:lnTo>
                    <a:lnTo>
                      <a:pt x="0" y="25"/>
                    </a:lnTo>
                    <a:lnTo>
                      <a:pt x="0" y="71"/>
                    </a:lnTo>
                    <a:lnTo>
                      <a:pt x="22" y="71"/>
                    </a:lnTo>
                    <a:lnTo>
                      <a:pt x="22" y="96"/>
                    </a:lnTo>
                    <a:lnTo>
                      <a:pt x="65" y="96"/>
                    </a:lnTo>
                    <a:lnTo>
                      <a:pt x="65" y="71"/>
                    </a:lnTo>
                    <a:close/>
                    <a:moveTo>
                      <a:pt x="52" y="57"/>
                    </a:moveTo>
                    <a:lnTo>
                      <a:pt x="52" y="81"/>
                    </a:lnTo>
                    <a:lnTo>
                      <a:pt x="36" y="81"/>
                    </a:lnTo>
                    <a:lnTo>
                      <a:pt x="36" y="57"/>
                    </a:lnTo>
                    <a:lnTo>
                      <a:pt x="14" y="57"/>
                    </a:lnTo>
                    <a:lnTo>
                      <a:pt x="14" y="38"/>
                    </a:lnTo>
                    <a:lnTo>
                      <a:pt x="36" y="38"/>
                    </a:lnTo>
                    <a:lnTo>
                      <a:pt x="36" y="15"/>
                    </a:lnTo>
                    <a:lnTo>
                      <a:pt x="52" y="15"/>
                    </a:lnTo>
                    <a:lnTo>
                      <a:pt x="52" y="38"/>
                    </a:lnTo>
                    <a:lnTo>
                      <a:pt x="74" y="38"/>
                    </a:lnTo>
                    <a:lnTo>
                      <a:pt x="74" y="57"/>
                    </a:lnTo>
                    <a:lnTo>
                      <a:pt x="52" y="57"/>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 name="Google Shape;2180;p8">
                <a:extLst>
                  <a:ext uri="{FF2B5EF4-FFF2-40B4-BE49-F238E27FC236}">
                    <a16:creationId xmlns:a16="http://schemas.microsoft.com/office/drawing/2014/main" id="{3D918AFE-3B2E-C90A-C3C3-893FBFFEC94A}"/>
                  </a:ext>
                </a:extLst>
              </p:cNvPr>
              <p:cNvSpPr/>
              <p:nvPr/>
            </p:nvSpPr>
            <p:spPr>
              <a:xfrm>
                <a:off x="5042189" y="4930718"/>
                <a:ext cx="246063" cy="414338"/>
              </a:xfrm>
              <a:custGeom>
                <a:avLst/>
                <a:gdLst/>
                <a:ahLst/>
                <a:cxnLst/>
                <a:rect l="l" t="t" r="r" b="b"/>
                <a:pathLst>
                  <a:path w="155" h="261" extrusionOk="0">
                    <a:moveTo>
                      <a:pt x="99" y="17"/>
                    </a:moveTo>
                    <a:lnTo>
                      <a:pt x="155" y="17"/>
                    </a:lnTo>
                    <a:lnTo>
                      <a:pt x="155" y="0"/>
                    </a:lnTo>
                    <a:lnTo>
                      <a:pt x="71" y="0"/>
                    </a:lnTo>
                    <a:lnTo>
                      <a:pt x="71" y="17"/>
                    </a:lnTo>
                    <a:lnTo>
                      <a:pt x="86" y="17"/>
                    </a:lnTo>
                    <a:lnTo>
                      <a:pt x="86" y="50"/>
                    </a:lnTo>
                    <a:lnTo>
                      <a:pt x="36" y="50"/>
                    </a:lnTo>
                    <a:lnTo>
                      <a:pt x="36" y="90"/>
                    </a:lnTo>
                    <a:lnTo>
                      <a:pt x="0" y="90"/>
                    </a:lnTo>
                    <a:lnTo>
                      <a:pt x="0" y="105"/>
                    </a:lnTo>
                    <a:lnTo>
                      <a:pt x="12" y="105"/>
                    </a:lnTo>
                    <a:lnTo>
                      <a:pt x="12" y="261"/>
                    </a:lnTo>
                    <a:lnTo>
                      <a:pt x="25" y="261"/>
                    </a:lnTo>
                    <a:lnTo>
                      <a:pt x="25" y="105"/>
                    </a:lnTo>
                    <a:lnTo>
                      <a:pt x="86" y="105"/>
                    </a:lnTo>
                    <a:lnTo>
                      <a:pt x="86" y="261"/>
                    </a:lnTo>
                    <a:lnTo>
                      <a:pt x="99" y="261"/>
                    </a:lnTo>
                    <a:lnTo>
                      <a:pt x="99" y="105"/>
                    </a:lnTo>
                    <a:lnTo>
                      <a:pt x="105" y="105"/>
                    </a:lnTo>
                    <a:lnTo>
                      <a:pt x="105" y="90"/>
                    </a:lnTo>
                    <a:lnTo>
                      <a:pt x="99" y="90"/>
                    </a:lnTo>
                    <a:lnTo>
                      <a:pt x="99" y="64"/>
                    </a:lnTo>
                    <a:lnTo>
                      <a:pt x="105" y="64"/>
                    </a:lnTo>
                    <a:lnTo>
                      <a:pt x="105" y="50"/>
                    </a:lnTo>
                    <a:lnTo>
                      <a:pt x="99" y="50"/>
                    </a:lnTo>
                    <a:lnTo>
                      <a:pt x="99" y="17"/>
                    </a:lnTo>
                    <a:close/>
                    <a:moveTo>
                      <a:pt x="86" y="64"/>
                    </a:moveTo>
                    <a:lnTo>
                      <a:pt x="86" y="90"/>
                    </a:lnTo>
                    <a:lnTo>
                      <a:pt x="50" y="90"/>
                    </a:lnTo>
                    <a:lnTo>
                      <a:pt x="50" y="64"/>
                    </a:lnTo>
                    <a:lnTo>
                      <a:pt x="86" y="64"/>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31" name="Group 30">
            <a:extLst>
              <a:ext uri="{FF2B5EF4-FFF2-40B4-BE49-F238E27FC236}">
                <a16:creationId xmlns:a16="http://schemas.microsoft.com/office/drawing/2014/main" id="{F49A4E8D-4D20-AA2F-F975-22DD98898C08}"/>
              </a:ext>
            </a:extLst>
          </p:cNvPr>
          <p:cNvGrpSpPr/>
          <p:nvPr userDrawn="1"/>
        </p:nvGrpSpPr>
        <p:grpSpPr>
          <a:xfrm>
            <a:off x="1032150" y="1856536"/>
            <a:ext cx="1447800" cy="1218013"/>
            <a:chOff x="471325" y="1468737"/>
            <a:chExt cx="1447800" cy="1218013"/>
          </a:xfrm>
        </p:grpSpPr>
        <p:sp>
          <p:nvSpPr>
            <p:cNvPr id="32" name="TextBox 31">
              <a:extLst>
                <a:ext uri="{FF2B5EF4-FFF2-40B4-BE49-F238E27FC236}">
                  <a16:creationId xmlns:a16="http://schemas.microsoft.com/office/drawing/2014/main" id="{73371956-42F0-019E-461C-E5A24C7592C8}"/>
                </a:ext>
              </a:extLst>
            </p:cNvPr>
            <p:cNvSpPr txBox="1"/>
            <p:nvPr/>
          </p:nvSpPr>
          <p:spPr>
            <a:xfrm>
              <a:off x="471325" y="2255863"/>
              <a:ext cx="1447800" cy="430887"/>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mj-lt"/>
                  <a:ea typeface="HN for TELUS" panose="020B0504030202020204" pitchFamily="34" charset="0"/>
                </a:rPr>
                <a:t>Providers in all   </a:t>
              </a:r>
              <a:br>
                <a:rPr kumimoji="0" lang="en-US" sz="1100" b="1" i="0" u="none" strike="noStrike" kern="0" cap="none" spc="0" normalizeH="0" baseline="0" noProof="0" dirty="0">
                  <a:ln>
                    <a:noFill/>
                  </a:ln>
                  <a:solidFill>
                    <a:prstClr val="black"/>
                  </a:solidFill>
                  <a:effectLst/>
                  <a:uLnTx/>
                  <a:uFillTx/>
                  <a:latin typeface="+mj-lt"/>
                  <a:ea typeface="HN for TELUS" panose="020B0504030202020204" pitchFamily="34" charset="0"/>
                </a:rPr>
              </a:br>
              <a:r>
                <a:rPr kumimoji="0" lang="en-US" sz="1100" b="1" i="0" u="none" strike="noStrike" kern="0" cap="none" spc="0" normalizeH="0" baseline="0" noProof="0" dirty="0">
                  <a:ln>
                    <a:noFill/>
                  </a:ln>
                  <a:solidFill>
                    <a:prstClr val="black"/>
                  </a:solidFill>
                  <a:effectLst/>
                  <a:uLnTx/>
                  <a:uFillTx/>
                  <a:latin typeface="+mj-lt"/>
                  <a:ea typeface="HN for TELUS" panose="020B0504030202020204" pitchFamily="34" charset="0"/>
                </a:rPr>
                <a:t>50 states</a:t>
              </a:r>
            </a:p>
          </p:txBody>
        </p:sp>
        <p:grpSp>
          <p:nvGrpSpPr>
            <p:cNvPr id="33" name="Google Shape;7166;p20">
              <a:extLst>
                <a:ext uri="{FF2B5EF4-FFF2-40B4-BE49-F238E27FC236}">
                  <a16:creationId xmlns:a16="http://schemas.microsoft.com/office/drawing/2014/main" id="{94EC6056-3603-AAF6-C589-9A26379D40BD}"/>
                </a:ext>
              </a:extLst>
            </p:cNvPr>
            <p:cNvGrpSpPr/>
            <p:nvPr/>
          </p:nvGrpSpPr>
          <p:grpSpPr>
            <a:xfrm>
              <a:off x="802820" y="1468737"/>
              <a:ext cx="784811" cy="787126"/>
              <a:chOff x="6819901" y="890588"/>
              <a:chExt cx="538163" cy="539750"/>
            </a:xfrm>
          </p:grpSpPr>
          <p:sp>
            <p:nvSpPr>
              <p:cNvPr id="34" name="Google Shape;7167;p20">
                <a:extLst>
                  <a:ext uri="{FF2B5EF4-FFF2-40B4-BE49-F238E27FC236}">
                    <a16:creationId xmlns:a16="http://schemas.microsoft.com/office/drawing/2014/main" id="{C25760AA-622A-DB53-C017-9AC86E2A5E67}"/>
                  </a:ext>
                </a:extLst>
              </p:cNvPr>
              <p:cNvSpPr/>
              <p:nvPr/>
            </p:nvSpPr>
            <p:spPr>
              <a:xfrm>
                <a:off x="7207251" y="1203326"/>
                <a:ext cx="141288" cy="179388"/>
              </a:xfrm>
              <a:custGeom>
                <a:avLst/>
                <a:gdLst/>
                <a:ahLst/>
                <a:cxnLst/>
                <a:rect l="l" t="t" r="r" b="b"/>
                <a:pathLst>
                  <a:path w="58" h="74" extrusionOk="0">
                    <a:moveTo>
                      <a:pt x="57" y="4"/>
                    </a:moveTo>
                    <a:cubicBezTo>
                      <a:pt x="58" y="2"/>
                      <a:pt x="58" y="2"/>
                      <a:pt x="58" y="2"/>
                    </a:cubicBezTo>
                    <a:cubicBezTo>
                      <a:pt x="48" y="0"/>
                      <a:pt x="48" y="0"/>
                      <a:pt x="48" y="0"/>
                    </a:cubicBezTo>
                    <a:cubicBezTo>
                      <a:pt x="48" y="3"/>
                      <a:pt x="48" y="3"/>
                      <a:pt x="48" y="3"/>
                    </a:cubicBezTo>
                    <a:cubicBezTo>
                      <a:pt x="45" y="28"/>
                      <a:pt x="28" y="51"/>
                      <a:pt x="2" y="65"/>
                    </a:cubicBezTo>
                    <a:cubicBezTo>
                      <a:pt x="0" y="66"/>
                      <a:pt x="0" y="66"/>
                      <a:pt x="0" y="66"/>
                    </a:cubicBezTo>
                    <a:cubicBezTo>
                      <a:pt x="4" y="74"/>
                      <a:pt x="4" y="74"/>
                      <a:pt x="4" y="74"/>
                    </a:cubicBezTo>
                    <a:cubicBezTo>
                      <a:pt x="6" y="73"/>
                      <a:pt x="6" y="73"/>
                      <a:pt x="6" y="73"/>
                    </a:cubicBezTo>
                    <a:cubicBezTo>
                      <a:pt x="34" y="59"/>
                      <a:pt x="53" y="33"/>
                      <a:pt x="57" y="4"/>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5" name="Google Shape;7168;p20">
                <a:extLst>
                  <a:ext uri="{FF2B5EF4-FFF2-40B4-BE49-F238E27FC236}">
                    <a16:creationId xmlns:a16="http://schemas.microsoft.com/office/drawing/2014/main" id="{82D2B2F4-6093-3299-1888-3D48DAA3FC7A}"/>
                  </a:ext>
                </a:extLst>
              </p:cNvPr>
              <p:cNvSpPr/>
              <p:nvPr/>
            </p:nvSpPr>
            <p:spPr>
              <a:xfrm>
                <a:off x="6835776" y="1203326"/>
                <a:ext cx="144463" cy="179388"/>
              </a:xfrm>
              <a:custGeom>
                <a:avLst/>
                <a:gdLst/>
                <a:ahLst/>
                <a:cxnLst/>
                <a:rect l="l" t="t" r="r" b="b"/>
                <a:pathLst>
                  <a:path w="59" h="74" extrusionOk="0">
                    <a:moveTo>
                      <a:pt x="56" y="65"/>
                    </a:moveTo>
                    <a:cubicBezTo>
                      <a:pt x="30" y="51"/>
                      <a:pt x="13" y="28"/>
                      <a:pt x="10" y="3"/>
                    </a:cubicBezTo>
                    <a:cubicBezTo>
                      <a:pt x="10" y="0"/>
                      <a:pt x="10" y="0"/>
                      <a:pt x="10" y="0"/>
                    </a:cubicBezTo>
                    <a:cubicBezTo>
                      <a:pt x="0" y="2"/>
                      <a:pt x="0" y="2"/>
                      <a:pt x="0" y="2"/>
                    </a:cubicBezTo>
                    <a:cubicBezTo>
                      <a:pt x="1" y="4"/>
                      <a:pt x="1" y="4"/>
                      <a:pt x="1" y="4"/>
                    </a:cubicBezTo>
                    <a:cubicBezTo>
                      <a:pt x="5" y="33"/>
                      <a:pt x="24" y="59"/>
                      <a:pt x="52" y="73"/>
                    </a:cubicBezTo>
                    <a:cubicBezTo>
                      <a:pt x="54" y="74"/>
                      <a:pt x="54" y="74"/>
                      <a:pt x="54" y="74"/>
                    </a:cubicBezTo>
                    <a:cubicBezTo>
                      <a:pt x="59" y="66"/>
                      <a:pt x="59" y="66"/>
                      <a:pt x="59" y="66"/>
                    </a:cubicBezTo>
                    <a:lnTo>
                      <a:pt x="56" y="65"/>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6" name="Google Shape;7169;p20">
                <a:extLst>
                  <a:ext uri="{FF2B5EF4-FFF2-40B4-BE49-F238E27FC236}">
                    <a16:creationId xmlns:a16="http://schemas.microsoft.com/office/drawing/2014/main" id="{78EB73CB-54AB-9626-7166-8CD67E88B9BC}"/>
                  </a:ext>
                </a:extLst>
              </p:cNvPr>
              <p:cNvSpPr/>
              <p:nvPr/>
            </p:nvSpPr>
            <p:spPr>
              <a:xfrm>
                <a:off x="6972301" y="890588"/>
                <a:ext cx="239713" cy="53975"/>
              </a:xfrm>
              <a:custGeom>
                <a:avLst/>
                <a:gdLst/>
                <a:ahLst/>
                <a:cxnLst/>
                <a:rect l="l" t="t" r="r" b="b"/>
                <a:pathLst>
                  <a:path w="98" h="22" extrusionOk="0">
                    <a:moveTo>
                      <a:pt x="6" y="21"/>
                    </a:moveTo>
                    <a:cubicBezTo>
                      <a:pt x="20" y="14"/>
                      <a:pt x="34" y="10"/>
                      <a:pt x="49" y="10"/>
                    </a:cubicBezTo>
                    <a:cubicBezTo>
                      <a:pt x="64" y="10"/>
                      <a:pt x="78" y="14"/>
                      <a:pt x="92" y="21"/>
                    </a:cubicBezTo>
                    <a:cubicBezTo>
                      <a:pt x="94" y="22"/>
                      <a:pt x="94" y="22"/>
                      <a:pt x="94" y="22"/>
                    </a:cubicBezTo>
                    <a:cubicBezTo>
                      <a:pt x="98" y="13"/>
                      <a:pt x="98" y="13"/>
                      <a:pt x="98" y="13"/>
                    </a:cubicBezTo>
                    <a:cubicBezTo>
                      <a:pt x="96" y="12"/>
                      <a:pt x="96" y="12"/>
                      <a:pt x="96" y="12"/>
                    </a:cubicBezTo>
                    <a:cubicBezTo>
                      <a:pt x="81" y="4"/>
                      <a:pt x="65" y="0"/>
                      <a:pt x="49" y="0"/>
                    </a:cubicBezTo>
                    <a:cubicBezTo>
                      <a:pt x="33" y="0"/>
                      <a:pt x="17" y="4"/>
                      <a:pt x="2" y="12"/>
                    </a:cubicBezTo>
                    <a:cubicBezTo>
                      <a:pt x="0" y="13"/>
                      <a:pt x="0" y="13"/>
                      <a:pt x="0" y="13"/>
                    </a:cubicBezTo>
                    <a:cubicBezTo>
                      <a:pt x="4" y="22"/>
                      <a:pt x="4" y="22"/>
                      <a:pt x="4" y="22"/>
                    </a:cubicBezTo>
                    <a:lnTo>
                      <a:pt x="6" y="2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7" name="Google Shape;7170;p20">
                <a:extLst>
                  <a:ext uri="{FF2B5EF4-FFF2-40B4-BE49-F238E27FC236}">
                    <a16:creationId xmlns:a16="http://schemas.microsoft.com/office/drawing/2014/main" id="{ACEF2441-5C4C-AB47-7F04-2B96B66265D6}"/>
                  </a:ext>
                </a:extLst>
              </p:cNvPr>
              <p:cNvSpPr/>
              <p:nvPr/>
            </p:nvSpPr>
            <p:spPr>
              <a:xfrm>
                <a:off x="7180264" y="939801"/>
                <a:ext cx="177800" cy="246063"/>
              </a:xfrm>
              <a:custGeom>
                <a:avLst/>
                <a:gdLst/>
                <a:ahLst/>
                <a:cxnLst/>
                <a:rect l="l" t="t" r="r" b="b"/>
                <a:pathLst>
                  <a:path w="73" h="101" extrusionOk="0">
                    <a:moveTo>
                      <a:pt x="0" y="70"/>
                    </a:moveTo>
                    <a:cubicBezTo>
                      <a:pt x="0" y="91"/>
                      <a:pt x="0" y="91"/>
                      <a:pt x="0" y="91"/>
                    </a:cubicBezTo>
                    <a:cubicBezTo>
                      <a:pt x="3" y="91"/>
                      <a:pt x="3" y="91"/>
                      <a:pt x="3" y="91"/>
                    </a:cubicBezTo>
                    <a:cubicBezTo>
                      <a:pt x="15" y="100"/>
                      <a:pt x="27" y="101"/>
                      <a:pt x="36" y="101"/>
                    </a:cubicBezTo>
                    <a:cubicBezTo>
                      <a:pt x="45" y="101"/>
                      <a:pt x="57" y="100"/>
                      <a:pt x="70" y="91"/>
                    </a:cubicBezTo>
                    <a:cubicBezTo>
                      <a:pt x="73" y="91"/>
                      <a:pt x="73" y="91"/>
                      <a:pt x="73" y="91"/>
                    </a:cubicBezTo>
                    <a:cubicBezTo>
                      <a:pt x="73" y="70"/>
                      <a:pt x="73" y="70"/>
                      <a:pt x="73" y="70"/>
                    </a:cubicBezTo>
                    <a:cubicBezTo>
                      <a:pt x="73" y="63"/>
                      <a:pt x="62" y="56"/>
                      <a:pt x="52" y="52"/>
                    </a:cubicBezTo>
                    <a:cubicBezTo>
                      <a:pt x="56" y="47"/>
                      <a:pt x="59" y="42"/>
                      <a:pt x="59" y="36"/>
                    </a:cubicBezTo>
                    <a:cubicBezTo>
                      <a:pt x="59" y="22"/>
                      <a:pt x="59" y="22"/>
                      <a:pt x="59" y="22"/>
                    </a:cubicBezTo>
                    <a:cubicBezTo>
                      <a:pt x="59" y="10"/>
                      <a:pt x="48" y="0"/>
                      <a:pt x="36" y="0"/>
                    </a:cubicBezTo>
                    <a:cubicBezTo>
                      <a:pt x="24" y="0"/>
                      <a:pt x="13" y="11"/>
                      <a:pt x="13" y="22"/>
                    </a:cubicBezTo>
                    <a:cubicBezTo>
                      <a:pt x="13" y="36"/>
                      <a:pt x="13" y="36"/>
                      <a:pt x="13" y="36"/>
                    </a:cubicBezTo>
                    <a:cubicBezTo>
                      <a:pt x="13" y="42"/>
                      <a:pt x="16" y="47"/>
                      <a:pt x="21" y="52"/>
                    </a:cubicBezTo>
                    <a:cubicBezTo>
                      <a:pt x="10" y="56"/>
                      <a:pt x="0" y="63"/>
                      <a:pt x="0" y="70"/>
                    </a:cubicBezTo>
                    <a:close/>
                    <a:moveTo>
                      <a:pt x="36" y="10"/>
                    </a:moveTo>
                    <a:cubicBezTo>
                      <a:pt x="43" y="10"/>
                      <a:pt x="49" y="16"/>
                      <a:pt x="49" y="22"/>
                    </a:cubicBezTo>
                    <a:cubicBezTo>
                      <a:pt x="49" y="36"/>
                      <a:pt x="49" y="36"/>
                      <a:pt x="49" y="36"/>
                    </a:cubicBezTo>
                    <a:cubicBezTo>
                      <a:pt x="49" y="43"/>
                      <a:pt x="43" y="48"/>
                      <a:pt x="36" y="48"/>
                    </a:cubicBezTo>
                    <a:cubicBezTo>
                      <a:pt x="29" y="48"/>
                      <a:pt x="23" y="43"/>
                      <a:pt x="23" y="36"/>
                    </a:cubicBezTo>
                    <a:cubicBezTo>
                      <a:pt x="23" y="22"/>
                      <a:pt x="23" y="22"/>
                      <a:pt x="23" y="22"/>
                    </a:cubicBezTo>
                    <a:cubicBezTo>
                      <a:pt x="23" y="16"/>
                      <a:pt x="29" y="10"/>
                      <a:pt x="36" y="10"/>
                    </a:cubicBezTo>
                    <a:close/>
                    <a:moveTo>
                      <a:pt x="63" y="84"/>
                    </a:moveTo>
                    <a:cubicBezTo>
                      <a:pt x="54" y="91"/>
                      <a:pt x="46" y="92"/>
                      <a:pt x="36" y="92"/>
                    </a:cubicBezTo>
                    <a:cubicBezTo>
                      <a:pt x="26" y="92"/>
                      <a:pt x="18" y="91"/>
                      <a:pt x="9" y="84"/>
                    </a:cubicBezTo>
                    <a:cubicBezTo>
                      <a:pt x="9" y="70"/>
                      <a:pt x="9" y="70"/>
                      <a:pt x="9" y="70"/>
                    </a:cubicBezTo>
                    <a:cubicBezTo>
                      <a:pt x="9" y="67"/>
                      <a:pt x="23" y="58"/>
                      <a:pt x="36" y="58"/>
                    </a:cubicBezTo>
                    <a:cubicBezTo>
                      <a:pt x="49" y="58"/>
                      <a:pt x="63" y="67"/>
                      <a:pt x="63" y="70"/>
                    </a:cubicBezTo>
                    <a:lnTo>
                      <a:pt x="63" y="84"/>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8" name="Google Shape;7171;p20">
                <a:extLst>
                  <a:ext uri="{FF2B5EF4-FFF2-40B4-BE49-F238E27FC236}">
                    <a16:creationId xmlns:a16="http://schemas.microsoft.com/office/drawing/2014/main" id="{3E1D53AD-702B-8522-570D-17E6A8C86452}"/>
                  </a:ext>
                </a:extLst>
              </p:cNvPr>
              <p:cNvSpPr/>
              <p:nvPr/>
            </p:nvSpPr>
            <p:spPr>
              <a:xfrm>
                <a:off x="6994526" y="1182688"/>
                <a:ext cx="196850" cy="247650"/>
              </a:xfrm>
              <a:custGeom>
                <a:avLst/>
                <a:gdLst/>
                <a:ahLst/>
                <a:cxnLst/>
                <a:rect l="l" t="t" r="r" b="b"/>
                <a:pathLst>
                  <a:path w="81" h="101" extrusionOk="0">
                    <a:moveTo>
                      <a:pt x="81" y="90"/>
                    </a:moveTo>
                    <a:cubicBezTo>
                      <a:pt x="81" y="71"/>
                      <a:pt x="81" y="71"/>
                      <a:pt x="81" y="71"/>
                    </a:cubicBezTo>
                    <a:cubicBezTo>
                      <a:pt x="81" y="64"/>
                      <a:pt x="69" y="56"/>
                      <a:pt x="57" y="52"/>
                    </a:cubicBezTo>
                    <a:cubicBezTo>
                      <a:pt x="62" y="48"/>
                      <a:pt x="65" y="42"/>
                      <a:pt x="65" y="36"/>
                    </a:cubicBezTo>
                    <a:cubicBezTo>
                      <a:pt x="65" y="23"/>
                      <a:pt x="65" y="23"/>
                      <a:pt x="65" y="23"/>
                    </a:cubicBezTo>
                    <a:cubicBezTo>
                      <a:pt x="65" y="11"/>
                      <a:pt x="53" y="0"/>
                      <a:pt x="40" y="0"/>
                    </a:cubicBezTo>
                    <a:cubicBezTo>
                      <a:pt x="27" y="0"/>
                      <a:pt x="15" y="11"/>
                      <a:pt x="15" y="23"/>
                    </a:cubicBezTo>
                    <a:cubicBezTo>
                      <a:pt x="15" y="36"/>
                      <a:pt x="15" y="36"/>
                      <a:pt x="15" y="36"/>
                    </a:cubicBezTo>
                    <a:cubicBezTo>
                      <a:pt x="15" y="42"/>
                      <a:pt x="18" y="48"/>
                      <a:pt x="23" y="52"/>
                    </a:cubicBezTo>
                    <a:cubicBezTo>
                      <a:pt x="11" y="56"/>
                      <a:pt x="0" y="64"/>
                      <a:pt x="0" y="71"/>
                    </a:cubicBezTo>
                    <a:cubicBezTo>
                      <a:pt x="0" y="90"/>
                      <a:pt x="0" y="90"/>
                      <a:pt x="0" y="90"/>
                    </a:cubicBezTo>
                    <a:cubicBezTo>
                      <a:pt x="1" y="91"/>
                      <a:pt x="1" y="91"/>
                      <a:pt x="1" y="91"/>
                    </a:cubicBezTo>
                    <a:cubicBezTo>
                      <a:pt x="14" y="100"/>
                      <a:pt x="29" y="101"/>
                      <a:pt x="40" y="101"/>
                    </a:cubicBezTo>
                    <a:cubicBezTo>
                      <a:pt x="51" y="101"/>
                      <a:pt x="66" y="100"/>
                      <a:pt x="79" y="91"/>
                    </a:cubicBezTo>
                    <a:lnTo>
                      <a:pt x="81" y="90"/>
                    </a:lnTo>
                    <a:close/>
                    <a:moveTo>
                      <a:pt x="40" y="10"/>
                    </a:moveTo>
                    <a:cubicBezTo>
                      <a:pt x="48" y="10"/>
                      <a:pt x="55" y="16"/>
                      <a:pt x="55" y="23"/>
                    </a:cubicBezTo>
                    <a:cubicBezTo>
                      <a:pt x="55" y="36"/>
                      <a:pt x="55" y="36"/>
                      <a:pt x="55" y="36"/>
                    </a:cubicBezTo>
                    <a:cubicBezTo>
                      <a:pt x="55" y="43"/>
                      <a:pt x="48" y="49"/>
                      <a:pt x="40" y="49"/>
                    </a:cubicBezTo>
                    <a:cubicBezTo>
                      <a:pt x="32" y="49"/>
                      <a:pt x="25" y="43"/>
                      <a:pt x="25" y="36"/>
                    </a:cubicBezTo>
                    <a:cubicBezTo>
                      <a:pt x="25" y="23"/>
                      <a:pt x="25" y="23"/>
                      <a:pt x="25" y="23"/>
                    </a:cubicBezTo>
                    <a:cubicBezTo>
                      <a:pt x="25" y="16"/>
                      <a:pt x="32" y="10"/>
                      <a:pt x="40" y="10"/>
                    </a:cubicBezTo>
                    <a:close/>
                    <a:moveTo>
                      <a:pt x="9" y="71"/>
                    </a:moveTo>
                    <a:cubicBezTo>
                      <a:pt x="9" y="68"/>
                      <a:pt x="24" y="59"/>
                      <a:pt x="40" y="59"/>
                    </a:cubicBezTo>
                    <a:cubicBezTo>
                      <a:pt x="56" y="59"/>
                      <a:pt x="71" y="68"/>
                      <a:pt x="71" y="71"/>
                    </a:cubicBezTo>
                    <a:cubicBezTo>
                      <a:pt x="71" y="85"/>
                      <a:pt x="71" y="85"/>
                      <a:pt x="71" y="85"/>
                    </a:cubicBezTo>
                    <a:cubicBezTo>
                      <a:pt x="63" y="90"/>
                      <a:pt x="54" y="92"/>
                      <a:pt x="40" y="92"/>
                    </a:cubicBezTo>
                    <a:cubicBezTo>
                      <a:pt x="26" y="92"/>
                      <a:pt x="17" y="90"/>
                      <a:pt x="9" y="85"/>
                    </a:cubicBezTo>
                    <a:lnTo>
                      <a:pt x="9" y="7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9" name="Google Shape;7172;p20">
                <a:extLst>
                  <a:ext uri="{FF2B5EF4-FFF2-40B4-BE49-F238E27FC236}">
                    <a16:creationId xmlns:a16="http://schemas.microsoft.com/office/drawing/2014/main" id="{4303FF7F-FFC3-F3F8-30E0-CA9D13AA3309}"/>
                  </a:ext>
                </a:extLst>
              </p:cNvPr>
              <p:cNvSpPr/>
              <p:nvPr/>
            </p:nvSpPr>
            <p:spPr>
              <a:xfrm>
                <a:off x="6819901" y="939801"/>
                <a:ext cx="187325" cy="246063"/>
              </a:xfrm>
              <a:custGeom>
                <a:avLst/>
                <a:gdLst/>
                <a:ahLst/>
                <a:cxnLst/>
                <a:rect l="l" t="t" r="r" b="b"/>
                <a:pathLst>
                  <a:path w="77" h="101" extrusionOk="0">
                    <a:moveTo>
                      <a:pt x="38" y="101"/>
                    </a:moveTo>
                    <a:cubicBezTo>
                      <a:pt x="48" y="101"/>
                      <a:pt x="60" y="100"/>
                      <a:pt x="73" y="91"/>
                    </a:cubicBezTo>
                    <a:cubicBezTo>
                      <a:pt x="77" y="91"/>
                      <a:pt x="77" y="91"/>
                      <a:pt x="77" y="91"/>
                    </a:cubicBezTo>
                    <a:cubicBezTo>
                      <a:pt x="77" y="70"/>
                      <a:pt x="77" y="70"/>
                      <a:pt x="77" y="70"/>
                    </a:cubicBezTo>
                    <a:cubicBezTo>
                      <a:pt x="77" y="63"/>
                      <a:pt x="66" y="56"/>
                      <a:pt x="54" y="52"/>
                    </a:cubicBezTo>
                    <a:cubicBezTo>
                      <a:pt x="59" y="47"/>
                      <a:pt x="62" y="42"/>
                      <a:pt x="62" y="36"/>
                    </a:cubicBezTo>
                    <a:cubicBezTo>
                      <a:pt x="62" y="22"/>
                      <a:pt x="62" y="22"/>
                      <a:pt x="62" y="22"/>
                    </a:cubicBezTo>
                    <a:cubicBezTo>
                      <a:pt x="62" y="11"/>
                      <a:pt x="51" y="0"/>
                      <a:pt x="38" y="0"/>
                    </a:cubicBezTo>
                    <a:cubicBezTo>
                      <a:pt x="25" y="0"/>
                      <a:pt x="14" y="10"/>
                      <a:pt x="14" y="22"/>
                    </a:cubicBezTo>
                    <a:cubicBezTo>
                      <a:pt x="14" y="36"/>
                      <a:pt x="14" y="36"/>
                      <a:pt x="14" y="36"/>
                    </a:cubicBezTo>
                    <a:cubicBezTo>
                      <a:pt x="14" y="42"/>
                      <a:pt x="17" y="47"/>
                      <a:pt x="22" y="52"/>
                    </a:cubicBezTo>
                    <a:cubicBezTo>
                      <a:pt x="10" y="56"/>
                      <a:pt x="0" y="63"/>
                      <a:pt x="0" y="70"/>
                    </a:cubicBezTo>
                    <a:cubicBezTo>
                      <a:pt x="0" y="91"/>
                      <a:pt x="0" y="91"/>
                      <a:pt x="0" y="91"/>
                    </a:cubicBezTo>
                    <a:cubicBezTo>
                      <a:pt x="2" y="91"/>
                      <a:pt x="2" y="91"/>
                      <a:pt x="2" y="91"/>
                    </a:cubicBezTo>
                    <a:cubicBezTo>
                      <a:pt x="16" y="100"/>
                      <a:pt x="29" y="101"/>
                      <a:pt x="38" y="101"/>
                    </a:cubicBezTo>
                    <a:close/>
                    <a:moveTo>
                      <a:pt x="38" y="10"/>
                    </a:moveTo>
                    <a:cubicBezTo>
                      <a:pt x="46" y="10"/>
                      <a:pt x="52" y="16"/>
                      <a:pt x="52" y="22"/>
                    </a:cubicBezTo>
                    <a:cubicBezTo>
                      <a:pt x="52" y="36"/>
                      <a:pt x="52" y="36"/>
                      <a:pt x="52" y="36"/>
                    </a:cubicBezTo>
                    <a:cubicBezTo>
                      <a:pt x="52" y="43"/>
                      <a:pt x="46" y="48"/>
                      <a:pt x="38" y="48"/>
                    </a:cubicBezTo>
                    <a:cubicBezTo>
                      <a:pt x="30" y="48"/>
                      <a:pt x="24" y="43"/>
                      <a:pt x="24" y="36"/>
                    </a:cubicBezTo>
                    <a:cubicBezTo>
                      <a:pt x="24" y="22"/>
                      <a:pt x="24" y="22"/>
                      <a:pt x="24" y="22"/>
                    </a:cubicBezTo>
                    <a:cubicBezTo>
                      <a:pt x="24" y="16"/>
                      <a:pt x="30" y="10"/>
                      <a:pt x="38" y="10"/>
                    </a:cubicBezTo>
                    <a:close/>
                    <a:moveTo>
                      <a:pt x="38" y="92"/>
                    </a:moveTo>
                    <a:cubicBezTo>
                      <a:pt x="28" y="92"/>
                      <a:pt x="19" y="91"/>
                      <a:pt x="9" y="84"/>
                    </a:cubicBezTo>
                    <a:cubicBezTo>
                      <a:pt x="9" y="70"/>
                      <a:pt x="9" y="70"/>
                      <a:pt x="9" y="70"/>
                    </a:cubicBezTo>
                    <a:cubicBezTo>
                      <a:pt x="10" y="67"/>
                      <a:pt x="24" y="58"/>
                      <a:pt x="38" y="58"/>
                    </a:cubicBezTo>
                    <a:cubicBezTo>
                      <a:pt x="52" y="58"/>
                      <a:pt x="66" y="67"/>
                      <a:pt x="67" y="70"/>
                    </a:cubicBezTo>
                    <a:cubicBezTo>
                      <a:pt x="67" y="84"/>
                      <a:pt x="67" y="84"/>
                      <a:pt x="67" y="84"/>
                    </a:cubicBezTo>
                    <a:cubicBezTo>
                      <a:pt x="57" y="91"/>
                      <a:pt x="48" y="92"/>
                      <a:pt x="38" y="92"/>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40" name="Group 39">
            <a:extLst>
              <a:ext uri="{FF2B5EF4-FFF2-40B4-BE49-F238E27FC236}">
                <a16:creationId xmlns:a16="http://schemas.microsoft.com/office/drawing/2014/main" id="{D36E64BD-B4F4-C2FC-E111-520B3C94A0A5}"/>
              </a:ext>
            </a:extLst>
          </p:cNvPr>
          <p:cNvGrpSpPr/>
          <p:nvPr userDrawn="1"/>
        </p:nvGrpSpPr>
        <p:grpSpPr>
          <a:xfrm>
            <a:off x="10579466" y="1875158"/>
            <a:ext cx="1447800" cy="868042"/>
            <a:chOff x="10585383" y="2997546"/>
            <a:chExt cx="1447800" cy="868042"/>
          </a:xfrm>
        </p:grpSpPr>
        <p:sp>
          <p:nvSpPr>
            <p:cNvPr id="41" name="TextBox 40">
              <a:extLst>
                <a:ext uri="{FF2B5EF4-FFF2-40B4-BE49-F238E27FC236}">
                  <a16:creationId xmlns:a16="http://schemas.microsoft.com/office/drawing/2014/main" id="{9C19ACA8-9B86-4058-9F1F-03185D6BEB2D}"/>
                </a:ext>
              </a:extLst>
            </p:cNvPr>
            <p:cNvSpPr txBox="1"/>
            <p:nvPr/>
          </p:nvSpPr>
          <p:spPr>
            <a:xfrm>
              <a:off x="10585383" y="3603978"/>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Manufacturing</a:t>
              </a:r>
            </a:p>
          </p:txBody>
        </p:sp>
        <p:grpSp>
          <p:nvGrpSpPr>
            <p:cNvPr id="42" name="Google Shape;8726;p23">
              <a:extLst>
                <a:ext uri="{FF2B5EF4-FFF2-40B4-BE49-F238E27FC236}">
                  <a16:creationId xmlns:a16="http://schemas.microsoft.com/office/drawing/2014/main" id="{A49377EC-EEA6-FED1-B0C5-DA29B91A9EB9}"/>
                </a:ext>
              </a:extLst>
            </p:cNvPr>
            <p:cNvGrpSpPr/>
            <p:nvPr/>
          </p:nvGrpSpPr>
          <p:grpSpPr>
            <a:xfrm>
              <a:off x="11018542" y="2997546"/>
              <a:ext cx="581482" cy="624357"/>
              <a:chOff x="3626" y="1927"/>
              <a:chExt cx="434" cy="466"/>
            </a:xfrm>
          </p:grpSpPr>
          <p:sp>
            <p:nvSpPr>
              <p:cNvPr id="43" name="Google Shape;8727;p23">
                <a:extLst>
                  <a:ext uri="{FF2B5EF4-FFF2-40B4-BE49-F238E27FC236}">
                    <a16:creationId xmlns:a16="http://schemas.microsoft.com/office/drawing/2014/main" id="{B674F848-EE36-119B-1C1B-F0CD6BD48462}"/>
                  </a:ext>
                </a:extLst>
              </p:cNvPr>
              <p:cNvSpPr/>
              <p:nvPr/>
            </p:nvSpPr>
            <p:spPr>
              <a:xfrm>
                <a:off x="3717" y="2176"/>
                <a:ext cx="217" cy="217"/>
              </a:xfrm>
              <a:custGeom>
                <a:avLst/>
                <a:gdLst/>
                <a:ahLst/>
                <a:cxnLst/>
                <a:rect l="l" t="t" r="r" b="b"/>
                <a:pathLst>
                  <a:path w="90" h="90" extrusionOk="0">
                    <a:moveTo>
                      <a:pt x="90" y="38"/>
                    </a:moveTo>
                    <a:cubicBezTo>
                      <a:pt x="82" y="18"/>
                      <a:pt x="82" y="18"/>
                      <a:pt x="82" y="18"/>
                    </a:cubicBezTo>
                    <a:cubicBezTo>
                      <a:pt x="71" y="23"/>
                      <a:pt x="71" y="23"/>
                      <a:pt x="71" y="23"/>
                    </a:cubicBezTo>
                    <a:cubicBezTo>
                      <a:pt x="70" y="21"/>
                      <a:pt x="69" y="20"/>
                      <a:pt x="68" y="19"/>
                    </a:cubicBezTo>
                    <a:cubicBezTo>
                      <a:pt x="72" y="8"/>
                      <a:pt x="72" y="8"/>
                      <a:pt x="72" y="8"/>
                    </a:cubicBezTo>
                    <a:cubicBezTo>
                      <a:pt x="52" y="0"/>
                      <a:pt x="52" y="0"/>
                      <a:pt x="52" y="0"/>
                    </a:cubicBezTo>
                    <a:cubicBezTo>
                      <a:pt x="48" y="11"/>
                      <a:pt x="48" y="11"/>
                      <a:pt x="48" y="11"/>
                    </a:cubicBezTo>
                    <a:cubicBezTo>
                      <a:pt x="46" y="11"/>
                      <a:pt x="45" y="11"/>
                      <a:pt x="43" y="11"/>
                    </a:cubicBezTo>
                    <a:cubicBezTo>
                      <a:pt x="38" y="0"/>
                      <a:pt x="38" y="0"/>
                      <a:pt x="38" y="0"/>
                    </a:cubicBezTo>
                    <a:cubicBezTo>
                      <a:pt x="18" y="8"/>
                      <a:pt x="18" y="8"/>
                      <a:pt x="18" y="8"/>
                    </a:cubicBezTo>
                    <a:cubicBezTo>
                      <a:pt x="23" y="19"/>
                      <a:pt x="23" y="19"/>
                      <a:pt x="23" y="19"/>
                    </a:cubicBezTo>
                    <a:cubicBezTo>
                      <a:pt x="22" y="20"/>
                      <a:pt x="20" y="21"/>
                      <a:pt x="19" y="23"/>
                    </a:cubicBezTo>
                    <a:cubicBezTo>
                      <a:pt x="9" y="18"/>
                      <a:pt x="9" y="18"/>
                      <a:pt x="9" y="18"/>
                    </a:cubicBezTo>
                    <a:cubicBezTo>
                      <a:pt x="0" y="38"/>
                      <a:pt x="0" y="38"/>
                      <a:pt x="0" y="38"/>
                    </a:cubicBezTo>
                    <a:cubicBezTo>
                      <a:pt x="11" y="43"/>
                      <a:pt x="11" y="43"/>
                      <a:pt x="11" y="43"/>
                    </a:cubicBezTo>
                    <a:cubicBezTo>
                      <a:pt x="11" y="44"/>
                      <a:pt x="11" y="46"/>
                      <a:pt x="11" y="47"/>
                    </a:cubicBezTo>
                    <a:cubicBezTo>
                      <a:pt x="0" y="52"/>
                      <a:pt x="0" y="52"/>
                      <a:pt x="0" y="52"/>
                    </a:cubicBezTo>
                    <a:cubicBezTo>
                      <a:pt x="9" y="72"/>
                      <a:pt x="9" y="72"/>
                      <a:pt x="9" y="72"/>
                    </a:cubicBezTo>
                    <a:cubicBezTo>
                      <a:pt x="19" y="68"/>
                      <a:pt x="19" y="68"/>
                      <a:pt x="19" y="68"/>
                    </a:cubicBezTo>
                    <a:cubicBezTo>
                      <a:pt x="20" y="69"/>
                      <a:pt x="22" y="70"/>
                      <a:pt x="23" y="71"/>
                    </a:cubicBezTo>
                    <a:cubicBezTo>
                      <a:pt x="18" y="82"/>
                      <a:pt x="18" y="82"/>
                      <a:pt x="18" y="82"/>
                    </a:cubicBezTo>
                    <a:cubicBezTo>
                      <a:pt x="38" y="90"/>
                      <a:pt x="38" y="90"/>
                      <a:pt x="38" y="90"/>
                    </a:cubicBezTo>
                    <a:cubicBezTo>
                      <a:pt x="43" y="79"/>
                      <a:pt x="43" y="79"/>
                      <a:pt x="43" y="79"/>
                    </a:cubicBezTo>
                    <a:cubicBezTo>
                      <a:pt x="45" y="79"/>
                      <a:pt x="46" y="79"/>
                      <a:pt x="48" y="79"/>
                    </a:cubicBezTo>
                    <a:cubicBezTo>
                      <a:pt x="52" y="90"/>
                      <a:pt x="52" y="90"/>
                      <a:pt x="52" y="90"/>
                    </a:cubicBezTo>
                    <a:cubicBezTo>
                      <a:pt x="72" y="82"/>
                      <a:pt x="72" y="82"/>
                      <a:pt x="72" y="82"/>
                    </a:cubicBezTo>
                    <a:cubicBezTo>
                      <a:pt x="68" y="71"/>
                      <a:pt x="68" y="71"/>
                      <a:pt x="68" y="71"/>
                    </a:cubicBezTo>
                    <a:cubicBezTo>
                      <a:pt x="69" y="70"/>
                      <a:pt x="70" y="69"/>
                      <a:pt x="71" y="68"/>
                    </a:cubicBezTo>
                    <a:cubicBezTo>
                      <a:pt x="82" y="72"/>
                      <a:pt x="82" y="72"/>
                      <a:pt x="82" y="72"/>
                    </a:cubicBezTo>
                    <a:cubicBezTo>
                      <a:pt x="90" y="52"/>
                      <a:pt x="90" y="52"/>
                      <a:pt x="90" y="52"/>
                    </a:cubicBezTo>
                    <a:cubicBezTo>
                      <a:pt x="80" y="47"/>
                      <a:pt x="80" y="47"/>
                      <a:pt x="80" y="47"/>
                    </a:cubicBezTo>
                    <a:cubicBezTo>
                      <a:pt x="80" y="46"/>
                      <a:pt x="80" y="44"/>
                      <a:pt x="80" y="43"/>
                    </a:cubicBezTo>
                    <a:lnTo>
                      <a:pt x="90" y="38"/>
                    </a:lnTo>
                    <a:close/>
                    <a:moveTo>
                      <a:pt x="71" y="41"/>
                    </a:moveTo>
                    <a:cubicBezTo>
                      <a:pt x="72" y="44"/>
                      <a:pt x="72" y="46"/>
                      <a:pt x="71" y="49"/>
                    </a:cubicBezTo>
                    <a:cubicBezTo>
                      <a:pt x="71" y="53"/>
                      <a:pt x="71" y="53"/>
                      <a:pt x="71" y="53"/>
                    </a:cubicBezTo>
                    <a:cubicBezTo>
                      <a:pt x="80" y="56"/>
                      <a:pt x="80" y="56"/>
                      <a:pt x="80" y="56"/>
                    </a:cubicBezTo>
                    <a:cubicBezTo>
                      <a:pt x="78" y="62"/>
                      <a:pt x="78" y="62"/>
                      <a:pt x="78" y="62"/>
                    </a:cubicBezTo>
                    <a:cubicBezTo>
                      <a:pt x="69" y="58"/>
                      <a:pt x="69" y="58"/>
                      <a:pt x="69" y="58"/>
                    </a:cubicBezTo>
                    <a:cubicBezTo>
                      <a:pt x="67" y="60"/>
                      <a:pt x="67" y="60"/>
                      <a:pt x="67" y="60"/>
                    </a:cubicBezTo>
                    <a:cubicBezTo>
                      <a:pt x="65" y="63"/>
                      <a:pt x="63" y="65"/>
                      <a:pt x="61" y="67"/>
                    </a:cubicBezTo>
                    <a:cubicBezTo>
                      <a:pt x="58" y="68"/>
                      <a:pt x="58" y="68"/>
                      <a:pt x="58" y="68"/>
                    </a:cubicBezTo>
                    <a:cubicBezTo>
                      <a:pt x="62" y="77"/>
                      <a:pt x="62" y="77"/>
                      <a:pt x="62" y="77"/>
                    </a:cubicBezTo>
                    <a:cubicBezTo>
                      <a:pt x="57" y="80"/>
                      <a:pt x="57" y="80"/>
                      <a:pt x="57" y="80"/>
                    </a:cubicBezTo>
                    <a:cubicBezTo>
                      <a:pt x="53" y="71"/>
                      <a:pt x="53" y="71"/>
                      <a:pt x="53" y="71"/>
                    </a:cubicBezTo>
                    <a:cubicBezTo>
                      <a:pt x="50" y="71"/>
                      <a:pt x="50" y="71"/>
                      <a:pt x="50" y="71"/>
                    </a:cubicBezTo>
                    <a:cubicBezTo>
                      <a:pt x="47" y="72"/>
                      <a:pt x="44" y="72"/>
                      <a:pt x="41" y="71"/>
                    </a:cubicBezTo>
                    <a:cubicBezTo>
                      <a:pt x="38" y="71"/>
                      <a:pt x="38" y="71"/>
                      <a:pt x="38" y="71"/>
                    </a:cubicBezTo>
                    <a:cubicBezTo>
                      <a:pt x="34" y="80"/>
                      <a:pt x="34" y="80"/>
                      <a:pt x="34" y="80"/>
                    </a:cubicBezTo>
                    <a:cubicBezTo>
                      <a:pt x="29" y="77"/>
                      <a:pt x="29" y="77"/>
                      <a:pt x="29" y="77"/>
                    </a:cubicBezTo>
                    <a:cubicBezTo>
                      <a:pt x="33" y="68"/>
                      <a:pt x="33" y="68"/>
                      <a:pt x="33" y="68"/>
                    </a:cubicBezTo>
                    <a:cubicBezTo>
                      <a:pt x="30" y="66"/>
                      <a:pt x="30" y="66"/>
                      <a:pt x="30" y="66"/>
                    </a:cubicBezTo>
                    <a:cubicBezTo>
                      <a:pt x="28" y="65"/>
                      <a:pt x="26" y="63"/>
                      <a:pt x="24" y="60"/>
                    </a:cubicBezTo>
                    <a:cubicBezTo>
                      <a:pt x="22" y="58"/>
                      <a:pt x="22" y="58"/>
                      <a:pt x="22" y="58"/>
                    </a:cubicBezTo>
                    <a:cubicBezTo>
                      <a:pt x="13" y="62"/>
                      <a:pt x="13" y="62"/>
                      <a:pt x="13" y="62"/>
                    </a:cubicBezTo>
                    <a:cubicBezTo>
                      <a:pt x="11" y="56"/>
                      <a:pt x="11" y="56"/>
                      <a:pt x="11" y="56"/>
                    </a:cubicBezTo>
                    <a:cubicBezTo>
                      <a:pt x="20" y="53"/>
                      <a:pt x="20" y="53"/>
                      <a:pt x="20" y="53"/>
                    </a:cubicBezTo>
                    <a:cubicBezTo>
                      <a:pt x="19" y="49"/>
                      <a:pt x="19" y="49"/>
                      <a:pt x="19" y="49"/>
                    </a:cubicBezTo>
                    <a:cubicBezTo>
                      <a:pt x="19" y="47"/>
                      <a:pt x="19" y="44"/>
                      <a:pt x="19" y="41"/>
                    </a:cubicBezTo>
                    <a:cubicBezTo>
                      <a:pt x="20" y="38"/>
                      <a:pt x="20" y="38"/>
                      <a:pt x="20" y="38"/>
                    </a:cubicBezTo>
                    <a:cubicBezTo>
                      <a:pt x="11" y="34"/>
                      <a:pt x="11" y="34"/>
                      <a:pt x="11" y="34"/>
                    </a:cubicBezTo>
                    <a:cubicBezTo>
                      <a:pt x="13" y="29"/>
                      <a:pt x="13" y="29"/>
                      <a:pt x="13" y="29"/>
                    </a:cubicBezTo>
                    <a:cubicBezTo>
                      <a:pt x="22" y="32"/>
                      <a:pt x="22" y="32"/>
                      <a:pt x="22" y="32"/>
                    </a:cubicBezTo>
                    <a:cubicBezTo>
                      <a:pt x="24" y="30"/>
                      <a:pt x="24" y="30"/>
                      <a:pt x="24" y="30"/>
                    </a:cubicBezTo>
                    <a:cubicBezTo>
                      <a:pt x="26" y="27"/>
                      <a:pt x="28" y="25"/>
                      <a:pt x="30" y="24"/>
                    </a:cubicBezTo>
                    <a:cubicBezTo>
                      <a:pt x="33" y="22"/>
                      <a:pt x="33" y="22"/>
                      <a:pt x="33" y="22"/>
                    </a:cubicBezTo>
                    <a:cubicBezTo>
                      <a:pt x="29" y="13"/>
                      <a:pt x="29" y="13"/>
                      <a:pt x="29" y="13"/>
                    </a:cubicBezTo>
                    <a:cubicBezTo>
                      <a:pt x="34" y="11"/>
                      <a:pt x="34" y="11"/>
                      <a:pt x="34" y="11"/>
                    </a:cubicBezTo>
                    <a:cubicBezTo>
                      <a:pt x="38" y="20"/>
                      <a:pt x="38" y="20"/>
                      <a:pt x="38" y="20"/>
                    </a:cubicBezTo>
                    <a:cubicBezTo>
                      <a:pt x="41" y="19"/>
                      <a:pt x="41" y="19"/>
                      <a:pt x="41" y="19"/>
                    </a:cubicBezTo>
                    <a:cubicBezTo>
                      <a:pt x="44" y="19"/>
                      <a:pt x="47" y="19"/>
                      <a:pt x="50" y="19"/>
                    </a:cubicBezTo>
                    <a:cubicBezTo>
                      <a:pt x="53" y="20"/>
                      <a:pt x="53" y="20"/>
                      <a:pt x="53" y="20"/>
                    </a:cubicBezTo>
                    <a:cubicBezTo>
                      <a:pt x="57" y="11"/>
                      <a:pt x="57" y="11"/>
                      <a:pt x="57" y="11"/>
                    </a:cubicBezTo>
                    <a:cubicBezTo>
                      <a:pt x="62" y="13"/>
                      <a:pt x="62" y="13"/>
                      <a:pt x="62" y="13"/>
                    </a:cubicBezTo>
                    <a:cubicBezTo>
                      <a:pt x="58" y="22"/>
                      <a:pt x="58" y="22"/>
                      <a:pt x="58" y="22"/>
                    </a:cubicBezTo>
                    <a:cubicBezTo>
                      <a:pt x="61" y="24"/>
                      <a:pt x="61" y="24"/>
                      <a:pt x="61" y="24"/>
                    </a:cubicBezTo>
                    <a:cubicBezTo>
                      <a:pt x="63" y="25"/>
                      <a:pt x="65" y="27"/>
                      <a:pt x="67" y="30"/>
                    </a:cubicBezTo>
                    <a:cubicBezTo>
                      <a:pt x="69" y="32"/>
                      <a:pt x="69" y="32"/>
                      <a:pt x="69" y="32"/>
                    </a:cubicBezTo>
                    <a:cubicBezTo>
                      <a:pt x="78" y="29"/>
                      <a:pt x="78" y="29"/>
                      <a:pt x="78" y="29"/>
                    </a:cubicBezTo>
                    <a:cubicBezTo>
                      <a:pt x="80" y="34"/>
                      <a:pt x="80" y="34"/>
                      <a:pt x="80" y="34"/>
                    </a:cubicBezTo>
                    <a:cubicBezTo>
                      <a:pt x="71" y="38"/>
                      <a:pt x="71" y="38"/>
                      <a:pt x="71" y="38"/>
                    </a:cubicBezTo>
                    <a:lnTo>
                      <a:pt x="71" y="4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4" name="Google Shape;8728;p23">
                <a:extLst>
                  <a:ext uri="{FF2B5EF4-FFF2-40B4-BE49-F238E27FC236}">
                    <a16:creationId xmlns:a16="http://schemas.microsoft.com/office/drawing/2014/main" id="{3CCD60F5-CC62-3EA7-DEAF-967FE47293F2}"/>
                  </a:ext>
                </a:extLst>
              </p:cNvPr>
              <p:cNvSpPr/>
              <p:nvPr/>
            </p:nvSpPr>
            <p:spPr>
              <a:xfrm>
                <a:off x="3785" y="2236"/>
                <a:ext cx="89" cy="89"/>
              </a:xfrm>
              <a:custGeom>
                <a:avLst/>
                <a:gdLst/>
                <a:ahLst/>
                <a:cxnLst/>
                <a:rect l="l" t="t" r="r" b="b"/>
                <a:pathLst>
                  <a:path w="37" h="37" extrusionOk="0">
                    <a:moveTo>
                      <a:pt x="11" y="4"/>
                    </a:moveTo>
                    <a:cubicBezTo>
                      <a:pt x="6" y="6"/>
                      <a:pt x="3" y="9"/>
                      <a:pt x="1" y="13"/>
                    </a:cubicBezTo>
                    <a:cubicBezTo>
                      <a:pt x="0" y="18"/>
                      <a:pt x="0" y="22"/>
                      <a:pt x="1" y="27"/>
                    </a:cubicBezTo>
                    <a:cubicBezTo>
                      <a:pt x="3" y="31"/>
                      <a:pt x="6" y="34"/>
                      <a:pt x="11" y="36"/>
                    </a:cubicBezTo>
                    <a:cubicBezTo>
                      <a:pt x="13" y="37"/>
                      <a:pt x="15" y="37"/>
                      <a:pt x="17" y="37"/>
                    </a:cubicBezTo>
                    <a:cubicBezTo>
                      <a:pt x="20" y="37"/>
                      <a:pt x="22" y="37"/>
                      <a:pt x="24" y="36"/>
                    </a:cubicBezTo>
                    <a:cubicBezTo>
                      <a:pt x="33" y="32"/>
                      <a:pt x="37" y="22"/>
                      <a:pt x="33" y="13"/>
                    </a:cubicBezTo>
                    <a:cubicBezTo>
                      <a:pt x="30" y="5"/>
                      <a:pt x="20" y="0"/>
                      <a:pt x="11" y="4"/>
                    </a:cubicBezTo>
                    <a:close/>
                    <a:moveTo>
                      <a:pt x="21" y="29"/>
                    </a:moveTo>
                    <a:cubicBezTo>
                      <a:pt x="19" y="30"/>
                      <a:pt x="16" y="30"/>
                      <a:pt x="14" y="29"/>
                    </a:cubicBezTo>
                    <a:cubicBezTo>
                      <a:pt x="12" y="28"/>
                      <a:pt x="10" y="26"/>
                      <a:pt x="9" y="24"/>
                    </a:cubicBezTo>
                    <a:cubicBezTo>
                      <a:pt x="8" y="21"/>
                      <a:pt x="8" y="19"/>
                      <a:pt x="9" y="16"/>
                    </a:cubicBezTo>
                    <a:cubicBezTo>
                      <a:pt x="10" y="14"/>
                      <a:pt x="11" y="12"/>
                      <a:pt x="14" y="11"/>
                    </a:cubicBezTo>
                    <a:cubicBezTo>
                      <a:pt x="15" y="11"/>
                      <a:pt x="16" y="11"/>
                      <a:pt x="17" y="11"/>
                    </a:cubicBezTo>
                    <a:cubicBezTo>
                      <a:pt x="21" y="11"/>
                      <a:pt x="25" y="13"/>
                      <a:pt x="26" y="16"/>
                    </a:cubicBezTo>
                    <a:cubicBezTo>
                      <a:pt x="28" y="21"/>
                      <a:pt x="26" y="27"/>
                      <a:pt x="21" y="29"/>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5" name="Google Shape;8729;p23">
                <a:extLst>
                  <a:ext uri="{FF2B5EF4-FFF2-40B4-BE49-F238E27FC236}">
                    <a16:creationId xmlns:a16="http://schemas.microsoft.com/office/drawing/2014/main" id="{B90B38BE-CABD-561D-E31F-956230055323}"/>
                  </a:ext>
                </a:extLst>
              </p:cNvPr>
              <p:cNvSpPr/>
              <p:nvPr/>
            </p:nvSpPr>
            <p:spPr>
              <a:xfrm>
                <a:off x="3925" y="2062"/>
                <a:ext cx="135" cy="241"/>
              </a:xfrm>
              <a:custGeom>
                <a:avLst/>
                <a:gdLst/>
                <a:ahLst/>
                <a:cxnLst/>
                <a:rect l="l" t="t" r="r" b="b"/>
                <a:pathLst>
                  <a:path w="56" h="100" extrusionOk="0">
                    <a:moveTo>
                      <a:pt x="40" y="0"/>
                    </a:moveTo>
                    <a:cubicBezTo>
                      <a:pt x="40" y="10"/>
                      <a:pt x="40" y="10"/>
                      <a:pt x="40" y="10"/>
                    </a:cubicBezTo>
                    <a:cubicBezTo>
                      <a:pt x="38" y="11"/>
                      <a:pt x="37" y="11"/>
                      <a:pt x="35" y="12"/>
                    </a:cubicBezTo>
                    <a:cubicBezTo>
                      <a:pt x="25" y="2"/>
                      <a:pt x="25" y="2"/>
                      <a:pt x="25" y="2"/>
                    </a:cubicBezTo>
                    <a:cubicBezTo>
                      <a:pt x="6" y="22"/>
                      <a:pt x="6" y="22"/>
                      <a:pt x="6" y="22"/>
                    </a:cubicBezTo>
                    <a:cubicBezTo>
                      <a:pt x="16" y="32"/>
                      <a:pt x="16" y="32"/>
                      <a:pt x="16" y="32"/>
                    </a:cubicBezTo>
                    <a:cubicBezTo>
                      <a:pt x="15" y="33"/>
                      <a:pt x="14" y="34"/>
                      <a:pt x="14" y="36"/>
                    </a:cubicBezTo>
                    <a:cubicBezTo>
                      <a:pt x="0" y="36"/>
                      <a:pt x="0" y="36"/>
                      <a:pt x="0" y="36"/>
                    </a:cubicBezTo>
                    <a:cubicBezTo>
                      <a:pt x="0" y="64"/>
                      <a:pt x="0" y="64"/>
                      <a:pt x="0" y="64"/>
                    </a:cubicBezTo>
                    <a:cubicBezTo>
                      <a:pt x="13" y="64"/>
                      <a:pt x="13" y="64"/>
                      <a:pt x="13" y="64"/>
                    </a:cubicBezTo>
                    <a:cubicBezTo>
                      <a:pt x="14" y="65"/>
                      <a:pt x="15" y="67"/>
                      <a:pt x="16" y="68"/>
                    </a:cubicBezTo>
                    <a:cubicBezTo>
                      <a:pt x="6" y="78"/>
                      <a:pt x="6" y="78"/>
                      <a:pt x="6" y="78"/>
                    </a:cubicBezTo>
                    <a:cubicBezTo>
                      <a:pt x="25" y="98"/>
                      <a:pt x="25" y="98"/>
                      <a:pt x="25" y="98"/>
                    </a:cubicBezTo>
                    <a:cubicBezTo>
                      <a:pt x="35" y="88"/>
                      <a:pt x="35" y="88"/>
                      <a:pt x="35" y="88"/>
                    </a:cubicBezTo>
                    <a:cubicBezTo>
                      <a:pt x="37" y="88"/>
                      <a:pt x="38" y="89"/>
                      <a:pt x="40" y="90"/>
                    </a:cubicBezTo>
                    <a:cubicBezTo>
                      <a:pt x="40" y="100"/>
                      <a:pt x="40" y="100"/>
                      <a:pt x="40" y="100"/>
                    </a:cubicBezTo>
                    <a:cubicBezTo>
                      <a:pt x="56" y="100"/>
                      <a:pt x="56" y="100"/>
                      <a:pt x="56" y="100"/>
                    </a:cubicBezTo>
                    <a:cubicBezTo>
                      <a:pt x="56" y="92"/>
                      <a:pt x="56" y="92"/>
                      <a:pt x="56" y="92"/>
                    </a:cubicBezTo>
                    <a:cubicBezTo>
                      <a:pt x="48" y="92"/>
                      <a:pt x="48" y="92"/>
                      <a:pt x="48" y="92"/>
                    </a:cubicBezTo>
                    <a:cubicBezTo>
                      <a:pt x="48" y="83"/>
                      <a:pt x="48" y="83"/>
                      <a:pt x="48" y="83"/>
                    </a:cubicBezTo>
                    <a:cubicBezTo>
                      <a:pt x="44" y="83"/>
                      <a:pt x="44" y="83"/>
                      <a:pt x="44" y="83"/>
                    </a:cubicBezTo>
                    <a:cubicBezTo>
                      <a:pt x="41" y="82"/>
                      <a:pt x="39" y="81"/>
                      <a:pt x="37" y="79"/>
                    </a:cubicBezTo>
                    <a:cubicBezTo>
                      <a:pt x="34" y="78"/>
                      <a:pt x="34" y="78"/>
                      <a:pt x="34" y="78"/>
                    </a:cubicBezTo>
                    <a:cubicBezTo>
                      <a:pt x="25" y="87"/>
                      <a:pt x="25" y="87"/>
                      <a:pt x="25" y="87"/>
                    </a:cubicBezTo>
                    <a:cubicBezTo>
                      <a:pt x="17" y="78"/>
                      <a:pt x="17" y="78"/>
                      <a:pt x="17" y="78"/>
                    </a:cubicBezTo>
                    <a:cubicBezTo>
                      <a:pt x="26" y="69"/>
                      <a:pt x="26" y="69"/>
                      <a:pt x="26" y="69"/>
                    </a:cubicBezTo>
                    <a:cubicBezTo>
                      <a:pt x="24" y="67"/>
                      <a:pt x="24" y="67"/>
                      <a:pt x="24" y="67"/>
                    </a:cubicBezTo>
                    <a:cubicBezTo>
                      <a:pt x="24" y="66"/>
                      <a:pt x="23" y="65"/>
                      <a:pt x="22" y="64"/>
                    </a:cubicBezTo>
                    <a:cubicBezTo>
                      <a:pt x="21" y="62"/>
                      <a:pt x="20" y="60"/>
                      <a:pt x="19" y="59"/>
                    </a:cubicBezTo>
                    <a:cubicBezTo>
                      <a:pt x="19" y="56"/>
                      <a:pt x="19" y="56"/>
                      <a:pt x="19" y="56"/>
                    </a:cubicBezTo>
                    <a:cubicBezTo>
                      <a:pt x="8" y="56"/>
                      <a:pt x="8" y="56"/>
                      <a:pt x="8" y="56"/>
                    </a:cubicBezTo>
                    <a:cubicBezTo>
                      <a:pt x="8" y="44"/>
                      <a:pt x="8" y="44"/>
                      <a:pt x="8" y="44"/>
                    </a:cubicBezTo>
                    <a:cubicBezTo>
                      <a:pt x="20" y="44"/>
                      <a:pt x="20" y="44"/>
                      <a:pt x="20" y="44"/>
                    </a:cubicBezTo>
                    <a:cubicBezTo>
                      <a:pt x="21" y="41"/>
                      <a:pt x="21" y="41"/>
                      <a:pt x="21" y="41"/>
                    </a:cubicBezTo>
                    <a:cubicBezTo>
                      <a:pt x="22" y="37"/>
                      <a:pt x="23" y="36"/>
                      <a:pt x="24" y="33"/>
                    </a:cubicBezTo>
                    <a:cubicBezTo>
                      <a:pt x="26" y="30"/>
                      <a:pt x="26" y="30"/>
                      <a:pt x="26" y="30"/>
                    </a:cubicBezTo>
                    <a:cubicBezTo>
                      <a:pt x="17" y="22"/>
                      <a:pt x="17" y="22"/>
                      <a:pt x="17" y="22"/>
                    </a:cubicBezTo>
                    <a:cubicBezTo>
                      <a:pt x="25" y="13"/>
                      <a:pt x="25" y="13"/>
                      <a:pt x="25" y="13"/>
                    </a:cubicBezTo>
                    <a:cubicBezTo>
                      <a:pt x="32" y="20"/>
                      <a:pt x="32" y="20"/>
                      <a:pt x="32" y="20"/>
                    </a:cubicBezTo>
                    <a:cubicBezTo>
                      <a:pt x="34" y="22"/>
                      <a:pt x="34" y="22"/>
                      <a:pt x="34" y="22"/>
                    </a:cubicBezTo>
                    <a:cubicBezTo>
                      <a:pt x="37" y="20"/>
                      <a:pt x="37" y="20"/>
                      <a:pt x="37" y="20"/>
                    </a:cubicBezTo>
                    <a:cubicBezTo>
                      <a:pt x="39" y="19"/>
                      <a:pt x="41" y="18"/>
                      <a:pt x="44" y="17"/>
                    </a:cubicBezTo>
                    <a:cubicBezTo>
                      <a:pt x="48" y="16"/>
                      <a:pt x="48" y="16"/>
                      <a:pt x="48" y="16"/>
                    </a:cubicBezTo>
                    <a:cubicBezTo>
                      <a:pt x="48" y="8"/>
                      <a:pt x="48" y="8"/>
                      <a:pt x="48" y="8"/>
                    </a:cubicBezTo>
                    <a:cubicBezTo>
                      <a:pt x="56" y="8"/>
                      <a:pt x="56" y="8"/>
                      <a:pt x="56" y="8"/>
                    </a:cubicBezTo>
                    <a:cubicBezTo>
                      <a:pt x="56" y="0"/>
                      <a:pt x="56" y="0"/>
                      <a:pt x="56" y="0"/>
                    </a:cubicBezTo>
                    <a:lnTo>
                      <a:pt x="40" y="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6" name="Google Shape;8730;p23">
                <a:extLst>
                  <a:ext uri="{FF2B5EF4-FFF2-40B4-BE49-F238E27FC236}">
                    <a16:creationId xmlns:a16="http://schemas.microsoft.com/office/drawing/2014/main" id="{C7E9C31E-FE6F-750F-71E6-28197F5E177A}"/>
                  </a:ext>
                </a:extLst>
              </p:cNvPr>
              <p:cNvSpPr/>
              <p:nvPr/>
            </p:nvSpPr>
            <p:spPr>
              <a:xfrm>
                <a:off x="4016" y="2140"/>
                <a:ext cx="44" cy="86"/>
              </a:xfrm>
              <a:custGeom>
                <a:avLst/>
                <a:gdLst/>
                <a:ahLst/>
                <a:cxnLst/>
                <a:rect l="l" t="t" r="r" b="b"/>
                <a:pathLst>
                  <a:path w="18" h="36" extrusionOk="0">
                    <a:moveTo>
                      <a:pt x="0" y="18"/>
                    </a:moveTo>
                    <a:cubicBezTo>
                      <a:pt x="0" y="28"/>
                      <a:pt x="8" y="36"/>
                      <a:pt x="18" y="36"/>
                    </a:cubicBezTo>
                    <a:cubicBezTo>
                      <a:pt x="18" y="28"/>
                      <a:pt x="18" y="28"/>
                      <a:pt x="18" y="28"/>
                    </a:cubicBezTo>
                    <a:cubicBezTo>
                      <a:pt x="12" y="28"/>
                      <a:pt x="8" y="23"/>
                      <a:pt x="8" y="18"/>
                    </a:cubicBezTo>
                    <a:cubicBezTo>
                      <a:pt x="8" y="12"/>
                      <a:pt x="12" y="8"/>
                      <a:pt x="18" y="8"/>
                    </a:cubicBezTo>
                    <a:cubicBezTo>
                      <a:pt x="18" y="0"/>
                      <a:pt x="18" y="0"/>
                      <a:pt x="18" y="0"/>
                    </a:cubicBezTo>
                    <a:cubicBezTo>
                      <a:pt x="8" y="0"/>
                      <a:pt x="0" y="8"/>
                      <a:pt x="0" y="1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7" name="Google Shape;8731;p23">
                <a:extLst>
                  <a:ext uri="{FF2B5EF4-FFF2-40B4-BE49-F238E27FC236}">
                    <a16:creationId xmlns:a16="http://schemas.microsoft.com/office/drawing/2014/main" id="{424A1DF8-D0D6-9A89-0940-B5FABF930E50}"/>
                  </a:ext>
                </a:extLst>
              </p:cNvPr>
              <p:cNvSpPr/>
              <p:nvPr/>
            </p:nvSpPr>
            <p:spPr>
              <a:xfrm>
                <a:off x="3821" y="2101"/>
                <a:ext cx="84" cy="67"/>
              </a:xfrm>
              <a:custGeom>
                <a:avLst/>
                <a:gdLst/>
                <a:ahLst/>
                <a:cxnLst/>
                <a:rect l="l" t="t" r="r" b="b"/>
                <a:pathLst>
                  <a:path w="84" h="67" extrusionOk="0">
                    <a:moveTo>
                      <a:pt x="84" y="67"/>
                    </a:moveTo>
                    <a:lnTo>
                      <a:pt x="84" y="0"/>
                    </a:lnTo>
                    <a:lnTo>
                      <a:pt x="41" y="0"/>
                    </a:lnTo>
                    <a:lnTo>
                      <a:pt x="0" y="41"/>
                    </a:lnTo>
                    <a:lnTo>
                      <a:pt x="12" y="55"/>
                    </a:lnTo>
                    <a:lnTo>
                      <a:pt x="48" y="19"/>
                    </a:lnTo>
                    <a:lnTo>
                      <a:pt x="65" y="19"/>
                    </a:lnTo>
                    <a:lnTo>
                      <a:pt x="65" y="67"/>
                    </a:lnTo>
                    <a:lnTo>
                      <a:pt x="84" y="67"/>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8" name="Google Shape;8732;p23">
                <a:extLst>
                  <a:ext uri="{FF2B5EF4-FFF2-40B4-BE49-F238E27FC236}">
                    <a16:creationId xmlns:a16="http://schemas.microsoft.com/office/drawing/2014/main" id="{580766E6-C009-9417-4C46-23F27D342032}"/>
                  </a:ext>
                </a:extLst>
              </p:cNvPr>
              <p:cNvSpPr/>
              <p:nvPr/>
            </p:nvSpPr>
            <p:spPr>
              <a:xfrm>
                <a:off x="3645" y="1927"/>
                <a:ext cx="299" cy="135"/>
              </a:xfrm>
              <a:custGeom>
                <a:avLst/>
                <a:gdLst/>
                <a:ahLst/>
                <a:cxnLst/>
                <a:rect l="l" t="t" r="r" b="b"/>
                <a:pathLst>
                  <a:path w="124" h="56" extrusionOk="0">
                    <a:moveTo>
                      <a:pt x="33" y="20"/>
                    </a:moveTo>
                    <a:cubicBezTo>
                      <a:pt x="32" y="22"/>
                      <a:pt x="32" y="25"/>
                      <a:pt x="32" y="28"/>
                    </a:cubicBezTo>
                    <a:cubicBezTo>
                      <a:pt x="40" y="28"/>
                      <a:pt x="40" y="28"/>
                      <a:pt x="40" y="28"/>
                    </a:cubicBezTo>
                    <a:cubicBezTo>
                      <a:pt x="40" y="19"/>
                      <a:pt x="47" y="12"/>
                      <a:pt x="56" y="12"/>
                    </a:cubicBezTo>
                    <a:cubicBezTo>
                      <a:pt x="61" y="12"/>
                      <a:pt x="66" y="15"/>
                      <a:pt x="69" y="19"/>
                    </a:cubicBezTo>
                    <a:cubicBezTo>
                      <a:pt x="68" y="22"/>
                      <a:pt x="68" y="25"/>
                      <a:pt x="68" y="28"/>
                    </a:cubicBezTo>
                    <a:cubicBezTo>
                      <a:pt x="76" y="28"/>
                      <a:pt x="76" y="28"/>
                      <a:pt x="76" y="28"/>
                    </a:cubicBezTo>
                    <a:cubicBezTo>
                      <a:pt x="76" y="17"/>
                      <a:pt x="85" y="8"/>
                      <a:pt x="96" y="8"/>
                    </a:cubicBezTo>
                    <a:cubicBezTo>
                      <a:pt x="107" y="8"/>
                      <a:pt x="116" y="16"/>
                      <a:pt x="116" y="28"/>
                    </a:cubicBezTo>
                    <a:cubicBezTo>
                      <a:pt x="116" y="34"/>
                      <a:pt x="110" y="40"/>
                      <a:pt x="104" y="40"/>
                    </a:cubicBezTo>
                    <a:cubicBezTo>
                      <a:pt x="44" y="40"/>
                      <a:pt x="44" y="40"/>
                      <a:pt x="44" y="40"/>
                    </a:cubicBezTo>
                    <a:cubicBezTo>
                      <a:pt x="28" y="40"/>
                      <a:pt x="16" y="47"/>
                      <a:pt x="16" y="56"/>
                    </a:cubicBezTo>
                    <a:cubicBezTo>
                      <a:pt x="24" y="56"/>
                      <a:pt x="24" y="56"/>
                      <a:pt x="24" y="56"/>
                    </a:cubicBezTo>
                    <a:cubicBezTo>
                      <a:pt x="24" y="53"/>
                      <a:pt x="31" y="48"/>
                      <a:pt x="44" y="48"/>
                    </a:cubicBezTo>
                    <a:cubicBezTo>
                      <a:pt x="104" y="48"/>
                      <a:pt x="104" y="48"/>
                      <a:pt x="104" y="48"/>
                    </a:cubicBezTo>
                    <a:cubicBezTo>
                      <a:pt x="115" y="48"/>
                      <a:pt x="124" y="39"/>
                      <a:pt x="124" y="28"/>
                    </a:cubicBezTo>
                    <a:cubicBezTo>
                      <a:pt x="124" y="12"/>
                      <a:pt x="112" y="0"/>
                      <a:pt x="96" y="0"/>
                    </a:cubicBezTo>
                    <a:cubicBezTo>
                      <a:pt x="86" y="0"/>
                      <a:pt x="78" y="4"/>
                      <a:pt x="73" y="11"/>
                    </a:cubicBezTo>
                    <a:cubicBezTo>
                      <a:pt x="69" y="7"/>
                      <a:pt x="62" y="4"/>
                      <a:pt x="56" y="4"/>
                    </a:cubicBezTo>
                    <a:cubicBezTo>
                      <a:pt x="49" y="4"/>
                      <a:pt x="42" y="7"/>
                      <a:pt x="38" y="12"/>
                    </a:cubicBezTo>
                    <a:cubicBezTo>
                      <a:pt x="36" y="12"/>
                      <a:pt x="36" y="12"/>
                      <a:pt x="36" y="12"/>
                    </a:cubicBezTo>
                    <a:cubicBezTo>
                      <a:pt x="0" y="12"/>
                      <a:pt x="0" y="45"/>
                      <a:pt x="0" y="56"/>
                    </a:cubicBezTo>
                    <a:cubicBezTo>
                      <a:pt x="8" y="56"/>
                      <a:pt x="8" y="56"/>
                      <a:pt x="8" y="56"/>
                    </a:cubicBezTo>
                    <a:cubicBezTo>
                      <a:pt x="8" y="32"/>
                      <a:pt x="15" y="21"/>
                      <a:pt x="33" y="2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9" name="Google Shape;8733;p23">
                <a:extLst>
                  <a:ext uri="{FF2B5EF4-FFF2-40B4-BE49-F238E27FC236}">
                    <a16:creationId xmlns:a16="http://schemas.microsoft.com/office/drawing/2014/main" id="{0B091663-6C1F-B403-CB7C-E5560F0989C9}"/>
                  </a:ext>
                </a:extLst>
              </p:cNvPr>
              <p:cNvSpPr/>
              <p:nvPr/>
            </p:nvSpPr>
            <p:spPr>
              <a:xfrm>
                <a:off x="3626" y="2072"/>
                <a:ext cx="192" cy="183"/>
              </a:xfrm>
              <a:custGeom>
                <a:avLst/>
                <a:gdLst/>
                <a:ahLst/>
                <a:cxnLst/>
                <a:rect l="l" t="t" r="r" b="b"/>
                <a:pathLst>
                  <a:path w="192" h="183" extrusionOk="0">
                    <a:moveTo>
                      <a:pt x="106" y="123"/>
                    </a:moveTo>
                    <a:lnTo>
                      <a:pt x="96" y="87"/>
                    </a:lnTo>
                    <a:lnTo>
                      <a:pt x="118" y="87"/>
                    </a:lnTo>
                    <a:lnTo>
                      <a:pt x="156" y="48"/>
                    </a:lnTo>
                    <a:lnTo>
                      <a:pt x="173" y="48"/>
                    </a:lnTo>
                    <a:lnTo>
                      <a:pt x="173" y="96"/>
                    </a:lnTo>
                    <a:lnTo>
                      <a:pt x="192" y="96"/>
                    </a:lnTo>
                    <a:lnTo>
                      <a:pt x="192" y="29"/>
                    </a:lnTo>
                    <a:lnTo>
                      <a:pt x="149" y="29"/>
                    </a:lnTo>
                    <a:lnTo>
                      <a:pt x="110" y="68"/>
                    </a:lnTo>
                    <a:lnTo>
                      <a:pt x="94" y="68"/>
                    </a:lnTo>
                    <a:lnTo>
                      <a:pt x="84" y="0"/>
                    </a:lnTo>
                    <a:lnTo>
                      <a:pt x="19" y="0"/>
                    </a:lnTo>
                    <a:lnTo>
                      <a:pt x="0" y="162"/>
                    </a:lnTo>
                    <a:lnTo>
                      <a:pt x="0" y="183"/>
                    </a:lnTo>
                    <a:lnTo>
                      <a:pt x="19" y="183"/>
                    </a:lnTo>
                    <a:lnTo>
                      <a:pt x="19" y="164"/>
                    </a:lnTo>
                    <a:lnTo>
                      <a:pt x="36" y="19"/>
                    </a:lnTo>
                    <a:lnTo>
                      <a:pt x="67" y="19"/>
                    </a:lnTo>
                    <a:lnTo>
                      <a:pt x="77" y="87"/>
                    </a:lnTo>
                    <a:lnTo>
                      <a:pt x="77" y="87"/>
                    </a:lnTo>
                    <a:lnTo>
                      <a:pt x="86" y="128"/>
                    </a:lnTo>
                    <a:lnTo>
                      <a:pt x="106" y="12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50" name="Group 49">
            <a:extLst>
              <a:ext uri="{FF2B5EF4-FFF2-40B4-BE49-F238E27FC236}">
                <a16:creationId xmlns:a16="http://schemas.microsoft.com/office/drawing/2014/main" id="{E402AEE9-23D6-1347-89F1-5CE36025C0EC}"/>
              </a:ext>
            </a:extLst>
          </p:cNvPr>
          <p:cNvGrpSpPr/>
          <p:nvPr userDrawn="1"/>
        </p:nvGrpSpPr>
        <p:grpSpPr>
          <a:xfrm>
            <a:off x="1032150" y="4719341"/>
            <a:ext cx="1447800" cy="884556"/>
            <a:chOff x="471325" y="4331542"/>
            <a:chExt cx="1447800" cy="884556"/>
          </a:xfrm>
        </p:grpSpPr>
        <p:sp>
          <p:nvSpPr>
            <p:cNvPr id="51" name="TextBox 50">
              <a:extLst>
                <a:ext uri="{FF2B5EF4-FFF2-40B4-BE49-F238E27FC236}">
                  <a16:creationId xmlns:a16="http://schemas.microsoft.com/office/drawing/2014/main" id="{534B7D0D-ED43-88AE-C883-52299C97F92E}"/>
                </a:ext>
              </a:extLst>
            </p:cNvPr>
            <p:cNvSpPr txBox="1"/>
            <p:nvPr/>
          </p:nvSpPr>
          <p:spPr>
            <a:xfrm>
              <a:off x="471325" y="4800600"/>
              <a:ext cx="1447800" cy="415498"/>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mj-lt"/>
                  <a:ea typeface="HN for TELUS" panose="020B0504030202020204" pitchFamily="34" charset="0"/>
                </a:rPr>
                <a:t>98% employer-client retention rate</a:t>
              </a:r>
            </a:p>
          </p:txBody>
        </p:sp>
        <p:sp>
          <p:nvSpPr>
            <p:cNvPr id="52" name="Google Shape;9328;p26">
              <a:extLst>
                <a:ext uri="{FF2B5EF4-FFF2-40B4-BE49-F238E27FC236}">
                  <a16:creationId xmlns:a16="http://schemas.microsoft.com/office/drawing/2014/main" id="{F2CF93BC-CB84-ADC4-C695-82AF55152FCA}"/>
                </a:ext>
              </a:extLst>
            </p:cNvPr>
            <p:cNvSpPr/>
            <p:nvPr/>
          </p:nvSpPr>
          <p:spPr>
            <a:xfrm>
              <a:off x="821369" y="4331542"/>
              <a:ext cx="747713" cy="460375"/>
            </a:xfrm>
            <a:custGeom>
              <a:avLst/>
              <a:gdLst/>
              <a:ahLst/>
              <a:cxnLst/>
              <a:rect l="l" t="t" r="r" b="b"/>
              <a:pathLst>
                <a:path w="301" h="185" extrusionOk="0">
                  <a:moveTo>
                    <a:pt x="2" y="24"/>
                  </a:moveTo>
                  <a:cubicBezTo>
                    <a:pt x="61" y="24"/>
                    <a:pt x="61" y="24"/>
                    <a:pt x="61" y="24"/>
                  </a:cubicBezTo>
                  <a:cubicBezTo>
                    <a:pt x="66" y="24"/>
                    <a:pt x="73" y="22"/>
                    <a:pt x="79" y="18"/>
                  </a:cubicBezTo>
                  <a:cubicBezTo>
                    <a:pt x="85" y="14"/>
                    <a:pt x="85" y="14"/>
                    <a:pt x="85" y="14"/>
                  </a:cubicBezTo>
                  <a:cubicBezTo>
                    <a:pt x="89" y="11"/>
                    <a:pt x="93" y="10"/>
                    <a:pt x="98" y="10"/>
                  </a:cubicBezTo>
                  <a:cubicBezTo>
                    <a:pt x="130" y="10"/>
                    <a:pt x="130" y="10"/>
                    <a:pt x="130" y="10"/>
                  </a:cubicBezTo>
                  <a:cubicBezTo>
                    <a:pt x="132" y="10"/>
                    <a:pt x="134" y="10"/>
                    <a:pt x="135" y="12"/>
                  </a:cubicBezTo>
                  <a:cubicBezTo>
                    <a:pt x="135" y="12"/>
                    <a:pt x="135" y="12"/>
                    <a:pt x="136" y="13"/>
                  </a:cubicBezTo>
                  <a:cubicBezTo>
                    <a:pt x="137" y="13"/>
                    <a:pt x="137" y="13"/>
                    <a:pt x="137" y="13"/>
                  </a:cubicBezTo>
                  <a:cubicBezTo>
                    <a:pt x="124" y="27"/>
                    <a:pt x="124" y="27"/>
                    <a:pt x="124" y="27"/>
                  </a:cubicBezTo>
                  <a:cubicBezTo>
                    <a:pt x="123" y="27"/>
                    <a:pt x="113" y="38"/>
                    <a:pt x="104" y="48"/>
                  </a:cubicBezTo>
                  <a:cubicBezTo>
                    <a:pt x="103" y="49"/>
                    <a:pt x="103" y="49"/>
                    <a:pt x="103" y="49"/>
                  </a:cubicBezTo>
                  <a:cubicBezTo>
                    <a:pt x="102" y="50"/>
                    <a:pt x="102" y="52"/>
                    <a:pt x="103" y="53"/>
                  </a:cubicBezTo>
                  <a:cubicBezTo>
                    <a:pt x="104" y="54"/>
                    <a:pt x="104" y="54"/>
                    <a:pt x="104" y="54"/>
                  </a:cubicBezTo>
                  <a:cubicBezTo>
                    <a:pt x="118" y="69"/>
                    <a:pt x="133" y="66"/>
                    <a:pt x="139" y="64"/>
                  </a:cubicBezTo>
                  <a:cubicBezTo>
                    <a:pt x="146" y="61"/>
                    <a:pt x="153" y="57"/>
                    <a:pt x="158" y="53"/>
                  </a:cubicBezTo>
                  <a:cubicBezTo>
                    <a:pt x="160" y="52"/>
                    <a:pt x="161" y="52"/>
                    <a:pt x="162" y="51"/>
                  </a:cubicBezTo>
                  <a:cubicBezTo>
                    <a:pt x="175" y="51"/>
                    <a:pt x="175" y="51"/>
                    <a:pt x="175" y="51"/>
                  </a:cubicBezTo>
                  <a:cubicBezTo>
                    <a:pt x="199" y="73"/>
                    <a:pt x="199" y="73"/>
                    <a:pt x="199" y="73"/>
                  </a:cubicBezTo>
                  <a:cubicBezTo>
                    <a:pt x="202" y="78"/>
                    <a:pt x="234" y="111"/>
                    <a:pt x="244" y="120"/>
                  </a:cubicBezTo>
                  <a:cubicBezTo>
                    <a:pt x="247" y="123"/>
                    <a:pt x="246" y="128"/>
                    <a:pt x="243" y="131"/>
                  </a:cubicBezTo>
                  <a:cubicBezTo>
                    <a:pt x="242" y="133"/>
                    <a:pt x="240" y="134"/>
                    <a:pt x="238" y="135"/>
                  </a:cubicBezTo>
                  <a:cubicBezTo>
                    <a:pt x="236" y="135"/>
                    <a:pt x="233" y="134"/>
                    <a:pt x="230" y="132"/>
                  </a:cubicBezTo>
                  <a:cubicBezTo>
                    <a:pt x="217" y="120"/>
                    <a:pt x="192" y="97"/>
                    <a:pt x="190" y="94"/>
                  </a:cubicBezTo>
                  <a:cubicBezTo>
                    <a:pt x="190" y="93"/>
                    <a:pt x="189" y="93"/>
                    <a:pt x="189" y="93"/>
                  </a:cubicBezTo>
                  <a:cubicBezTo>
                    <a:pt x="188" y="93"/>
                    <a:pt x="186" y="93"/>
                    <a:pt x="186" y="94"/>
                  </a:cubicBezTo>
                  <a:cubicBezTo>
                    <a:pt x="183" y="97"/>
                    <a:pt x="183" y="97"/>
                    <a:pt x="183" y="97"/>
                  </a:cubicBezTo>
                  <a:cubicBezTo>
                    <a:pt x="182" y="98"/>
                    <a:pt x="182" y="99"/>
                    <a:pt x="182" y="99"/>
                  </a:cubicBezTo>
                  <a:cubicBezTo>
                    <a:pt x="182" y="100"/>
                    <a:pt x="183" y="101"/>
                    <a:pt x="183" y="101"/>
                  </a:cubicBezTo>
                  <a:cubicBezTo>
                    <a:pt x="184" y="102"/>
                    <a:pt x="191" y="108"/>
                    <a:pt x="198" y="115"/>
                  </a:cubicBezTo>
                  <a:cubicBezTo>
                    <a:pt x="207" y="124"/>
                    <a:pt x="219" y="135"/>
                    <a:pt x="224" y="139"/>
                  </a:cubicBezTo>
                  <a:cubicBezTo>
                    <a:pt x="224" y="139"/>
                    <a:pt x="224" y="139"/>
                    <a:pt x="224" y="139"/>
                  </a:cubicBezTo>
                  <a:cubicBezTo>
                    <a:pt x="225" y="140"/>
                    <a:pt x="225" y="140"/>
                    <a:pt x="226" y="140"/>
                  </a:cubicBezTo>
                  <a:cubicBezTo>
                    <a:pt x="223" y="144"/>
                    <a:pt x="219" y="149"/>
                    <a:pt x="214" y="150"/>
                  </a:cubicBezTo>
                  <a:cubicBezTo>
                    <a:pt x="211" y="151"/>
                    <a:pt x="209" y="150"/>
                    <a:pt x="205" y="147"/>
                  </a:cubicBezTo>
                  <a:cubicBezTo>
                    <a:pt x="195" y="139"/>
                    <a:pt x="177" y="122"/>
                    <a:pt x="175" y="120"/>
                  </a:cubicBezTo>
                  <a:cubicBezTo>
                    <a:pt x="175" y="119"/>
                    <a:pt x="175" y="119"/>
                    <a:pt x="174" y="119"/>
                  </a:cubicBezTo>
                  <a:cubicBezTo>
                    <a:pt x="173" y="118"/>
                    <a:pt x="172" y="119"/>
                    <a:pt x="171" y="119"/>
                  </a:cubicBezTo>
                  <a:cubicBezTo>
                    <a:pt x="168" y="123"/>
                    <a:pt x="168" y="123"/>
                    <a:pt x="168" y="123"/>
                  </a:cubicBezTo>
                  <a:cubicBezTo>
                    <a:pt x="168" y="124"/>
                    <a:pt x="168" y="126"/>
                    <a:pt x="169" y="127"/>
                  </a:cubicBezTo>
                  <a:cubicBezTo>
                    <a:pt x="169" y="127"/>
                    <a:pt x="189" y="146"/>
                    <a:pt x="198" y="155"/>
                  </a:cubicBezTo>
                  <a:cubicBezTo>
                    <a:pt x="199" y="155"/>
                    <a:pt x="199" y="155"/>
                    <a:pt x="199" y="155"/>
                  </a:cubicBezTo>
                  <a:cubicBezTo>
                    <a:pt x="201" y="156"/>
                    <a:pt x="201" y="156"/>
                    <a:pt x="201" y="156"/>
                  </a:cubicBezTo>
                  <a:cubicBezTo>
                    <a:pt x="198" y="161"/>
                    <a:pt x="194" y="164"/>
                    <a:pt x="190" y="164"/>
                  </a:cubicBezTo>
                  <a:cubicBezTo>
                    <a:pt x="190" y="164"/>
                    <a:pt x="190" y="164"/>
                    <a:pt x="190" y="164"/>
                  </a:cubicBezTo>
                  <a:cubicBezTo>
                    <a:pt x="187" y="166"/>
                    <a:pt x="183" y="164"/>
                    <a:pt x="180" y="162"/>
                  </a:cubicBezTo>
                  <a:cubicBezTo>
                    <a:pt x="173" y="155"/>
                    <a:pt x="161" y="144"/>
                    <a:pt x="161" y="144"/>
                  </a:cubicBezTo>
                  <a:cubicBezTo>
                    <a:pt x="160" y="143"/>
                    <a:pt x="159" y="143"/>
                    <a:pt x="158" y="143"/>
                  </a:cubicBezTo>
                  <a:cubicBezTo>
                    <a:pt x="154" y="146"/>
                    <a:pt x="154" y="146"/>
                    <a:pt x="154" y="146"/>
                  </a:cubicBezTo>
                  <a:cubicBezTo>
                    <a:pt x="154" y="147"/>
                    <a:pt x="153" y="147"/>
                    <a:pt x="153" y="148"/>
                  </a:cubicBezTo>
                  <a:cubicBezTo>
                    <a:pt x="153" y="149"/>
                    <a:pt x="154" y="150"/>
                    <a:pt x="154" y="150"/>
                  </a:cubicBezTo>
                  <a:cubicBezTo>
                    <a:pt x="155" y="151"/>
                    <a:pt x="167" y="163"/>
                    <a:pt x="174" y="169"/>
                  </a:cubicBezTo>
                  <a:cubicBezTo>
                    <a:pt x="175" y="169"/>
                    <a:pt x="175" y="169"/>
                    <a:pt x="175" y="169"/>
                  </a:cubicBezTo>
                  <a:cubicBezTo>
                    <a:pt x="172" y="173"/>
                    <a:pt x="170" y="175"/>
                    <a:pt x="167" y="176"/>
                  </a:cubicBezTo>
                  <a:cubicBezTo>
                    <a:pt x="166" y="176"/>
                    <a:pt x="162" y="177"/>
                    <a:pt x="157" y="175"/>
                  </a:cubicBezTo>
                  <a:cubicBezTo>
                    <a:pt x="154" y="173"/>
                    <a:pt x="149" y="169"/>
                    <a:pt x="146" y="167"/>
                  </a:cubicBezTo>
                  <a:cubicBezTo>
                    <a:pt x="145" y="166"/>
                    <a:pt x="145" y="166"/>
                    <a:pt x="145" y="166"/>
                  </a:cubicBezTo>
                  <a:cubicBezTo>
                    <a:pt x="145" y="160"/>
                    <a:pt x="144" y="155"/>
                    <a:pt x="140" y="152"/>
                  </a:cubicBezTo>
                  <a:cubicBezTo>
                    <a:pt x="138" y="149"/>
                    <a:pt x="135" y="148"/>
                    <a:pt x="131" y="147"/>
                  </a:cubicBezTo>
                  <a:cubicBezTo>
                    <a:pt x="134" y="140"/>
                    <a:pt x="133" y="134"/>
                    <a:pt x="128" y="129"/>
                  </a:cubicBezTo>
                  <a:cubicBezTo>
                    <a:pt x="125" y="126"/>
                    <a:pt x="121" y="124"/>
                    <a:pt x="116" y="124"/>
                  </a:cubicBezTo>
                  <a:cubicBezTo>
                    <a:pt x="115" y="124"/>
                    <a:pt x="115" y="124"/>
                    <a:pt x="114" y="124"/>
                  </a:cubicBezTo>
                  <a:cubicBezTo>
                    <a:pt x="114" y="119"/>
                    <a:pt x="112" y="115"/>
                    <a:pt x="109" y="113"/>
                  </a:cubicBezTo>
                  <a:cubicBezTo>
                    <a:pt x="106" y="109"/>
                    <a:pt x="102" y="107"/>
                    <a:pt x="97" y="107"/>
                  </a:cubicBezTo>
                  <a:cubicBezTo>
                    <a:pt x="93" y="107"/>
                    <a:pt x="89" y="109"/>
                    <a:pt x="85" y="112"/>
                  </a:cubicBezTo>
                  <a:cubicBezTo>
                    <a:pt x="85" y="112"/>
                    <a:pt x="85" y="112"/>
                    <a:pt x="85" y="112"/>
                  </a:cubicBezTo>
                  <a:cubicBezTo>
                    <a:pt x="84" y="110"/>
                    <a:pt x="82" y="108"/>
                    <a:pt x="81" y="106"/>
                  </a:cubicBezTo>
                  <a:cubicBezTo>
                    <a:pt x="74" y="99"/>
                    <a:pt x="63" y="99"/>
                    <a:pt x="57" y="106"/>
                  </a:cubicBezTo>
                  <a:cubicBezTo>
                    <a:pt x="52" y="110"/>
                    <a:pt x="52" y="110"/>
                    <a:pt x="52" y="110"/>
                  </a:cubicBezTo>
                  <a:cubicBezTo>
                    <a:pt x="46" y="106"/>
                    <a:pt x="38" y="104"/>
                    <a:pt x="29" y="104"/>
                  </a:cubicBezTo>
                  <a:cubicBezTo>
                    <a:pt x="27" y="104"/>
                    <a:pt x="26" y="105"/>
                    <a:pt x="26" y="106"/>
                  </a:cubicBezTo>
                  <a:cubicBezTo>
                    <a:pt x="26" y="111"/>
                    <a:pt x="26" y="111"/>
                    <a:pt x="26" y="111"/>
                  </a:cubicBezTo>
                  <a:cubicBezTo>
                    <a:pt x="26" y="112"/>
                    <a:pt x="27" y="113"/>
                    <a:pt x="29" y="113"/>
                  </a:cubicBezTo>
                  <a:cubicBezTo>
                    <a:pt x="37" y="113"/>
                    <a:pt x="43" y="116"/>
                    <a:pt x="47" y="118"/>
                  </a:cubicBezTo>
                  <a:cubicBezTo>
                    <a:pt x="43" y="124"/>
                    <a:pt x="44" y="132"/>
                    <a:pt x="50" y="137"/>
                  </a:cubicBezTo>
                  <a:cubicBezTo>
                    <a:pt x="53" y="140"/>
                    <a:pt x="57" y="142"/>
                    <a:pt x="61" y="142"/>
                  </a:cubicBezTo>
                  <a:cubicBezTo>
                    <a:pt x="60" y="147"/>
                    <a:pt x="61" y="153"/>
                    <a:pt x="65" y="156"/>
                  </a:cubicBezTo>
                  <a:cubicBezTo>
                    <a:pt x="68" y="159"/>
                    <a:pt x="72" y="161"/>
                    <a:pt x="77" y="161"/>
                  </a:cubicBezTo>
                  <a:cubicBezTo>
                    <a:pt x="77" y="161"/>
                    <a:pt x="77" y="161"/>
                    <a:pt x="77" y="161"/>
                  </a:cubicBezTo>
                  <a:cubicBezTo>
                    <a:pt x="79" y="161"/>
                    <a:pt x="80" y="161"/>
                    <a:pt x="81" y="161"/>
                  </a:cubicBezTo>
                  <a:cubicBezTo>
                    <a:pt x="81" y="165"/>
                    <a:pt x="83" y="168"/>
                    <a:pt x="85" y="171"/>
                  </a:cubicBezTo>
                  <a:cubicBezTo>
                    <a:pt x="88" y="174"/>
                    <a:pt x="93" y="176"/>
                    <a:pt x="97" y="176"/>
                  </a:cubicBezTo>
                  <a:cubicBezTo>
                    <a:pt x="98" y="176"/>
                    <a:pt x="98" y="176"/>
                    <a:pt x="98" y="176"/>
                  </a:cubicBezTo>
                  <a:cubicBezTo>
                    <a:pt x="101" y="176"/>
                    <a:pt x="104" y="175"/>
                    <a:pt x="107" y="173"/>
                  </a:cubicBezTo>
                  <a:cubicBezTo>
                    <a:pt x="108" y="176"/>
                    <a:pt x="109" y="178"/>
                    <a:pt x="111" y="181"/>
                  </a:cubicBezTo>
                  <a:cubicBezTo>
                    <a:pt x="116" y="184"/>
                    <a:pt x="120" y="185"/>
                    <a:pt x="123" y="185"/>
                  </a:cubicBezTo>
                  <a:cubicBezTo>
                    <a:pt x="128" y="185"/>
                    <a:pt x="132" y="184"/>
                    <a:pt x="135" y="180"/>
                  </a:cubicBezTo>
                  <a:cubicBezTo>
                    <a:pt x="139" y="176"/>
                    <a:pt x="139" y="176"/>
                    <a:pt x="139" y="176"/>
                  </a:cubicBezTo>
                  <a:cubicBezTo>
                    <a:pt x="140" y="176"/>
                    <a:pt x="140" y="175"/>
                    <a:pt x="141" y="175"/>
                  </a:cubicBezTo>
                  <a:cubicBezTo>
                    <a:pt x="145" y="177"/>
                    <a:pt x="149" y="180"/>
                    <a:pt x="152" y="183"/>
                  </a:cubicBezTo>
                  <a:cubicBezTo>
                    <a:pt x="152" y="183"/>
                    <a:pt x="152" y="183"/>
                    <a:pt x="152" y="183"/>
                  </a:cubicBezTo>
                  <a:cubicBezTo>
                    <a:pt x="156" y="185"/>
                    <a:pt x="159" y="185"/>
                    <a:pt x="163" y="185"/>
                  </a:cubicBezTo>
                  <a:cubicBezTo>
                    <a:pt x="165" y="185"/>
                    <a:pt x="167" y="185"/>
                    <a:pt x="170" y="185"/>
                  </a:cubicBezTo>
                  <a:cubicBezTo>
                    <a:pt x="175" y="183"/>
                    <a:pt x="180" y="179"/>
                    <a:pt x="183" y="173"/>
                  </a:cubicBezTo>
                  <a:cubicBezTo>
                    <a:pt x="186" y="174"/>
                    <a:pt x="189" y="174"/>
                    <a:pt x="191" y="174"/>
                  </a:cubicBezTo>
                  <a:cubicBezTo>
                    <a:pt x="191" y="174"/>
                    <a:pt x="192" y="174"/>
                    <a:pt x="193" y="174"/>
                  </a:cubicBezTo>
                  <a:cubicBezTo>
                    <a:pt x="199" y="172"/>
                    <a:pt x="205" y="167"/>
                    <a:pt x="210" y="160"/>
                  </a:cubicBezTo>
                  <a:cubicBezTo>
                    <a:pt x="211" y="160"/>
                    <a:pt x="212" y="160"/>
                    <a:pt x="212" y="160"/>
                  </a:cubicBezTo>
                  <a:cubicBezTo>
                    <a:pt x="214" y="160"/>
                    <a:pt x="216" y="160"/>
                    <a:pt x="218" y="159"/>
                  </a:cubicBezTo>
                  <a:cubicBezTo>
                    <a:pt x="226" y="156"/>
                    <a:pt x="231" y="149"/>
                    <a:pt x="234" y="144"/>
                  </a:cubicBezTo>
                  <a:cubicBezTo>
                    <a:pt x="235" y="144"/>
                    <a:pt x="236" y="144"/>
                    <a:pt x="237" y="144"/>
                  </a:cubicBezTo>
                  <a:cubicBezTo>
                    <a:pt x="242" y="144"/>
                    <a:pt x="247" y="142"/>
                    <a:pt x="251" y="137"/>
                  </a:cubicBezTo>
                  <a:cubicBezTo>
                    <a:pt x="255" y="132"/>
                    <a:pt x="257" y="123"/>
                    <a:pt x="253" y="117"/>
                  </a:cubicBezTo>
                  <a:cubicBezTo>
                    <a:pt x="258" y="114"/>
                    <a:pt x="264" y="112"/>
                    <a:pt x="271" y="112"/>
                  </a:cubicBezTo>
                  <a:cubicBezTo>
                    <a:pt x="273" y="112"/>
                    <a:pt x="274" y="111"/>
                    <a:pt x="274" y="110"/>
                  </a:cubicBezTo>
                  <a:cubicBezTo>
                    <a:pt x="274" y="106"/>
                    <a:pt x="274" y="106"/>
                    <a:pt x="274" y="106"/>
                  </a:cubicBezTo>
                  <a:cubicBezTo>
                    <a:pt x="274" y="104"/>
                    <a:pt x="273" y="103"/>
                    <a:pt x="271" y="103"/>
                  </a:cubicBezTo>
                  <a:cubicBezTo>
                    <a:pt x="261" y="103"/>
                    <a:pt x="254" y="105"/>
                    <a:pt x="247" y="110"/>
                  </a:cubicBezTo>
                  <a:cubicBezTo>
                    <a:pt x="220" y="82"/>
                    <a:pt x="220" y="82"/>
                    <a:pt x="220" y="82"/>
                  </a:cubicBezTo>
                  <a:cubicBezTo>
                    <a:pt x="223" y="82"/>
                    <a:pt x="226" y="82"/>
                    <a:pt x="232" y="81"/>
                  </a:cubicBezTo>
                  <a:cubicBezTo>
                    <a:pt x="233" y="81"/>
                    <a:pt x="234" y="80"/>
                    <a:pt x="234" y="79"/>
                  </a:cubicBezTo>
                  <a:cubicBezTo>
                    <a:pt x="233" y="74"/>
                    <a:pt x="233" y="74"/>
                    <a:pt x="233" y="74"/>
                  </a:cubicBezTo>
                  <a:cubicBezTo>
                    <a:pt x="233" y="73"/>
                    <a:pt x="233" y="73"/>
                    <a:pt x="232" y="72"/>
                  </a:cubicBezTo>
                  <a:cubicBezTo>
                    <a:pt x="231" y="72"/>
                    <a:pt x="231" y="72"/>
                    <a:pt x="230" y="72"/>
                  </a:cubicBezTo>
                  <a:cubicBezTo>
                    <a:pt x="217" y="75"/>
                    <a:pt x="214" y="72"/>
                    <a:pt x="207" y="68"/>
                  </a:cubicBezTo>
                  <a:cubicBezTo>
                    <a:pt x="207" y="67"/>
                    <a:pt x="206" y="67"/>
                    <a:pt x="205" y="66"/>
                  </a:cubicBezTo>
                  <a:cubicBezTo>
                    <a:pt x="179" y="42"/>
                    <a:pt x="179" y="42"/>
                    <a:pt x="179" y="42"/>
                  </a:cubicBezTo>
                  <a:cubicBezTo>
                    <a:pt x="179" y="42"/>
                    <a:pt x="178" y="42"/>
                    <a:pt x="178" y="42"/>
                  </a:cubicBezTo>
                  <a:cubicBezTo>
                    <a:pt x="159" y="42"/>
                    <a:pt x="159" y="42"/>
                    <a:pt x="159" y="42"/>
                  </a:cubicBezTo>
                  <a:cubicBezTo>
                    <a:pt x="159" y="42"/>
                    <a:pt x="158" y="42"/>
                    <a:pt x="158" y="43"/>
                  </a:cubicBezTo>
                  <a:cubicBezTo>
                    <a:pt x="157" y="43"/>
                    <a:pt x="157" y="43"/>
                    <a:pt x="157" y="43"/>
                  </a:cubicBezTo>
                  <a:cubicBezTo>
                    <a:pt x="156" y="44"/>
                    <a:pt x="145" y="52"/>
                    <a:pt x="136" y="55"/>
                  </a:cubicBezTo>
                  <a:cubicBezTo>
                    <a:pt x="128" y="58"/>
                    <a:pt x="121" y="56"/>
                    <a:pt x="114" y="51"/>
                  </a:cubicBezTo>
                  <a:cubicBezTo>
                    <a:pt x="117" y="48"/>
                    <a:pt x="119" y="45"/>
                    <a:pt x="122" y="42"/>
                  </a:cubicBezTo>
                  <a:cubicBezTo>
                    <a:pt x="125" y="39"/>
                    <a:pt x="129" y="35"/>
                    <a:pt x="130" y="34"/>
                  </a:cubicBezTo>
                  <a:cubicBezTo>
                    <a:pt x="130" y="34"/>
                    <a:pt x="131" y="34"/>
                    <a:pt x="131" y="33"/>
                  </a:cubicBezTo>
                  <a:cubicBezTo>
                    <a:pt x="150" y="14"/>
                    <a:pt x="150" y="14"/>
                    <a:pt x="150" y="14"/>
                  </a:cubicBezTo>
                  <a:cubicBezTo>
                    <a:pt x="152" y="11"/>
                    <a:pt x="155" y="10"/>
                    <a:pt x="159" y="10"/>
                  </a:cubicBezTo>
                  <a:cubicBezTo>
                    <a:pt x="211" y="10"/>
                    <a:pt x="211" y="10"/>
                    <a:pt x="211" y="10"/>
                  </a:cubicBezTo>
                  <a:cubicBezTo>
                    <a:pt x="216" y="10"/>
                    <a:pt x="221" y="12"/>
                    <a:pt x="227" y="15"/>
                  </a:cubicBezTo>
                  <a:cubicBezTo>
                    <a:pt x="230" y="18"/>
                    <a:pt x="230" y="18"/>
                    <a:pt x="230" y="18"/>
                  </a:cubicBezTo>
                  <a:cubicBezTo>
                    <a:pt x="236" y="22"/>
                    <a:pt x="244" y="24"/>
                    <a:pt x="251" y="24"/>
                  </a:cubicBezTo>
                  <a:cubicBezTo>
                    <a:pt x="298" y="24"/>
                    <a:pt x="298" y="24"/>
                    <a:pt x="298" y="24"/>
                  </a:cubicBezTo>
                  <a:cubicBezTo>
                    <a:pt x="299" y="24"/>
                    <a:pt x="301" y="23"/>
                    <a:pt x="301" y="21"/>
                  </a:cubicBezTo>
                  <a:cubicBezTo>
                    <a:pt x="301" y="17"/>
                    <a:pt x="301" y="17"/>
                    <a:pt x="301" y="17"/>
                  </a:cubicBezTo>
                  <a:cubicBezTo>
                    <a:pt x="301" y="16"/>
                    <a:pt x="299" y="15"/>
                    <a:pt x="298" y="15"/>
                  </a:cubicBezTo>
                  <a:cubicBezTo>
                    <a:pt x="251" y="15"/>
                    <a:pt x="251" y="15"/>
                    <a:pt x="251" y="15"/>
                  </a:cubicBezTo>
                  <a:cubicBezTo>
                    <a:pt x="246" y="15"/>
                    <a:pt x="241" y="13"/>
                    <a:pt x="235" y="10"/>
                  </a:cubicBezTo>
                  <a:cubicBezTo>
                    <a:pt x="232" y="8"/>
                    <a:pt x="232" y="8"/>
                    <a:pt x="232" y="8"/>
                  </a:cubicBezTo>
                  <a:cubicBezTo>
                    <a:pt x="226" y="3"/>
                    <a:pt x="218" y="0"/>
                    <a:pt x="211" y="0"/>
                  </a:cubicBezTo>
                  <a:cubicBezTo>
                    <a:pt x="159" y="0"/>
                    <a:pt x="159" y="0"/>
                    <a:pt x="159" y="0"/>
                  </a:cubicBezTo>
                  <a:cubicBezTo>
                    <a:pt x="154" y="0"/>
                    <a:pt x="149" y="3"/>
                    <a:pt x="144" y="6"/>
                  </a:cubicBezTo>
                  <a:cubicBezTo>
                    <a:pt x="141" y="5"/>
                    <a:pt x="141" y="5"/>
                    <a:pt x="141" y="5"/>
                  </a:cubicBezTo>
                  <a:cubicBezTo>
                    <a:pt x="138" y="2"/>
                    <a:pt x="134" y="0"/>
                    <a:pt x="130" y="0"/>
                  </a:cubicBezTo>
                  <a:cubicBezTo>
                    <a:pt x="98" y="0"/>
                    <a:pt x="98" y="0"/>
                    <a:pt x="98" y="0"/>
                  </a:cubicBezTo>
                  <a:cubicBezTo>
                    <a:pt x="92" y="0"/>
                    <a:pt x="86" y="3"/>
                    <a:pt x="81" y="6"/>
                  </a:cubicBezTo>
                  <a:cubicBezTo>
                    <a:pt x="73" y="11"/>
                    <a:pt x="73" y="11"/>
                    <a:pt x="73" y="11"/>
                  </a:cubicBezTo>
                  <a:cubicBezTo>
                    <a:pt x="70" y="13"/>
                    <a:pt x="66" y="15"/>
                    <a:pt x="61" y="15"/>
                  </a:cubicBezTo>
                  <a:cubicBezTo>
                    <a:pt x="2" y="15"/>
                    <a:pt x="2" y="15"/>
                    <a:pt x="2" y="15"/>
                  </a:cubicBezTo>
                  <a:cubicBezTo>
                    <a:pt x="1" y="15"/>
                    <a:pt x="0" y="16"/>
                    <a:pt x="0" y="17"/>
                  </a:cubicBezTo>
                  <a:cubicBezTo>
                    <a:pt x="0" y="21"/>
                    <a:pt x="0" y="21"/>
                    <a:pt x="0" y="21"/>
                  </a:cubicBezTo>
                  <a:cubicBezTo>
                    <a:pt x="0" y="23"/>
                    <a:pt x="1" y="24"/>
                    <a:pt x="2" y="24"/>
                  </a:cubicBezTo>
                  <a:close/>
                  <a:moveTo>
                    <a:pt x="123" y="176"/>
                  </a:moveTo>
                  <a:cubicBezTo>
                    <a:pt x="121" y="176"/>
                    <a:pt x="120" y="175"/>
                    <a:pt x="118" y="173"/>
                  </a:cubicBezTo>
                  <a:cubicBezTo>
                    <a:pt x="115" y="170"/>
                    <a:pt x="115" y="165"/>
                    <a:pt x="118" y="163"/>
                  </a:cubicBezTo>
                  <a:cubicBezTo>
                    <a:pt x="123" y="158"/>
                    <a:pt x="123" y="158"/>
                    <a:pt x="123" y="158"/>
                  </a:cubicBezTo>
                  <a:cubicBezTo>
                    <a:pt x="123" y="158"/>
                    <a:pt x="123" y="158"/>
                    <a:pt x="123" y="158"/>
                  </a:cubicBezTo>
                  <a:cubicBezTo>
                    <a:pt x="124" y="156"/>
                    <a:pt x="127" y="156"/>
                    <a:pt x="128" y="156"/>
                  </a:cubicBezTo>
                  <a:cubicBezTo>
                    <a:pt x="130" y="156"/>
                    <a:pt x="132" y="156"/>
                    <a:pt x="133" y="158"/>
                  </a:cubicBezTo>
                  <a:cubicBezTo>
                    <a:pt x="133" y="158"/>
                    <a:pt x="133" y="158"/>
                    <a:pt x="133" y="158"/>
                  </a:cubicBezTo>
                  <a:cubicBezTo>
                    <a:pt x="135" y="160"/>
                    <a:pt x="136" y="161"/>
                    <a:pt x="136" y="163"/>
                  </a:cubicBezTo>
                  <a:cubicBezTo>
                    <a:pt x="136" y="165"/>
                    <a:pt x="135" y="167"/>
                    <a:pt x="133" y="169"/>
                  </a:cubicBezTo>
                  <a:cubicBezTo>
                    <a:pt x="133" y="169"/>
                    <a:pt x="133" y="169"/>
                    <a:pt x="133" y="169"/>
                  </a:cubicBezTo>
                  <a:cubicBezTo>
                    <a:pt x="129" y="174"/>
                    <a:pt x="129" y="174"/>
                    <a:pt x="129" y="174"/>
                  </a:cubicBezTo>
                  <a:cubicBezTo>
                    <a:pt x="127" y="175"/>
                    <a:pt x="125" y="176"/>
                    <a:pt x="123" y="176"/>
                  </a:cubicBezTo>
                  <a:close/>
                  <a:moveTo>
                    <a:pt x="72" y="139"/>
                  </a:moveTo>
                  <a:cubicBezTo>
                    <a:pt x="73" y="138"/>
                    <a:pt x="73" y="138"/>
                    <a:pt x="73" y="138"/>
                  </a:cubicBezTo>
                  <a:cubicBezTo>
                    <a:pt x="74" y="138"/>
                    <a:pt x="74" y="137"/>
                    <a:pt x="74" y="136"/>
                  </a:cubicBezTo>
                  <a:cubicBezTo>
                    <a:pt x="92" y="119"/>
                    <a:pt x="92" y="119"/>
                    <a:pt x="92" y="119"/>
                  </a:cubicBezTo>
                  <a:cubicBezTo>
                    <a:pt x="92" y="119"/>
                    <a:pt x="92" y="119"/>
                    <a:pt x="93" y="119"/>
                  </a:cubicBezTo>
                  <a:cubicBezTo>
                    <a:pt x="93" y="117"/>
                    <a:pt x="96" y="117"/>
                    <a:pt x="97" y="117"/>
                  </a:cubicBezTo>
                  <a:cubicBezTo>
                    <a:pt x="99" y="117"/>
                    <a:pt x="101" y="117"/>
                    <a:pt x="102" y="119"/>
                  </a:cubicBezTo>
                  <a:cubicBezTo>
                    <a:pt x="102" y="119"/>
                    <a:pt x="102" y="119"/>
                    <a:pt x="103" y="119"/>
                  </a:cubicBezTo>
                  <a:cubicBezTo>
                    <a:pt x="105" y="122"/>
                    <a:pt x="105" y="127"/>
                    <a:pt x="103" y="130"/>
                  </a:cubicBezTo>
                  <a:cubicBezTo>
                    <a:pt x="86" y="146"/>
                    <a:pt x="86" y="146"/>
                    <a:pt x="86" y="146"/>
                  </a:cubicBezTo>
                  <a:cubicBezTo>
                    <a:pt x="82" y="149"/>
                    <a:pt x="82" y="149"/>
                    <a:pt x="82" y="149"/>
                  </a:cubicBezTo>
                  <a:cubicBezTo>
                    <a:pt x="82" y="150"/>
                    <a:pt x="82" y="150"/>
                    <a:pt x="82" y="150"/>
                  </a:cubicBezTo>
                  <a:cubicBezTo>
                    <a:pt x="81" y="151"/>
                    <a:pt x="78" y="152"/>
                    <a:pt x="77" y="152"/>
                  </a:cubicBezTo>
                  <a:cubicBezTo>
                    <a:pt x="75" y="152"/>
                    <a:pt x="73" y="151"/>
                    <a:pt x="72" y="150"/>
                  </a:cubicBezTo>
                  <a:cubicBezTo>
                    <a:pt x="72" y="150"/>
                    <a:pt x="72" y="150"/>
                    <a:pt x="72" y="149"/>
                  </a:cubicBezTo>
                  <a:cubicBezTo>
                    <a:pt x="69" y="147"/>
                    <a:pt x="69" y="142"/>
                    <a:pt x="72" y="139"/>
                  </a:cubicBezTo>
                  <a:close/>
                  <a:moveTo>
                    <a:pt x="75" y="123"/>
                  </a:moveTo>
                  <a:cubicBezTo>
                    <a:pt x="67" y="130"/>
                    <a:pt x="67" y="130"/>
                    <a:pt x="67" y="130"/>
                  </a:cubicBezTo>
                  <a:cubicBezTo>
                    <a:pt x="65" y="132"/>
                    <a:pt x="64" y="133"/>
                    <a:pt x="61" y="133"/>
                  </a:cubicBezTo>
                  <a:cubicBezTo>
                    <a:pt x="59" y="133"/>
                    <a:pt x="58" y="132"/>
                    <a:pt x="56" y="130"/>
                  </a:cubicBezTo>
                  <a:cubicBezTo>
                    <a:pt x="53" y="127"/>
                    <a:pt x="54" y="122"/>
                    <a:pt x="57" y="119"/>
                  </a:cubicBezTo>
                  <a:cubicBezTo>
                    <a:pt x="63" y="113"/>
                    <a:pt x="63" y="113"/>
                    <a:pt x="63" y="113"/>
                  </a:cubicBezTo>
                  <a:cubicBezTo>
                    <a:pt x="65" y="111"/>
                    <a:pt x="67" y="110"/>
                    <a:pt x="69" y="110"/>
                  </a:cubicBezTo>
                  <a:cubicBezTo>
                    <a:pt x="71" y="110"/>
                    <a:pt x="72" y="111"/>
                    <a:pt x="74" y="113"/>
                  </a:cubicBezTo>
                  <a:cubicBezTo>
                    <a:pt x="76" y="115"/>
                    <a:pt x="79" y="119"/>
                    <a:pt x="75" y="123"/>
                  </a:cubicBezTo>
                  <a:close/>
                  <a:moveTo>
                    <a:pt x="92" y="153"/>
                  </a:moveTo>
                  <a:cubicBezTo>
                    <a:pt x="109" y="137"/>
                    <a:pt x="109" y="137"/>
                    <a:pt x="109" y="137"/>
                  </a:cubicBezTo>
                  <a:cubicBezTo>
                    <a:pt x="110" y="136"/>
                    <a:pt x="110" y="135"/>
                    <a:pt x="111" y="134"/>
                  </a:cubicBezTo>
                  <a:cubicBezTo>
                    <a:pt x="112" y="134"/>
                    <a:pt x="115" y="133"/>
                    <a:pt x="116" y="133"/>
                  </a:cubicBezTo>
                  <a:cubicBezTo>
                    <a:pt x="118" y="133"/>
                    <a:pt x="120" y="134"/>
                    <a:pt x="121" y="135"/>
                  </a:cubicBezTo>
                  <a:cubicBezTo>
                    <a:pt x="124" y="139"/>
                    <a:pt x="124" y="143"/>
                    <a:pt x="121" y="147"/>
                  </a:cubicBezTo>
                  <a:cubicBezTo>
                    <a:pt x="111" y="156"/>
                    <a:pt x="111" y="156"/>
                    <a:pt x="111" y="156"/>
                  </a:cubicBezTo>
                  <a:cubicBezTo>
                    <a:pt x="103" y="164"/>
                    <a:pt x="103" y="164"/>
                    <a:pt x="103" y="164"/>
                  </a:cubicBezTo>
                  <a:cubicBezTo>
                    <a:pt x="102" y="164"/>
                    <a:pt x="102" y="164"/>
                    <a:pt x="102" y="165"/>
                  </a:cubicBezTo>
                  <a:cubicBezTo>
                    <a:pt x="101" y="166"/>
                    <a:pt x="99" y="166"/>
                    <a:pt x="97" y="166"/>
                  </a:cubicBezTo>
                  <a:cubicBezTo>
                    <a:pt x="96" y="166"/>
                    <a:pt x="93" y="165"/>
                    <a:pt x="92" y="164"/>
                  </a:cubicBezTo>
                  <a:cubicBezTo>
                    <a:pt x="89" y="161"/>
                    <a:pt x="90" y="156"/>
                    <a:pt x="92" y="153"/>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nvGrpSpPr>
          <p:cNvPr id="53" name="Group 52">
            <a:extLst>
              <a:ext uri="{FF2B5EF4-FFF2-40B4-BE49-F238E27FC236}">
                <a16:creationId xmlns:a16="http://schemas.microsoft.com/office/drawing/2014/main" id="{9445D01B-AA89-0EE3-F88C-D1172B687247}"/>
              </a:ext>
            </a:extLst>
          </p:cNvPr>
          <p:cNvGrpSpPr/>
          <p:nvPr userDrawn="1"/>
        </p:nvGrpSpPr>
        <p:grpSpPr>
          <a:xfrm>
            <a:off x="9418715" y="1941046"/>
            <a:ext cx="1447800" cy="802154"/>
            <a:chOff x="9418715" y="2072834"/>
            <a:chExt cx="1447800" cy="802154"/>
          </a:xfrm>
        </p:grpSpPr>
        <p:sp>
          <p:nvSpPr>
            <p:cNvPr id="54" name="TextBox 53">
              <a:extLst>
                <a:ext uri="{FF2B5EF4-FFF2-40B4-BE49-F238E27FC236}">
                  <a16:creationId xmlns:a16="http://schemas.microsoft.com/office/drawing/2014/main" id="{ACF01C21-27E5-155D-FC31-70E35E1392E4}"/>
                </a:ext>
              </a:extLst>
            </p:cNvPr>
            <p:cNvSpPr txBox="1"/>
            <p:nvPr/>
          </p:nvSpPr>
          <p:spPr>
            <a:xfrm>
              <a:off x="9418715" y="2613378"/>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Municipalities</a:t>
              </a:r>
            </a:p>
          </p:txBody>
        </p:sp>
        <p:grpSp>
          <p:nvGrpSpPr>
            <p:cNvPr id="55" name="Google Shape;12236;p35">
              <a:extLst>
                <a:ext uri="{FF2B5EF4-FFF2-40B4-BE49-F238E27FC236}">
                  <a16:creationId xmlns:a16="http://schemas.microsoft.com/office/drawing/2014/main" id="{33C77FC2-DCA6-BEA3-AE11-D392E9468CC5}"/>
                </a:ext>
              </a:extLst>
            </p:cNvPr>
            <p:cNvGrpSpPr/>
            <p:nvPr/>
          </p:nvGrpSpPr>
          <p:grpSpPr>
            <a:xfrm>
              <a:off x="9854484" y="2072834"/>
              <a:ext cx="576263" cy="514350"/>
              <a:chOff x="2524126" y="923925"/>
              <a:chExt cx="576263" cy="514350"/>
            </a:xfrm>
          </p:grpSpPr>
          <p:sp>
            <p:nvSpPr>
              <p:cNvPr id="56" name="Google Shape;12237;p35">
                <a:extLst>
                  <a:ext uri="{FF2B5EF4-FFF2-40B4-BE49-F238E27FC236}">
                    <a16:creationId xmlns:a16="http://schemas.microsoft.com/office/drawing/2014/main" id="{47DC9583-A064-3630-7D35-11640440341C}"/>
                  </a:ext>
                </a:extLst>
              </p:cNvPr>
              <p:cNvSpPr/>
              <p:nvPr/>
            </p:nvSpPr>
            <p:spPr>
              <a:xfrm>
                <a:off x="2524126" y="923925"/>
                <a:ext cx="576263" cy="142875"/>
              </a:xfrm>
              <a:custGeom>
                <a:avLst/>
                <a:gdLst/>
                <a:ahLst/>
                <a:cxnLst/>
                <a:rect l="l" t="t" r="r" b="b"/>
                <a:pathLst>
                  <a:path w="234" h="58" extrusionOk="0">
                    <a:moveTo>
                      <a:pt x="232" y="49"/>
                    </a:moveTo>
                    <a:cubicBezTo>
                      <a:pt x="118" y="1"/>
                      <a:pt x="118" y="1"/>
                      <a:pt x="118" y="1"/>
                    </a:cubicBezTo>
                    <a:cubicBezTo>
                      <a:pt x="117" y="0"/>
                      <a:pt x="117" y="0"/>
                      <a:pt x="116" y="1"/>
                    </a:cubicBezTo>
                    <a:cubicBezTo>
                      <a:pt x="2" y="49"/>
                      <a:pt x="2" y="49"/>
                      <a:pt x="2" y="49"/>
                    </a:cubicBezTo>
                    <a:cubicBezTo>
                      <a:pt x="1" y="49"/>
                      <a:pt x="0" y="50"/>
                      <a:pt x="1" y="52"/>
                    </a:cubicBezTo>
                    <a:cubicBezTo>
                      <a:pt x="2" y="56"/>
                      <a:pt x="2" y="56"/>
                      <a:pt x="2" y="56"/>
                    </a:cubicBezTo>
                    <a:cubicBezTo>
                      <a:pt x="2" y="56"/>
                      <a:pt x="2" y="57"/>
                      <a:pt x="3" y="57"/>
                    </a:cubicBezTo>
                    <a:cubicBezTo>
                      <a:pt x="4" y="58"/>
                      <a:pt x="4" y="58"/>
                      <a:pt x="5" y="57"/>
                    </a:cubicBezTo>
                    <a:cubicBezTo>
                      <a:pt x="117" y="10"/>
                      <a:pt x="117" y="10"/>
                      <a:pt x="117" y="10"/>
                    </a:cubicBezTo>
                    <a:cubicBezTo>
                      <a:pt x="229" y="57"/>
                      <a:pt x="229" y="57"/>
                      <a:pt x="229" y="57"/>
                    </a:cubicBezTo>
                    <a:cubicBezTo>
                      <a:pt x="229" y="57"/>
                      <a:pt x="230" y="57"/>
                      <a:pt x="230" y="57"/>
                    </a:cubicBezTo>
                    <a:cubicBezTo>
                      <a:pt x="230" y="57"/>
                      <a:pt x="231" y="57"/>
                      <a:pt x="231" y="57"/>
                    </a:cubicBezTo>
                    <a:cubicBezTo>
                      <a:pt x="232" y="57"/>
                      <a:pt x="232" y="56"/>
                      <a:pt x="232" y="56"/>
                    </a:cubicBezTo>
                    <a:cubicBezTo>
                      <a:pt x="233" y="52"/>
                      <a:pt x="233" y="52"/>
                      <a:pt x="233" y="52"/>
                    </a:cubicBezTo>
                    <a:cubicBezTo>
                      <a:pt x="234" y="50"/>
                      <a:pt x="233" y="49"/>
                      <a:pt x="232" y="49"/>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57" name="Google Shape;12238;p35">
                <a:extLst>
                  <a:ext uri="{FF2B5EF4-FFF2-40B4-BE49-F238E27FC236}">
                    <a16:creationId xmlns:a16="http://schemas.microsoft.com/office/drawing/2014/main" id="{AECB44B3-53A2-8DF4-9C0E-336D988C7321}"/>
                  </a:ext>
                </a:extLst>
              </p:cNvPr>
              <p:cNvSpPr/>
              <p:nvPr/>
            </p:nvSpPr>
            <p:spPr>
              <a:xfrm>
                <a:off x="2536826" y="1092200"/>
                <a:ext cx="554038" cy="22225"/>
              </a:xfrm>
              <a:custGeom>
                <a:avLst/>
                <a:gdLst/>
                <a:ahLst/>
                <a:cxnLst/>
                <a:rect l="l" t="t" r="r" b="b"/>
                <a:pathLst>
                  <a:path w="225" h="9" extrusionOk="0">
                    <a:moveTo>
                      <a:pt x="222" y="0"/>
                    </a:moveTo>
                    <a:cubicBezTo>
                      <a:pt x="2" y="0"/>
                      <a:pt x="2" y="0"/>
                      <a:pt x="2" y="0"/>
                    </a:cubicBezTo>
                    <a:cubicBezTo>
                      <a:pt x="1" y="0"/>
                      <a:pt x="0" y="2"/>
                      <a:pt x="0" y="3"/>
                    </a:cubicBezTo>
                    <a:cubicBezTo>
                      <a:pt x="0" y="7"/>
                      <a:pt x="0" y="7"/>
                      <a:pt x="0" y="7"/>
                    </a:cubicBezTo>
                    <a:cubicBezTo>
                      <a:pt x="0" y="8"/>
                      <a:pt x="1" y="9"/>
                      <a:pt x="2" y="9"/>
                    </a:cubicBezTo>
                    <a:cubicBezTo>
                      <a:pt x="222" y="9"/>
                      <a:pt x="222" y="9"/>
                      <a:pt x="222" y="9"/>
                    </a:cubicBezTo>
                    <a:cubicBezTo>
                      <a:pt x="223" y="9"/>
                      <a:pt x="225" y="8"/>
                      <a:pt x="225" y="7"/>
                    </a:cubicBezTo>
                    <a:cubicBezTo>
                      <a:pt x="225" y="3"/>
                      <a:pt x="225" y="3"/>
                      <a:pt x="225" y="3"/>
                    </a:cubicBezTo>
                    <a:cubicBezTo>
                      <a:pt x="225" y="2"/>
                      <a:pt x="223" y="0"/>
                      <a:pt x="222"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58" name="Google Shape;12239;p35">
                <a:extLst>
                  <a:ext uri="{FF2B5EF4-FFF2-40B4-BE49-F238E27FC236}">
                    <a16:creationId xmlns:a16="http://schemas.microsoft.com/office/drawing/2014/main" id="{87F2FA89-8B47-6011-1DC4-7EA750AE910B}"/>
                  </a:ext>
                </a:extLst>
              </p:cNvPr>
              <p:cNvSpPr/>
              <p:nvPr/>
            </p:nvSpPr>
            <p:spPr>
              <a:xfrm>
                <a:off x="2546351" y="1141413"/>
                <a:ext cx="92075" cy="247650"/>
              </a:xfrm>
              <a:custGeom>
                <a:avLst/>
                <a:gdLst/>
                <a:ahLst/>
                <a:cxnLst/>
                <a:rect l="l" t="t" r="r" b="b"/>
                <a:pathLst>
                  <a:path w="37" h="101" extrusionOk="0">
                    <a:moveTo>
                      <a:pt x="34" y="0"/>
                    </a:moveTo>
                    <a:cubicBezTo>
                      <a:pt x="2" y="0"/>
                      <a:pt x="2" y="0"/>
                      <a:pt x="2" y="0"/>
                    </a:cubicBezTo>
                    <a:cubicBezTo>
                      <a:pt x="1" y="0"/>
                      <a:pt x="0" y="2"/>
                      <a:pt x="0" y="3"/>
                    </a:cubicBezTo>
                    <a:cubicBezTo>
                      <a:pt x="0" y="99"/>
                      <a:pt x="0" y="99"/>
                      <a:pt x="0" y="99"/>
                    </a:cubicBezTo>
                    <a:cubicBezTo>
                      <a:pt x="0" y="100"/>
                      <a:pt x="1" y="101"/>
                      <a:pt x="2" y="101"/>
                    </a:cubicBezTo>
                    <a:cubicBezTo>
                      <a:pt x="6" y="101"/>
                      <a:pt x="6" y="101"/>
                      <a:pt x="6" y="101"/>
                    </a:cubicBezTo>
                    <a:cubicBezTo>
                      <a:pt x="7" y="101"/>
                      <a:pt x="8" y="100"/>
                      <a:pt x="8" y="99"/>
                    </a:cubicBezTo>
                    <a:cubicBezTo>
                      <a:pt x="8" y="84"/>
                      <a:pt x="8" y="84"/>
                      <a:pt x="8" y="84"/>
                    </a:cubicBezTo>
                    <a:cubicBezTo>
                      <a:pt x="18" y="84"/>
                      <a:pt x="18" y="84"/>
                      <a:pt x="18" y="84"/>
                    </a:cubicBezTo>
                    <a:cubicBezTo>
                      <a:pt x="20" y="84"/>
                      <a:pt x="21" y="83"/>
                      <a:pt x="21" y="82"/>
                    </a:cubicBezTo>
                    <a:cubicBezTo>
                      <a:pt x="21" y="78"/>
                      <a:pt x="21" y="78"/>
                      <a:pt x="21" y="78"/>
                    </a:cubicBezTo>
                    <a:cubicBezTo>
                      <a:pt x="21" y="76"/>
                      <a:pt x="20" y="75"/>
                      <a:pt x="18" y="75"/>
                    </a:cubicBezTo>
                    <a:cubicBezTo>
                      <a:pt x="8" y="75"/>
                      <a:pt x="8" y="75"/>
                      <a:pt x="8" y="75"/>
                    </a:cubicBezTo>
                    <a:cubicBezTo>
                      <a:pt x="8" y="60"/>
                      <a:pt x="8" y="60"/>
                      <a:pt x="8" y="60"/>
                    </a:cubicBezTo>
                    <a:cubicBezTo>
                      <a:pt x="18" y="60"/>
                      <a:pt x="18" y="60"/>
                      <a:pt x="18" y="60"/>
                    </a:cubicBezTo>
                    <a:cubicBezTo>
                      <a:pt x="20" y="60"/>
                      <a:pt x="21" y="59"/>
                      <a:pt x="21" y="57"/>
                    </a:cubicBezTo>
                    <a:cubicBezTo>
                      <a:pt x="21" y="53"/>
                      <a:pt x="21" y="53"/>
                      <a:pt x="21" y="53"/>
                    </a:cubicBezTo>
                    <a:cubicBezTo>
                      <a:pt x="21" y="52"/>
                      <a:pt x="20" y="51"/>
                      <a:pt x="18" y="51"/>
                    </a:cubicBezTo>
                    <a:cubicBezTo>
                      <a:pt x="8" y="51"/>
                      <a:pt x="8" y="51"/>
                      <a:pt x="8" y="51"/>
                    </a:cubicBezTo>
                    <a:cubicBezTo>
                      <a:pt x="8" y="34"/>
                      <a:pt x="8" y="34"/>
                      <a:pt x="8" y="34"/>
                    </a:cubicBezTo>
                    <a:cubicBezTo>
                      <a:pt x="18" y="34"/>
                      <a:pt x="18" y="34"/>
                      <a:pt x="18" y="34"/>
                    </a:cubicBezTo>
                    <a:cubicBezTo>
                      <a:pt x="20" y="34"/>
                      <a:pt x="21" y="33"/>
                      <a:pt x="21" y="32"/>
                    </a:cubicBezTo>
                    <a:cubicBezTo>
                      <a:pt x="21" y="28"/>
                      <a:pt x="21" y="28"/>
                      <a:pt x="21" y="28"/>
                    </a:cubicBezTo>
                    <a:cubicBezTo>
                      <a:pt x="21" y="26"/>
                      <a:pt x="20" y="25"/>
                      <a:pt x="18" y="25"/>
                    </a:cubicBezTo>
                    <a:cubicBezTo>
                      <a:pt x="8" y="25"/>
                      <a:pt x="8" y="25"/>
                      <a:pt x="8" y="25"/>
                    </a:cubicBezTo>
                    <a:cubicBezTo>
                      <a:pt x="8" y="10"/>
                      <a:pt x="8" y="10"/>
                      <a:pt x="8" y="10"/>
                    </a:cubicBezTo>
                    <a:cubicBezTo>
                      <a:pt x="28" y="10"/>
                      <a:pt x="28" y="10"/>
                      <a:pt x="28" y="10"/>
                    </a:cubicBezTo>
                    <a:cubicBezTo>
                      <a:pt x="28" y="80"/>
                      <a:pt x="28" y="80"/>
                      <a:pt x="28" y="80"/>
                    </a:cubicBezTo>
                    <a:cubicBezTo>
                      <a:pt x="28" y="81"/>
                      <a:pt x="29" y="82"/>
                      <a:pt x="30" y="82"/>
                    </a:cubicBezTo>
                    <a:cubicBezTo>
                      <a:pt x="34" y="82"/>
                      <a:pt x="34" y="82"/>
                      <a:pt x="34" y="82"/>
                    </a:cubicBezTo>
                    <a:cubicBezTo>
                      <a:pt x="35" y="82"/>
                      <a:pt x="37" y="81"/>
                      <a:pt x="37" y="80"/>
                    </a:cubicBezTo>
                    <a:cubicBezTo>
                      <a:pt x="37" y="3"/>
                      <a:pt x="37" y="3"/>
                      <a:pt x="37" y="3"/>
                    </a:cubicBezTo>
                    <a:cubicBezTo>
                      <a:pt x="37" y="2"/>
                      <a:pt x="35" y="0"/>
                      <a:pt x="34"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59" name="Google Shape;12240;p35">
                <a:extLst>
                  <a:ext uri="{FF2B5EF4-FFF2-40B4-BE49-F238E27FC236}">
                    <a16:creationId xmlns:a16="http://schemas.microsoft.com/office/drawing/2014/main" id="{FD39A6C6-0787-418A-EA7B-0E98E17D0C37}"/>
                  </a:ext>
                </a:extLst>
              </p:cNvPr>
              <p:cNvSpPr/>
              <p:nvPr/>
            </p:nvSpPr>
            <p:spPr>
              <a:xfrm>
                <a:off x="2595563" y="1366838"/>
                <a:ext cx="436563" cy="22225"/>
              </a:xfrm>
              <a:custGeom>
                <a:avLst/>
                <a:gdLst/>
                <a:ahLst/>
                <a:cxnLst/>
                <a:rect l="l" t="t" r="r" b="b"/>
                <a:pathLst>
                  <a:path w="177" h="9" extrusionOk="0">
                    <a:moveTo>
                      <a:pt x="0" y="3"/>
                    </a:moveTo>
                    <a:cubicBezTo>
                      <a:pt x="0" y="7"/>
                      <a:pt x="0" y="7"/>
                      <a:pt x="0" y="7"/>
                    </a:cubicBezTo>
                    <a:cubicBezTo>
                      <a:pt x="0" y="8"/>
                      <a:pt x="1" y="9"/>
                      <a:pt x="2" y="9"/>
                    </a:cubicBezTo>
                    <a:cubicBezTo>
                      <a:pt x="174" y="9"/>
                      <a:pt x="174" y="9"/>
                      <a:pt x="174" y="9"/>
                    </a:cubicBezTo>
                    <a:cubicBezTo>
                      <a:pt x="175" y="9"/>
                      <a:pt x="177" y="8"/>
                      <a:pt x="177" y="7"/>
                    </a:cubicBezTo>
                    <a:cubicBezTo>
                      <a:pt x="177" y="3"/>
                      <a:pt x="177" y="3"/>
                      <a:pt x="177" y="3"/>
                    </a:cubicBezTo>
                    <a:cubicBezTo>
                      <a:pt x="177" y="2"/>
                      <a:pt x="175" y="0"/>
                      <a:pt x="174" y="0"/>
                    </a:cubicBezTo>
                    <a:cubicBezTo>
                      <a:pt x="2" y="0"/>
                      <a:pt x="2" y="0"/>
                      <a:pt x="2" y="0"/>
                    </a:cubicBezTo>
                    <a:cubicBezTo>
                      <a:pt x="1" y="0"/>
                      <a:pt x="0" y="2"/>
                      <a:pt x="0" y="3"/>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60" name="Google Shape;12241;p35">
                <a:extLst>
                  <a:ext uri="{FF2B5EF4-FFF2-40B4-BE49-F238E27FC236}">
                    <a16:creationId xmlns:a16="http://schemas.microsoft.com/office/drawing/2014/main" id="{03B9879D-DA52-597F-C96C-AD845748EB05}"/>
                  </a:ext>
                </a:extLst>
              </p:cNvPr>
              <p:cNvSpPr/>
              <p:nvPr/>
            </p:nvSpPr>
            <p:spPr>
              <a:xfrm>
                <a:off x="2536826" y="1416050"/>
                <a:ext cx="554038" cy="22225"/>
              </a:xfrm>
              <a:custGeom>
                <a:avLst/>
                <a:gdLst/>
                <a:ahLst/>
                <a:cxnLst/>
                <a:rect l="l" t="t" r="r" b="b"/>
                <a:pathLst>
                  <a:path w="225" h="9" extrusionOk="0">
                    <a:moveTo>
                      <a:pt x="222" y="0"/>
                    </a:moveTo>
                    <a:cubicBezTo>
                      <a:pt x="2" y="0"/>
                      <a:pt x="2" y="0"/>
                      <a:pt x="2" y="0"/>
                    </a:cubicBezTo>
                    <a:cubicBezTo>
                      <a:pt x="1" y="0"/>
                      <a:pt x="0" y="2"/>
                      <a:pt x="0" y="3"/>
                    </a:cubicBezTo>
                    <a:cubicBezTo>
                      <a:pt x="0" y="7"/>
                      <a:pt x="0" y="7"/>
                      <a:pt x="0" y="7"/>
                    </a:cubicBezTo>
                    <a:cubicBezTo>
                      <a:pt x="0" y="8"/>
                      <a:pt x="1" y="9"/>
                      <a:pt x="2" y="9"/>
                    </a:cubicBezTo>
                    <a:cubicBezTo>
                      <a:pt x="222" y="9"/>
                      <a:pt x="222" y="9"/>
                      <a:pt x="222" y="9"/>
                    </a:cubicBezTo>
                    <a:cubicBezTo>
                      <a:pt x="223" y="9"/>
                      <a:pt x="225" y="8"/>
                      <a:pt x="225" y="7"/>
                    </a:cubicBezTo>
                    <a:cubicBezTo>
                      <a:pt x="225" y="3"/>
                      <a:pt x="225" y="3"/>
                      <a:pt x="225" y="3"/>
                    </a:cubicBezTo>
                    <a:cubicBezTo>
                      <a:pt x="225" y="2"/>
                      <a:pt x="223" y="0"/>
                      <a:pt x="222"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61" name="Google Shape;12242;p35">
                <a:extLst>
                  <a:ext uri="{FF2B5EF4-FFF2-40B4-BE49-F238E27FC236}">
                    <a16:creationId xmlns:a16="http://schemas.microsoft.com/office/drawing/2014/main" id="{FEDCC42B-DAC2-DF49-037D-528DA5DC2172}"/>
                  </a:ext>
                </a:extLst>
              </p:cNvPr>
              <p:cNvSpPr/>
              <p:nvPr/>
            </p:nvSpPr>
            <p:spPr>
              <a:xfrm>
                <a:off x="2763838" y="982663"/>
                <a:ext cx="100013" cy="92075"/>
              </a:xfrm>
              <a:custGeom>
                <a:avLst/>
                <a:gdLst/>
                <a:ahLst/>
                <a:cxnLst/>
                <a:rect l="l" t="t" r="r" b="b"/>
                <a:pathLst>
                  <a:path w="41" h="37" extrusionOk="0">
                    <a:moveTo>
                      <a:pt x="41" y="19"/>
                    </a:moveTo>
                    <a:cubicBezTo>
                      <a:pt x="41" y="9"/>
                      <a:pt x="31" y="0"/>
                      <a:pt x="20" y="0"/>
                    </a:cubicBezTo>
                    <a:cubicBezTo>
                      <a:pt x="9" y="0"/>
                      <a:pt x="0" y="9"/>
                      <a:pt x="0" y="19"/>
                    </a:cubicBezTo>
                    <a:cubicBezTo>
                      <a:pt x="0" y="29"/>
                      <a:pt x="9" y="37"/>
                      <a:pt x="20" y="37"/>
                    </a:cubicBezTo>
                    <a:cubicBezTo>
                      <a:pt x="31" y="37"/>
                      <a:pt x="41" y="29"/>
                      <a:pt x="41" y="19"/>
                    </a:cubicBezTo>
                    <a:close/>
                    <a:moveTo>
                      <a:pt x="20" y="29"/>
                    </a:moveTo>
                    <a:cubicBezTo>
                      <a:pt x="14" y="29"/>
                      <a:pt x="9" y="24"/>
                      <a:pt x="9" y="19"/>
                    </a:cubicBezTo>
                    <a:cubicBezTo>
                      <a:pt x="9" y="14"/>
                      <a:pt x="14" y="9"/>
                      <a:pt x="20" y="9"/>
                    </a:cubicBezTo>
                    <a:cubicBezTo>
                      <a:pt x="26" y="9"/>
                      <a:pt x="31" y="13"/>
                      <a:pt x="31" y="19"/>
                    </a:cubicBezTo>
                    <a:cubicBezTo>
                      <a:pt x="31" y="25"/>
                      <a:pt x="26" y="29"/>
                      <a:pt x="20" y="29"/>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62" name="Google Shape;12243;p35">
                <a:extLst>
                  <a:ext uri="{FF2B5EF4-FFF2-40B4-BE49-F238E27FC236}">
                    <a16:creationId xmlns:a16="http://schemas.microsoft.com/office/drawing/2014/main" id="{253600AD-8ADE-A2C4-98BE-725E7BEA13C9}"/>
                  </a:ext>
                </a:extLst>
              </p:cNvPr>
              <p:cNvSpPr/>
              <p:nvPr/>
            </p:nvSpPr>
            <p:spPr>
              <a:xfrm>
                <a:off x="2989263" y="1141413"/>
                <a:ext cx="92075" cy="247650"/>
              </a:xfrm>
              <a:custGeom>
                <a:avLst/>
                <a:gdLst/>
                <a:ahLst/>
                <a:cxnLst/>
                <a:rect l="l" t="t" r="r" b="b"/>
                <a:pathLst>
                  <a:path w="37" h="101" extrusionOk="0">
                    <a:moveTo>
                      <a:pt x="30" y="101"/>
                    </a:moveTo>
                    <a:cubicBezTo>
                      <a:pt x="34" y="101"/>
                      <a:pt x="34" y="101"/>
                      <a:pt x="34" y="101"/>
                    </a:cubicBezTo>
                    <a:cubicBezTo>
                      <a:pt x="35" y="101"/>
                      <a:pt x="37" y="100"/>
                      <a:pt x="37" y="99"/>
                    </a:cubicBezTo>
                    <a:cubicBezTo>
                      <a:pt x="37" y="3"/>
                      <a:pt x="37" y="3"/>
                      <a:pt x="37" y="3"/>
                    </a:cubicBezTo>
                    <a:cubicBezTo>
                      <a:pt x="37" y="2"/>
                      <a:pt x="35" y="0"/>
                      <a:pt x="34" y="0"/>
                    </a:cubicBezTo>
                    <a:cubicBezTo>
                      <a:pt x="2" y="0"/>
                      <a:pt x="2" y="0"/>
                      <a:pt x="2" y="0"/>
                    </a:cubicBezTo>
                    <a:cubicBezTo>
                      <a:pt x="1" y="0"/>
                      <a:pt x="0" y="2"/>
                      <a:pt x="0" y="3"/>
                    </a:cubicBezTo>
                    <a:cubicBezTo>
                      <a:pt x="0" y="80"/>
                      <a:pt x="0" y="80"/>
                      <a:pt x="0" y="80"/>
                    </a:cubicBezTo>
                    <a:cubicBezTo>
                      <a:pt x="0" y="81"/>
                      <a:pt x="1" y="82"/>
                      <a:pt x="2" y="82"/>
                    </a:cubicBezTo>
                    <a:cubicBezTo>
                      <a:pt x="6" y="82"/>
                      <a:pt x="6" y="82"/>
                      <a:pt x="6" y="82"/>
                    </a:cubicBezTo>
                    <a:cubicBezTo>
                      <a:pt x="7" y="82"/>
                      <a:pt x="8" y="81"/>
                      <a:pt x="8" y="80"/>
                    </a:cubicBezTo>
                    <a:cubicBezTo>
                      <a:pt x="8" y="10"/>
                      <a:pt x="8" y="10"/>
                      <a:pt x="8" y="10"/>
                    </a:cubicBezTo>
                    <a:cubicBezTo>
                      <a:pt x="28" y="10"/>
                      <a:pt x="28" y="10"/>
                      <a:pt x="28" y="10"/>
                    </a:cubicBezTo>
                    <a:cubicBezTo>
                      <a:pt x="28" y="25"/>
                      <a:pt x="28" y="25"/>
                      <a:pt x="28" y="25"/>
                    </a:cubicBezTo>
                    <a:cubicBezTo>
                      <a:pt x="18" y="25"/>
                      <a:pt x="18" y="25"/>
                      <a:pt x="18" y="25"/>
                    </a:cubicBezTo>
                    <a:cubicBezTo>
                      <a:pt x="17" y="25"/>
                      <a:pt x="16" y="26"/>
                      <a:pt x="16" y="28"/>
                    </a:cubicBezTo>
                    <a:cubicBezTo>
                      <a:pt x="16" y="32"/>
                      <a:pt x="16" y="32"/>
                      <a:pt x="16" y="32"/>
                    </a:cubicBezTo>
                    <a:cubicBezTo>
                      <a:pt x="16" y="33"/>
                      <a:pt x="17" y="34"/>
                      <a:pt x="18" y="34"/>
                    </a:cubicBezTo>
                    <a:cubicBezTo>
                      <a:pt x="28" y="34"/>
                      <a:pt x="28" y="34"/>
                      <a:pt x="28" y="34"/>
                    </a:cubicBezTo>
                    <a:cubicBezTo>
                      <a:pt x="28" y="51"/>
                      <a:pt x="28" y="51"/>
                      <a:pt x="28" y="51"/>
                    </a:cubicBezTo>
                    <a:cubicBezTo>
                      <a:pt x="18" y="51"/>
                      <a:pt x="18" y="51"/>
                      <a:pt x="18" y="51"/>
                    </a:cubicBezTo>
                    <a:cubicBezTo>
                      <a:pt x="17" y="51"/>
                      <a:pt x="16" y="52"/>
                      <a:pt x="16" y="53"/>
                    </a:cubicBezTo>
                    <a:cubicBezTo>
                      <a:pt x="16" y="57"/>
                      <a:pt x="16" y="57"/>
                      <a:pt x="16" y="57"/>
                    </a:cubicBezTo>
                    <a:cubicBezTo>
                      <a:pt x="16" y="59"/>
                      <a:pt x="17" y="60"/>
                      <a:pt x="18" y="60"/>
                    </a:cubicBezTo>
                    <a:cubicBezTo>
                      <a:pt x="28" y="60"/>
                      <a:pt x="28" y="60"/>
                      <a:pt x="28" y="60"/>
                    </a:cubicBezTo>
                    <a:cubicBezTo>
                      <a:pt x="28" y="75"/>
                      <a:pt x="28" y="75"/>
                      <a:pt x="28" y="75"/>
                    </a:cubicBezTo>
                    <a:cubicBezTo>
                      <a:pt x="18" y="75"/>
                      <a:pt x="18" y="75"/>
                      <a:pt x="18" y="75"/>
                    </a:cubicBezTo>
                    <a:cubicBezTo>
                      <a:pt x="17" y="75"/>
                      <a:pt x="16" y="76"/>
                      <a:pt x="16" y="78"/>
                    </a:cubicBezTo>
                    <a:cubicBezTo>
                      <a:pt x="16" y="82"/>
                      <a:pt x="16" y="82"/>
                      <a:pt x="16" y="82"/>
                    </a:cubicBezTo>
                    <a:cubicBezTo>
                      <a:pt x="16" y="83"/>
                      <a:pt x="17" y="84"/>
                      <a:pt x="18" y="84"/>
                    </a:cubicBezTo>
                    <a:cubicBezTo>
                      <a:pt x="28" y="84"/>
                      <a:pt x="28" y="84"/>
                      <a:pt x="28" y="84"/>
                    </a:cubicBezTo>
                    <a:cubicBezTo>
                      <a:pt x="28" y="99"/>
                      <a:pt x="28" y="99"/>
                      <a:pt x="28" y="99"/>
                    </a:cubicBezTo>
                    <a:cubicBezTo>
                      <a:pt x="28" y="100"/>
                      <a:pt x="29" y="101"/>
                      <a:pt x="30" y="101"/>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63" name="Google Shape;12244;p35">
                <a:extLst>
                  <a:ext uri="{FF2B5EF4-FFF2-40B4-BE49-F238E27FC236}">
                    <a16:creationId xmlns:a16="http://schemas.microsoft.com/office/drawing/2014/main" id="{EDC1A471-BE9F-8029-B9CD-B70FC039759C}"/>
                  </a:ext>
                </a:extLst>
              </p:cNvPr>
              <p:cNvSpPr/>
              <p:nvPr/>
            </p:nvSpPr>
            <p:spPr>
              <a:xfrm>
                <a:off x="2665413" y="1141413"/>
                <a:ext cx="71438" cy="209550"/>
              </a:xfrm>
              <a:custGeom>
                <a:avLst/>
                <a:gdLst/>
                <a:ahLst/>
                <a:cxnLst/>
                <a:rect l="l" t="t" r="r" b="b"/>
                <a:pathLst>
                  <a:path w="29" h="85" extrusionOk="0">
                    <a:moveTo>
                      <a:pt x="22" y="85"/>
                    </a:moveTo>
                    <a:cubicBezTo>
                      <a:pt x="26" y="85"/>
                      <a:pt x="26" y="85"/>
                      <a:pt x="26" y="85"/>
                    </a:cubicBezTo>
                    <a:cubicBezTo>
                      <a:pt x="27" y="85"/>
                      <a:pt x="29" y="84"/>
                      <a:pt x="29" y="83"/>
                    </a:cubicBezTo>
                    <a:cubicBezTo>
                      <a:pt x="29" y="15"/>
                      <a:pt x="29" y="15"/>
                      <a:pt x="29" y="15"/>
                    </a:cubicBezTo>
                    <a:cubicBezTo>
                      <a:pt x="29" y="7"/>
                      <a:pt x="22" y="0"/>
                      <a:pt x="14" y="0"/>
                    </a:cubicBezTo>
                    <a:cubicBezTo>
                      <a:pt x="6" y="0"/>
                      <a:pt x="0" y="7"/>
                      <a:pt x="0" y="15"/>
                    </a:cubicBezTo>
                    <a:cubicBezTo>
                      <a:pt x="0" y="83"/>
                      <a:pt x="0" y="83"/>
                      <a:pt x="0" y="83"/>
                    </a:cubicBezTo>
                    <a:cubicBezTo>
                      <a:pt x="0" y="84"/>
                      <a:pt x="1" y="85"/>
                      <a:pt x="2" y="85"/>
                    </a:cubicBezTo>
                    <a:cubicBezTo>
                      <a:pt x="6" y="85"/>
                      <a:pt x="6" y="85"/>
                      <a:pt x="6" y="85"/>
                    </a:cubicBezTo>
                    <a:cubicBezTo>
                      <a:pt x="7" y="85"/>
                      <a:pt x="9" y="84"/>
                      <a:pt x="9" y="83"/>
                    </a:cubicBezTo>
                    <a:cubicBezTo>
                      <a:pt x="9" y="15"/>
                      <a:pt x="9" y="15"/>
                      <a:pt x="9" y="15"/>
                    </a:cubicBezTo>
                    <a:cubicBezTo>
                      <a:pt x="9" y="12"/>
                      <a:pt x="11" y="10"/>
                      <a:pt x="14" y="10"/>
                    </a:cubicBezTo>
                    <a:cubicBezTo>
                      <a:pt x="17" y="10"/>
                      <a:pt x="19" y="12"/>
                      <a:pt x="19" y="15"/>
                    </a:cubicBezTo>
                    <a:cubicBezTo>
                      <a:pt x="19" y="83"/>
                      <a:pt x="19" y="83"/>
                      <a:pt x="19" y="83"/>
                    </a:cubicBezTo>
                    <a:cubicBezTo>
                      <a:pt x="19" y="84"/>
                      <a:pt x="21" y="85"/>
                      <a:pt x="22" y="85"/>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28" name="Google Shape;12245;p35">
                <a:extLst>
                  <a:ext uri="{FF2B5EF4-FFF2-40B4-BE49-F238E27FC236}">
                    <a16:creationId xmlns:a16="http://schemas.microsoft.com/office/drawing/2014/main" id="{1CC99490-8FF0-8F5D-D5AE-C0568A02B7EE}"/>
                  </a:ext>
                </a:extLst>
              </p:cNvPr>
              <p:cNvSpPr/>
              <p:nvPr/>
            </p:nvSpPr>
            <p:spPr>
              <a:xfrm>
                <a:off x="2773363" y="1141413"/>
                <a:ext cx="80963" cy="209550"/>
              </a:xfrm>
              <a:custGeom>
                <a:avLst/>
                <a:gdLst/>
                <a:ahLst/>
                <a:cxnLst/>
                <a:rect l="l" t="t" r="r" b="b"/>
                <a:pathLst>
                  <a:path w="33" h="85" extrusionOk="0">
                    <a:moveTo>
                      <a:pt x="25" y="85"/>
                    </a:moveTo>
                    <a:cubicBezTo>
                      <a:pt x="30" y="85"/>
                      <a:pt x="30" y="85"/>
                      <a:pt x="30" y="85"/>
                    </a:cubicBezTo>
                    <a:cubicBezTo>
                      <a:pt x="31" y="85"/>
                      <a:pt x="33" y="84"/>
                      <a:pt x="33" y="83"/>
                    </a:cubicBezTo>
                    <a:cubicBezTo>
                      <a:pt x="33" y="15"/>
                      <a:pt x="33" y="15"/>
                      <a:pt x="33" y="15"/>
                    </a:cubicBezTo>
                    <a:cubicBezTo>
                      <a:pt x="33" y="7"/>
                      <a:pt x="25" y="0"/>
                      <a:pt x="16" y="0"/>
                    </a:cubicBezTo>
                    <a:cubicBezTo>
                      <a:pt x="7" y="0"/>
                      <a:pt x="0" y="7"/>
                      <a:pt x="0" y="15"/>
                    </a:cubicBezTo>
                    <a:cubicBezTo>
                      <a:pt x="0" y="83"/>
                      <a:pt x="0" y="83"/>
                      <a:pt x="0" y="83"/>
                    </a:cubicBezTo>
                    <a:cubicBezTo>
                      <a:pt x="0" y="84"/>
                      <a:pt x="1" y="85"/>
                      <a:pt x="2" y="85"/>
                    </a:cubicBezTo>
                    <a:cubicBezTo>
                      <a:pt x="7" y="85"/>
                      <a:pt x="7" y="85"/>
                      <a:pt x="7" y="85"/>
                    </a:cubicBezTo>
                    <a:cubicBezTo>
                      <a:pt x="8" y="85"/>
                      <a:pt x="9" y="84"/>
                      <a:pt x="9" y="83"/>
                    </a:cubicBezTo>
                    <a:cubicBezTo>
                      <a:pt x="9" y="15"/>
                      <a:pt x="9" y="15"/>
                      <a:pt x="9" y="15"/>
                    </a:cubicBezTo>
                    <a:cubicBezTo>
                      <a:pt x="9" y="12"/>
                      <a:pt x="12" y="10"/>
                      <a:pt x="16" y="10"/>
                    </a:cubicBezTo>
                    <a:cubicBezTo>
                      <a:pt x="20" y="10"/>
                      <a:pt x="23" y="12"/>
                      <a:pt x="23" y="15"/>
                    </a:cubicBezTo>
                    <a:cubicBezTo>
                      <a:pt x="23" y="83"/>
                      <a:pt x="23" y="83"/>
                      <a:pt x="23" y="83"/>
                    </a:cubicBezTo>
                    <a:cubicBezTo>
                      <a:pt x="23" y="84"/>
                      <a:pt x="24" y="85"/>
                      <a:pt x="25" y="85"/>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29" name="Google Shape;12246;p35">
                <a:extLst>
                  <a:ext uri="{FF2B5EF4-FFF2-40B4-BE49-F238E27FC236}">
                    <a16:creationId xmlns:a16="http://schemas.microsoft.com/office/drawing/2014/main" id="{9E88FA1E-266F-426C-9FFA-A1434AEF33F1}"/>
                  </a:ext>
                </a:extLst>
              </p:cNvPr>
              <p:cNvSpPr/>
              <p:nvPr/>
            </p:nvSpPr>
            <p:spPr>
              <a:xfrm>
                <a:off x="2890838" y="1141413"/>
                <a:ext cx="71438" cy="209550"/>
              </a:xfrm>
              <a:custGeom>
                <a:avLst/>
                <a:gdLst/>
                <a:ahLst/>
                <a:cxnLst/>
                <a:rect l="l" t="t" r="r" b="b"/>
                <a:pathLst>
                  <a:path w="29" h="85" extrusionOk="0">
                    <a:moveTo>
                      <a:pt x="22" y="85"/>
                    </a:moveTo>
                    <a:cubicBezTo>
                      <a:pt x="26" y="85"/>
                      <a:pt x="26" y="85"/>
                      <a:pt x="26" y="85"/>
                    </a:cubicBezTo>
                    <a:cubicBezTo>
                      <a:pt x="27" y="85"/>
                      <a:pt x="29" y="84"/>
                      <a:pt x="29" y="83"/>
                    </a:cubicBezTo>
                    <a:cubicBezTo>
                      <a:pt x="29" y="15"/>
                      <a:pt x="29" y="15"/>
                      <a:pt x="29" y="15"/>
                    </a:cubicBezTo>
                    <a:cubicBezTo>
                      <a:pt x="29" y="7"/>
                      <a:pt x="22" y="0"/>
                      <a:pt x="14" y="0"/>
                    </a:cubicBezTo>
                    <a:cubicBezTo>
                      <a:pt x="6" y="0"/>
                      <a:pt x="0" y="7"/>
                      <a:pt x="0" y="15"/>
                    </a:cubicBezTo>
                    <a:cubicBezTo>
                      <a:pt x="0" y="83"/>
                      <a:pt x="0" y="83"/>
                      <a:pt x="0" y="83"/>
                    </a:cubicBezTo>
                    <a:cubicBezTo>
                      <a:pt x="0" y="84"/>
                      <a:pt x="1" y="85"/>
                      <a:pt x="2" y="85"/>
                    </a:cubicBezTo>
                    <a:cubicBezTo>
                      <a:pt x="6" y="85"/>
                      <a:pt x="6" y="85"/>
                      <a:pt x="6" y="85"/>
                    </a:cubicBezTo>
                    <a:cubicBezTo>
                      <a:pt x="8" y="85"/>
                      <a:pt x="9" y="84"/>
                      <a:pt x="9" y="83"/>
                    </a:cubicBezTo>
                    <a:cubicBezTo>
                      <a:pt x="9" y="15"/>
                      <a:pt x="9" y="15"/>
                      <a:pt x="9" y="15"/>
                    </a:cubicBezTo>
                    <a:cubicBezTo>
                      <a:pt x="9" y="12"/>
                      <a:pt x="11" y="10"/>
                      <a:pt x="14" y="10"/>
                    </a:cubicBezTo>
                    <a:cubicBezTo>
                      <a:pt x="17" y="10"/>
                      <a:pt x="19" y="12"/>
                      <a:pt x="19" y="15"/>
                    </a:cubicBezTo>
                    <a:cubicBezTo>
                      <a:pt x="19" y="83"/>
                      <a:pt x="19" y="83"/>
                      <a:pt x="19" y="83"/>
                    </a:cubicBezTo>
                    <a:cubicBezTo>
                      <a:pt x="19" y="84"/>
                      <a:pt x="20" y="85"/>
                      <a:pt x="22" y="85"/>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130" name="Group 129">
            <a:extLst>
              <a:ext uri="{FF2B5EF4-FFF2-40B4-BE49-F238E27FC236}">
                <a16:creationId xmlns:a16="http://schemas.microsoft.com/office/drawing/2014/main" id="{0752F898-99AE-F030-52A3-FC4620670C7E}"/>
              </a:ext>
            </a:extLst>
          </p:cNvPr>
          <p:cNvGrpSpPr/>
          <p:nvPr userDrawn="1"/>
        </p:nvGrpSpPr>
        <p:grpSpPr>
          <a:xfrm>
            <a:off x="9360167" y="3950142"/>
            <a:ext cx="1564895" cy="706256"/>
            <a:chOff x="9360167" y="4072029"/>
            <a:chExt cx="1564895" cy="706256"/>
          </a:xfrm>
        </p:grpSpPr>
        <p:sp>
          <p:nvSpPr>
            <p:cNvPr id="131" name="TextBox 130">
              <a:extLst>
                <a:ext uri="{FF2B5EF4-FFF2-40B4-BE49-F238E27FC236}">
                  <a16:creationId xmlns:a16="http://schemas.microsoft.com/office/drawing/2014/main" id="{CBC0B9B7-0EFD-6B92-1EB6-EE412386C134}"/>
                </a:ext>
              </a:extLst>
            </p:cNvPr>
            <p:cNvSpPr txBox="1"/>
            <p:nvPr/>
          </p:nvSpPr>
          <p:spPr>
            <a:xfrm>
              <a:off x="9360167" y="4516675"/>
              <a:ext cx="1564895"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Automotive</a:t>
              </a:r>
            </a:p>
          </p:txBody>
        </p:sp>
        <p:grpSp>
          <p:nvGrpSpPr>
            <p:cNvPr id="132" name="Google Shape;16495;p47">
              <a:extLst>
                <a:ext uri="{FF2B5EF4-FFF2-40B4-BE49-F238E27FC236}">
                  <a16:creationId xmlns:a16="http://schemas.microsoft.com/office/drawing/2014/main" id="{8F16EC5F-51AE-14FA-C53F-ECBE3A3A11E9}"/>
                </a:ext>
              </a:extLst>
            </p:cNvPr>
            <p:cNvGrpSpPr/>
            <p:nvPr/>
          </p:nvGrpSpPr>
          <p:grpSpPr>
            <a:xfrm>
              <a:off x="9822539" y="4072029"/>
              <a:ext cx="640152" cy="424796"/>
              <a:chOff x="1563247" y="3200253"/>
              <a:chExt cx="640152" cy="424796"/>
            </a:xfrm>
          </p:grpSpPr>
          <p:sp>
            <p:nvSpPr>
              <p:cNvPr id="133" name="Google Shape;16496;p47">
                <a:extLst>
                  <a:ext uri="{FF2B5EF4-FFF2-40B4-BE49-F238E27FC236}">
                    <a16:creationId xmlns:a16="http://schemas.microsoft.com/office/drawing/2014/main" id="{FE6F22AA-95ED-07BC-119C-1683BBB1B69F}"/>
                  </a:ext>
                </a:extLst>
              </p:cNvPr>
              <p:cNvSpPr/>
              <p:nvPr/>
            </p:nvSpPr>
            <p:spPr>
              <a:xfrm>
                <a:off x="1641343" y="3406143"/>
                <a:ext cx="111228" cy="42598"/>
              </a:xfrm>
              <a:custGeom>
                <a:avLst/>
                <a:gdLst/>
                <a:ahLst/>
                <a:cxnLst/>
                <a:rect l="l" t="t" r="r" b="b"/>
                <a:pathLst>
                  <a:path w="45" h="17" extrusionOk="0">
                    <a:moveTo>
                      <a:pt x="45" y="15"/>
                    </a:moveTo>
                    <a:cubicBezTo>
                      <a:pt x="45" y="11"/>
                      <a:pt x="45" y="11"/>
                      <a:pt x="45" y="11"/>
                    </a:cubicBezTo>
                    <a:cubicBezTo>
                      <a:pt x="45" y="10"/>
                      <a:pt x="43" y="9"/>
                      <a:pt x="42" y="9"/>
                    </a:cubicBezTo>
                    <a:cubicBezTo>
                      <a:pt x="16" y="9"/>
                      <a:pt x="16" y="9"/>
                      <a:pt x="16" y="9"/>
                    </a:cubicBezTo>
                    <a:cubicBezTo>
                      <a:pt x="7" y="1"/>
                      <a:pt x="7" y="1"/>
                      <a:pt x="7" y="1"/>
                    </a:cubicBezTo>
                    <a:cubicBezTo>
                      <a:pt x="6" y="0"/>
                      <a:pt x="5" y="0"/>
                      <a:pt x="4" y="1"/>
                    </a:cubicBezTo>
                    <a:cubicBezTo>
                      <a:pt x="0" y="4"/>
                      <a:pt x="0" y="4"/>
                      <a:pt x="0" y="4"/>
                    </a:cubicBezTo>
                    <a:cubicBezTo>
                      <a:pt x="0" y="4"/>
                      <a:pt x="0" y="5"/>
                      <a:pt x="0" y="6"/>
                    </a:cubicBezTo>
                    <a:cubicBezTo>
                      <a:pt x="0" y="7"/>
                      <a:pt x="0" y="7"/>
                      <a:pt x="0" y="8"/>
                    </a:cubicBezTo>
                    <a:cubicBezTo>
                      <a:pt x="12" y="17"/>
                      <a:pt x="12" y="17"/>
                      <a:pt x="12" y="17"/>
                    </a:cubicBezTo>
                    <a:cubicBezTo>
                      <a:pt x="12" y="17"/>
                      <a:pt x="13" y="17"/>
                      <a:pt x="13" y="17"/>
                    </a:cubicBezTo>
                    <a:cubicBezTo>
                      <a:pt x="42" y="17"/>
                      <a:pt x="42" y="17"/>
                      <a:pt x="42" y="17"/>
                    </a:cubicBezTo>
                    <a:cubicBezTo>
                      <a:pt x="43" y="17"/>
                      <a:pt x="45" y="16"/>
                      <a:pt x="45" y="15"/>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34" name="Google Shape;16497;p47">
                <a:extLst>
                  <a:ext uri="{FF2B5EF4-FFF2-40B4-BE49-F238E27FC236}">
                    <a16:creationId xmlns:a16="http://schemas.microsoft.com/office/drawing/2014/main" id="{90770C4B-5797-8621-382C-DB6940104117}"/>
                  </a:ext>
                </a:extLst>
              </p:cNvPr>
              <p:cNvSpPr/>
              <p:nvPr/>
            </p:nvSpPr>
            <p:spPr>
              <a:xfrm>
                <a:off x="1563247" y="3200253"/>
                <a:ext cx="640152" cy="424796"/>
              </a:xfrm>
              <a:custGeom>
                <a:avLst/>
                <a:gdLst/>
                <a:ahLst/>
                <a:cxnLst/>
                <a:rect l="l" t="t" r="r" b="b"/>
                <a:pathLst>
                  <a:path w="261" h="173" extrusionOk="0">
                    <a:moveTo>
                      <a:pt x="250" y="33"/>
                    </a:moveTo>
                    <a:cubicBezTo>
                      <a:pt x="222" y="33"/>
                      <a:pt x="222" y="33"/>
                      <a:pt x="222" y="33"/>
                    </a:cubicBezTo>
                    <a:cubicBezTo>
                      <a:pt x="221" y="33"/>
                      <a:pt x="220" y="34"/>
                      <a:pt x="220" y="35"/>
                    </a:cubicBezTo>
                    <a:cubicBezTo>
                      <a:pt x="218" y="38"/>
                      <a:pt x="218" y="38"/>
                      <a:pt x="218" y="38"/>
                    </a:cubicBezTo>
                    <a:cubicBezTo>
                      <a:pt x="212" y="27"/>
                      <a:pt x="207" y="16"/>
                      <a:pt x="205" y="15"/>
                    </a:cubicBezTo>
                    <a:cubicBezTo>
                      <a:pt x="201" y="6"/>
                      <a:pt x="193" y="0"/>
                      <a:pt x="185" y="0"/>
                    </a:cubicBezTo>
                    <a:cubicBezTo>
                      <a:pt x="76" y="0"/>
                      <a:pt x="76" y="0"/>
                      <a:pt x="76" y="0"/>
                    </a:cubicBezTo>
                    <a:cubicBezTo>
                      <a:pt x="65" y="0"/>
                      <a:pt x="58" y="8"/>
                      <a:pt x="54" y="15"/>
                    </a:cubicBezTo>
                    <a:cubicBezTo>
                      <a:pt x="54" y="17"/>
                      <a:pt x="47" y="30"/>
                      <a:pt x="43" y="38"/>
                    </a:cubicBezTo>
                    <a:cubicBezTo>
                      <a:pt x="40" y="34"/>
                      <a:pt x="40" y="34"/>
                      <a:pt x="40" y="34"/>
                    </a:cubicBezTo>
                    <a:cubicBezTo>
                      <a:pt x="40" y="34"/>
                      <a:pt x="39" y="33"/>
                      <a:pt x="38" y="33"/>
                    </a:cubicBezTo>
                    <a:cubicBezTo>
                      <a:pt x="10" y="33"/>
                      <a:pt x="10" y="33"/>
                      <a:pt x="10" y="33"/>
                    </a:cubicBezTo>
                    <a:cubicBezTo>
                      <a:pt x="4" y="33"/>
                      <a:pt x="0" y="38"/>
                      <a:pt x="0" y="44"/>
                    </a:cubicBezTo>
                    <a:cubicBezTo>
                      <a:pt x="0" y="55"/>
                      <a:pt x="0" y="55"/>
                      <a:pt x="0" y="55"/>
                    </a:cubicBezTo>
                    <a:cubicBezTo>
                      <a:pt x="0" y="61"/>
                      <a:pt x="4" y="64"/>
                      <a:pt x="9" y="64"/>
                    </a:cubicBezTo>
                    <a:cubicBezTo>
                      <a:pt x="24" y="69"/>
                      <a:pt x="24" y="69"/>
                      <a:pt x="24" y="69"/>
                    </a:cubicBezTo>
                    <a:cubicBezTo>
                      <a:pt x="22" y="71"/>
                      <a:pt x="22" y="71"/>
                      <a:pt x="22" y="71"/>
                    </a:cubicBezTo>
                    <a:cubicBezTo>
                      <a:pt x="18" y="78"/>
                      <a:pt x="16" y="85"/>
                      <a:pt x="16" y="92"/>
                    </a:cubicBezTo>
                    <a:cubicBezTo>
                      <a:pt x="16" y="131"/>
                      <a:pt x="16" y="131"/>
                      <a:pt x="16" y="131"/>
                    </a:cubicBezTo>
                    <a:cubicBezTo>
                      <a:pt x="16" y="136"/>
                      <a:pt x="18" y="140"/>
                      <a:pt x="21" y="145"/>
                    </a:cubicBezTo>
                    <a:cubicBezTo>
                      <a:pt x="21" y="164"/>
                      <a:pt x="21" y="164"/>
                      <a:pt x="21" y="164"/>
                    </a:cubicBezTo>
                    <a:cubicBezTo>
                      <a:pt x="21" y="169"/>
                      <a:pt x="26" y="173"/>
                      <a:pt x="32" y="173"/>
                    </a:cubicBezTo>
                    <a:cubicBezTo>
                      <a:pt x="70" y="173"/>
                      <a:pt x="70" y="173"/>
                      <a:pt x="70" y="173"/>
                    </a:cubicBezTo>
                    <a:cubicBezTo>
                      <a:pt x="75" y="173"/>
                      <a:pt x="80" y="170"/>
                      <a:pt x="80" y="164"/>
                    </a:cubicBezTo>
                    <a:cubicBezTo>
                      <a:pt x="80" y="158"/>
                      <a:pt x="80" y="158"/>
                      <a:pt x="80" y="158"/>
                    </a:cubicBezTo>
                    <a:cubicBezTo>
                      <a:pt x="80" y="157"/>
                      <a:pt x="79" y="156"/>
                      <a:pt x="78" y="156"/>
                    </a:cubicBezTo>
                    <a:cubicBezTo>
                      <a:pt x="73" y="156"/>
                      <a:pt x="73" y="156"/>
                      <a:pt x="73" y="156"/>
                    </a:cubicBezTo>
                    <a:cubicBezTo>
                      <a:pt x="72" y="156"/>
                      <a:pt x="71" y="157"/>
                      <a:pt x="71" y="158"/>
                    </a:cubicBezTo>
                    <a:cubicBezTo>
                      <a:pt x="71" y="164"/>
                      <a:pt x="71" y="164"/>
                      <a:pt x="71" y="164"/>
                    </a:cubicBezTo>
                    <a:cubicBezTo>
                      <a:pt x="71" y="164"/>
                      <a:pt x="70" y="164"/>
                      <a:pt x="70" y="164"/>
                    </a:cubicBezTo>
                    <a:cubicBezTo>
                      <a:pt x="32" y="164"/>
                      <a:pt x="32" y="164"/>
                      <a:pt x="32" y="164"/>
                    </a:cubicBezTo>
                    <a:cubicBezTo>
                      <a:pt x="31" y="164"/>
                      <a:pt x="31" y="164"/>
                      <a:pt x="31" y="164"/>
                    </a:cubicBezTo>
                    <a:cubicBezTo>
                      <a:pt x="31" y="151"/>
                      <a:pt x="31" y="151"/>
                      <a:pt x="31" y="151"/>
                    </a:cubicBezTo>
                    <a:cubicBezTo>
                      <a:pt x="33" y="151"/>
                      <a:pt x="35" y="152"/>
                      <a:pt x="37" y="152"/>
                    </a:cubicBezTo>
                    <a:cubicBezTo>
                      <a:pt x="223" y="152"/>
                      <a:pt x="223" y="152"/>
                      <a:pt x="223" y="152"/>
                    </a:cubicBezTo>
                    <a:cubicBezTo>
                      <a:pt x="225" y="152"/>
                      <a:pt x="227" y="152"/>
                      <a:pt x="229" y="151"/>
                    </a:cubicBezTo>
                    <a:cubicBezTo>
                      <a:pt x="229" y="164"/>
                      <a:pt x="229" y="164"/>
                      <a:pt x="229" y="164"/>
                    </a:cubicBezTo>
                    <a:cubicBezTo>
                      <a:pt x="229" y="164"/>
                      <a:pt x="229" y="164"/>
                      <a:pt x="229" y="164"/>
                    </a:cubicBezTo>
                    <a:cubicBezTo>
                      <a:pt x="190" y="164"/>
                      <a:pt x="190" y="164"/>
                      <a:pt x="190" y="164"/>
                    </a:cubicBezTo>
                    <a:cubicBezTo>
                      <a:pt x="190" y="164"/>
                      <a:pt x="190" y="164"/>
                      <a:pt x="190" y="164"/>
                    </a:cubicBezTo>
                    <a:cubicBezTo>
                      <a:pt x="190" y="158"/>
                      <a:pt x="190" y="158"/>
                      <a:pt x="190" y="158"/>
                    </a:cubicBezTo>
                    <a:cubicBezTo>
                      <a:pt x="190" y="157"/>
                      <a:pt x="189" y="156"/>
                      <a:pt x="187" y="156"/>
                    </a:cubicBezTo>
                    <a:cubicBezTo>
                      <a:pt x="183" y="156"/>
                      <a:pt x="183" y="156"/>
                      <a:pt x="183" y="156"/>
                    </a:cubicBezTo>
                    <a:cubicBezTo>
                      <a:pt x="182" y="156"/>
                      <a:pt x="180" y="157"/>
                      <a:pt x="180" y="158"/>
                    </a:cubicBezTo>
                    <a:cubicBezTo>
                      <a:pt x="180" y="164"/>
                      <a:pt x="180" y="164"/>
                      <a:pt x="180" y="164"/>
                    </a:cubicBezTo>
                    <a:cubicBezTo>
                      <a:pt x="180" y="169"/>
                      <a:pt x="185" y="173"/>
                      <a:pt x="190" y="173"/>
                    </a:cubicBezTo>
                    <a:cubicBezTo>
                      <a:pt x="229" y="173"/>
                      <a:pt x="229" y="173"/>
                      <a:pt x="229" y="173"/>
                    </a:cubicBezTo>
                    <a:cubicBezTo>
                      <a:pt x="235" y="173"/>
                      <a:pt x="239" y="169"/>
                      <a:pt x="239" y="164"/>
                    </a:cubicBezTo>
                    <a:cubicBezTo>
                      <a:pt x="239" y="145"/>
                      <a:pt x="239" y="145"/>
                      <a:pt x="239" y="145"/>
                    </a:cubicBezTo>
                    <a:cubicBezTo>
                      <a:pt x="243" y="141"/>
                      <a:pt x="245" y="136"/>
                      <a:pt x="245" y="131"/>
                    </a:cubicBezTo>
                    <a:cubicBezTo>
                      <a:pt x="245" y="92"/>
                      <a:pt x="245" y="92"/>
                      <a:pt x="245" y="92"/>
                    </a:cubicBezTo>
                    <a:cubicBezTo>
                      <a:pt x="245" y="85"/>
                      <a:pt x="243" y="78"/>
                      <a:pt x="238" y="71"/>
                    </a:cubicBezTo>
                    <a:cubicBezTo>
                      <a:pt x="237" y="69"/>
                      <a:pt x="237" y="69"/>
                      <a:pt x="237" y="69"/>
                    </a:cubicBezTo>
                    <a:cubicBezTo>
                      <a:pt x="252" y="64"/>
                      <a:pt x="252" y="64"/>
                      <a:pt x="252" y="64"/>
                    </a:cubicBezTo>
                    <a:cubicBezTo>
                      <a:pt x="257" y="64"/>
                      <a:pt x="261" y="60"/>
                      <a:pt x="261" y="55"/>
                    </a:cubicBezTo>
                    <a:cubicBezTo>
                      <a:pt x="261" y="44"/>
                      <a:pt x="261" y="44"/>
                      <a:pt x="261" y="44"/>
                    </a:cubicBezTo>
                    <a:cubicBezTo>
                      <a:pt x="261" y="38"/>
                      <a:pt x="256" y="33"/>
                      <a:pt x="250" y="33"/>
                    </a:cubicBezTo>
                    <a:close/>
                    <a:moveTo>
                      <a:pt x="62" y="22"/>
                    </a:moveTo>
                    <a:cubicBezTo>
                      <a:pt x="62" y="20"/>
                      <a:pt x="63" y="19"/>
                      <a:pt x="64" y="18"/>
                    </a:cubicBezTo>
                    <a:cubicBezTo>
                      <a:pt x="65" y="15"/>
                      <a:pt x="69" y="10"/>
                      <a:pt x="76" y="10"/>
                    </a:cubicBezTo>
                    <a:cubicBezTo>
                      <a:pt x="185" y="10"/>
                      <a:pt x="185" y="10"/>
                      <a:pt x="185" y="10"/>
                    </a:cubicBezTo>
                    <a:cubicBezTo>
                      <a:pt x="190" y="10"/>
                      <a:pt x="195" y="14"/>
                      <a:pt x="197" y="18"/>
                    </a:cubicBezTo>
                    <a:cubicBezTo>
                      <a:pt x="198" y="19"/>
                      <a:pt x="198" y="20"/>
                      <a:pt x="199" y="22"/>
                    </a:cubicBezTo>
                    <a:cubicBezTo>
                      <a:pt x="202" y="29"/>
                      <a:pt x="208" y="41"/>
                      <a:pt x="212" y="47"/>
                    </a:cubicBezTo>
                    <a:cubicBezTo>
                      <a:pt x="209" y="51"/>
                      <a:pt x="209" y="51"/>
                      <a:pt x="209" y="51"/>
                    </a:cubicBezTo>
                    <a:cubicBezTo>
                      <a:pt x="195" y="55"/>
                      <a:pt x="195" y="55"/>
                      <a:pt x="195" y="55"/>
                    </a:cubicBezTo>
                    <a:cubicBezTo>
                      <a:pt x="65" y="55"/>
                      <a:pt x="65" y="55"/>
                      <a:pt x="65" y="55"/>
                    </a:cubicBezTo>
                    <a:cubicBezTo>
                      <a:pt x="51" y="51"/>
                      <a:pt x="51" y="51"/>
                      <a:pt x="51" y="51"/>
                    </a:cubicBezTo>
                    <a:cubicBezTo>
                      <a:pt x="49" y="47"/>
                      <a:pt x="49" y="47"/>
                      <a:pt x="49" y="47"/>
                    </a:cubicBezTo>
                    <a:cubicBezTo>
                      <a:pt x="52" y="41"/>
                      <a:pt x="58" y="29"/>
                      <a:pt x="62" y="22"/>
                    </a:cubicBezTo>
                    <a:close/>
                    <a:moveTo>
                      <a:pt x="251" y="54"/>
                    </a:moveTo>
                    <a:cubicBezTo>
                      <a:pt x="251" y="55"/>
                      <a:pt x="251" y="55"/>
                      <a:pt x="250" y="55"/>
                    </a:cubicBezTo>
                    <a:cubicBezTo>
                      <a:pt x="250" y="55"/>
                      <a:pt x="250" y="55"/>
                      <a:pt x="250" y="55"/>
                    </a:cubicBezTo>
                    <a:cubicBezTo>
                      <a:pt x="224" y="62"/>
                      <a:pt x="224" y="62"/>
                      <a:pt x="224" y="62"/>
                    </a:cubicBezTo>
                    <a:cubicBezTo>
                      <a:pt x="224" y="62"/>
                      <a:pt x="223" y="63"/>
                      <a:pt x="223" y="63"/>
                    </a:cubicBezTo>
                    <a:cubicBezTo>
                      <a:pt x="222" y="64"/>
                      <a:pt x="222" y="65"/>
                      <a:pt x="223" y="66"/>
                    </a:cubicBezTo>
                    <a:cubicBezTo>
                      <a:pt x="230" y="76"/>
                      <a:pt x="230" y="76"/>
                      <a:pt x="230" y="76"/>
                    </a:cubicBezTo>
                    <a:cubicBezTo>
                      <a:pt x="234" y="82"/>
                      <a:pt x="235" y="87"/>
                      <a:pt x="235" y="92"/>
                    </a:cubicBezTo>
                    <a:cubicBezTo>
                      <a:pt x="235" y="131"/>
                      <a:pt x="235" y="131"/>
                      <a:pt x="235" y="131"/>
                    </a:cubicBezTo>
                    <a:cubicBezTo>
                      <a:pt x="235" y="134"/>
                      <a:pt x="234" y="137"/>
                      <a:pt x="231" y="139"/>
                    </a:cubicBezTo>
                    <a:cubicBezTo>
                      <a:pt x="231" y="139"/>
                      <a:pt x="231" y="140"/>
                      <a:pt x="230" y="140"/>
                    </a:cubicBezTo>
                    <a:cubicBezTo>
                      <a:pt x="228" y="141"/>
                      <a:pt x="225" y="142"/>
                      <a:pt x="223" y="142"/>
                    </a:cubicBezTo>
                    <a:cubicBezTo>
                      <a:pt x="37" y="142"/>
                      <a:pt x="37" y="142"/>
                      <a:pt x="37" y="142"/>
                    </a:cubicBezTo>
                    <a:cubicBezTo>
                      <a:pt x="35" y="142"/>
                      <a:pt x="32" y="141"/>
                      <a:pt x="30" y="140"/>
                    </a:cubicBezTo>
                    <a:cubicBezTo>
                      <a:pt x="27" y="137"/>
                      <a:pt x="26" y="134"/>
                      <a:pt x="26" y="131"/>
                    </a:cubicBezTo>
                    <a:cubicBezTo>
                      <a:pt x="26" y="92"/>
                      <a:pt x="26" y="92"/>
                      <a:pt x="26" y="92"/>
                    </a:cubicBezTo>
                    <a:cubicBezTo>
                      <a:pt x="26" y="86"/>
                      <a:pt x="27" y="81"/>
                      <a:pt x="30" y="76"/>
                    </a:cubicBezTo>
                    <a:cubicBezTo>
                      <a:pt x="37" y="66"/>
                      <a:pt x="37" y="66"/>
                      <a:pt x="37" y="66"/>
                    </a:cubicBezTo>
                    <a:cubicBezTo>
                      <a:pt x="38" y="65"/>
                      <a:pt x="38" y="64"/>
                      <a:pt x="37" y="63"/>
                    </a:cubicBezTo>
                    <a:cubicBezTo>
                      <a:pt x="37" y="63"/>
                      <a:pt x="36" y="62"/>
                      <a:pt x="36" y="62"/>
                    </a:cubicBezTo>
                    <a:cubicBezTo>
                      <a:pt x="11" y="55"/>
                      <a:pt x="11" y="55"/>
                      <a:pt x="11" y="55"/>
                    </a:cubicBezTo>
                    <a:cubicBezTo>
                      <a:pt x="11" y="55"/>
                      <a:pt x="10" y="55"/>
                      <a:pt x="10" y="55"/>
                    </a:cubicBezTo>
                    <a:cubicBezTo>
                      <a:pt x="10" y="55"/>
                      <a:pt x="10" y="55"/>
                      <a:pt x="10" y="55"/>
                    </a:cubicBezTo>
                    <a:cubicBezTo>
                      <a:pt x="9" y="55"/>
                      <a:pt x="9" y="55"/>
                      <a:pt x="9" y="55"/>
                    </a:cubicBezTo>
                    <a:cubicBezTo>
                      <a:pt x="9" y="44"/>
                      <a:pt x="9" y="44"/>
                      <a:pt x="9" y="44"/>
                    </a:cubicBezTo>
                    <a:cubicBezTo>
                      <a:pt x="9" y="43"/>
                      <a:pt x="9" y="43"/>
                      <a:pt x="10" y="43"/>
                    </a:cubicBezTo>
                    <a:cubicBezTo>
                      <a:pt x="34" y="43"/>
                      <a:pt x="34" y="43"/>
                      <a:pt x="34" y="43"/>
                    </a:cubicBezTo>
                    <a:cubicBezTo>
                      <a:pt x="38" y="48"/>
                      <a:pt x="38" y="48"/>
                      <a:pt x="38" y="48"/>
                    </a:cubicBezTo>
                    <a:cubicBezTo>
                      <a:pt x="38" y="48"/>
                      <a:pt x="38" y="49"/>
                      <a:pt x="39" y="50"/>
                    </a:cubicBezTo>
                    <a:cubicBezTo>
                      <a:pt x="45" y="58"/>
                      <a:pt x="45" y="58"/>
                      <a:pt x="45" y="58"/>
                    </a:cubicBezTo>
                    <a:cubicBezTo>
                      <a:pt x="45" y="59"/>
                      <a:pt x="46" y="59"/>
                      <a:pt x="46" y="59"/>
                    </a:cubicBezTo>
                    <a:cubicBezTo>
                      <a:pt x="63" y="64"/>
                      <a:pt x="63" y="64"/>
                      <a:pt x="63" y="64"/>
                    </a:cubicBezTo>
                    <a:cubicBezTo>
                      <a:pt x="63" y="64"/>
                      <a:pt x="63" y="64"/>
                      <a:pt x="64" y="64"/>
                    </a:cubicBezTo>
                    <a:cubicBezTo>
                      <a:pt x="196" y="64"/>
                      <a:pt x="196" y="64"/>
                      <a:pt x="196" y="64"/>
                    </a:cubicBezTo>
                    <a:cubicBezTo>
                      <a:pt x="196" y="64"/>
                      <a:pt x="196" y="64"/>
                      <a:pt x="196" y="64"/>
                    </a:cubicBezTo>
                    <a:cubicBezTo>
                      <a:pt x="214" y="59"/>
                      <a:pt x="214" y="59"/>
                      <a:pt x="214" y="59"/>
                    </a:cubicBezTo>
                    <a:cubicBezTo>
                      <a:pt x="215" y="59"/>
                      <a:pt x="215" y="59"/>
                      <a:pt x="216" y="58"/>
                    </a:cubicBezTo>
                    <a:cubicBezTo>
                      <a:pt x="221" y="50"/>
                      <a:pt x="221" y="50"/>
                      <a:pt x="221" y="50"/>
                    </a:cubicBezTo>
                    <a:cubicBezTo>
                      <a:pt x="221" y="50"/>
                      <a:pt x="221" y="50"/>
                      <a:pt x="221" y="50"/>
                    </a:cubicBezTo>
                    <a:cubicBezTo>
                      <a:pt x="222" y="49"/>
                      <a:pt x="222" y="49"/>
                      <a:pt x="222" y="49"/>
                    </a:cubicBezTo>
                    <a:cubicBezTo>
                      <a:pt x="226" y="43"/>
                      <a:pt x="226" y="43"/>
                      <a:pt x="226" y="43"/>
                    </a:cubicBezTo>
                    <a:cubicBezTo>
                      <a:pt x="250" y="43"/>
                      <a:pt x="250" y="43"/>
                      <a:pt x="250" y="43"/>
                    </a:cubicBezTo>
                    <a:cubicBezTo>
                      <a:pt x="251" y="43"/>
                      <a:pt x="251" y="43"/>
                      <a:pt x="251" y="44"/>
                    </a:cubicBezTo>
                    <a:lnTo>
                      <a:pt x="251" y="54"/>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35" name="Google Shape;16498;p47">
                <a:extLst>
                  <a:ext uri="{FF2B5EF4-FFF2-40B4-BE49-F238E27FC236}">
                    <a16:creationId xmlns:a16="http://schemas.microsoft.com/office/drawing/2014/main" id="{4D82D693-24DC-65F8-7A72-956FAA25B11D}"/>
                  </a:ext>
                </a:extLst>
              </p:cNvPr>
              <p:cNvSpPr/>
              <p:nvPr/>
            </p:nvSpPr>
            <p:spPr>
              <a:xfrm>
                <a:off x="2014075" y="3406143"/>
                <a:ext cx="100578" cy="42598"/>
              </a:xfrm>
              <a:custGeom>
                <a:avLst/>
                <a:gdLst/>
                <a:ahLst/>
                <a:cxnLst/>
                <a:rect l="l" t="t" r="r" b="b"/>
                <a:pathLst>
                  <a:path w="41" h="17" extrusionOk="0">
                    <a:moveTo>
                      <a:pt x="33" y="1"/>
                    </a:moveTo>
                    <a:cubicBezTo>
                      <a:pt x="25" y="9"/>
                      <a:pt x="25" y="9"/>
                      <a:pt x="25" y="9"/>
                    </a:cubicBezTo>
                    <a:cubicBezTo>
                      <a:pt x="2" y="9"/>
                      <a:pt x="2" y="9"/>
                      <a:pt x="2" y="9"/>
                    </a:cubicBezTo>
                    <a:cubicBezTo>
                      <a:pt x="1" y="9"/>
                      <a:pt x="0" y="10"/>
                      <a:pt x="0" y="11"/>
                    </a:cubicBezTo>
                    <a:cubicBezTo>
                      <a:pt x="0" y="15"/>
                      <a:pt x="0" y="15"/>
                      <a:pt x="0" y="15"/>
                    </a:cubicBezTo>
                    <a:cubicBezTo>
                      <a:pt x="0" y="16"/>
                      <a:pt x="1" y="17"/>
                      <a:pt x="2" y="17"/>
                    </a:cubicBezTo>
                    <a:cubicBezTo>
                      <a:pt x="27" y="17"/>
                      <a:pt x="27" y="17"/>
                      <a:pt x="27" y="17"/>
                    </a:cubicBezTo>
                    <a:cubicBezTo>
                      <a:pt x="28" y="17"/>
                      <a:pt x="28" y="17"/>
                      <a:pt x="29" y="17"/>
                    </a:cubicBezTo>
                    <a:cubicBezTo>
                      <a:pt x="40" y="8"/>
                      <a:pt x="40" y="8"/>
                      <a:pt x="40" y="8"/>
                    </a:cubicBezTo>
                    <a:cubicBezTo>
                      <a:pt x="40" y="7"/>
                      <a:pt x="40" y="7"/>
                      <a:pt x="41" y="6"/>
                    </a:cubicBezTo>
                    <a:cubicBezTo>
                      <a:pt x="41" y="5"/>
                      <a:pt x="40" y="4"/>
                      <a:pt x="40" y="4"/>
                    </a:cubicBezTo>
                    <a:cubicBezTo>
                      <a:pt x="37" y="1"/>
                      <a:pt x="37" y="1"/>
                      <a:pt x="37" y="1"/>
                    </a:cubicBezTo>
                    <a:cubicBezTo>
                      <a:pt x="36" y="0"/>
                      <a:pt x="34" y="0"/>
                      <a:pt x="33" y="1"/>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36" name="Google Shape;16499;p47">
                <a:extLst>
                  <a:ext uri="{FF2B5EF4-FFF2-40B4-BE49-F238E27FC236}">
                    <a16:creationId xmlns:a16="http://schemas.microsoft.com/office/drawing/2014/main" id="{FE56B6DE-229B-06E6-73F3-85D053AF5B79}"/>
                  </a:ext>
                </a:extLst>
              </p:cNvPr>
              <p:cNvSpPr/>
              <p:nvPr/>
            </p:nvSpPr>
            <p:spPr>
              <a:xfrm>
                <a:off x="1739555" y="3494889"/>
                <a:ext cx="287536" cy="22482"/>
              </a:xfrm>
              <a:custGeom>
                <a:avLst/>
                <a:gdLst/>
                <a:ahLst/>
                <a:cxnLst/>
                <a:rect l="l" t="t" r="r" b="b"/>
                <a:pathLst>
                  <a:path w="117" h="9" extrusionOk="0">
                    <a:moveTo>
                      <a:pt x="114" y="0"/>
                    </a:moveTo>
                    <a:cubicBezTo>
                      <a:pt x="2" y="0"/>
                      <a:pt x="2" y="0"/>
                      <a:pt x="2" y="0"/>
                    </a:cubicBezTo>
                    <a:cubicBezTo>
                      <a:pt x="1" y="0"/>
                      <a:pt x="0" y="2"/>
                      <a:pt x="0" y="3"/>
                    </a:cubicBezTo>
                    <a:cubicBezTo>
                      <a:pt x="0" y="7"/>
                      <a:pt x="0" y="7"/>
                      <a:pt x="0" y="7"/>
                    </a:cubicBezTo>
                    <a:cubicBezTo>
                      <a:pt x="0" y="8"/>
                      <a:pt x="1" y="9"/>
                      <a:pt x="2" y="9"/>
                    </a:cubicBezTo>
                    <a:cubicBezTo>
                      <a:pt x="114" y="9"/>
                      <a:pt x="114" y="9"/>
                      <a:pt x="114" y="9"/>
                    </a:cubicBezTo>
                    <a:cubicBezTo>
                      <a:pt x="115" y="9"/>
                      <a:pt x="117" y="8"/>
                      <a:pt x="117" y="7"/>
                    </a:cubicBezTo>
                    <a:cubicBezTo>
                      <a:pt x="117" y="3"/>
                      <a:pt x="117" y="3"/>
                      <a:pt x="117" y="3"/>
                    </a:cubicBezTo>
                    <a:cubicBezTo>
                      <a:pt x="117" y="2"/>
                      <a:pt x="115" y="0"/>
                      <a:pt x="114"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271" name="Group 270">
            <a:extLst>
              <a:ext uri="{FF2B5EF4-FFF2-40B4-BE49-F238E27FC236}">
                <a16:creationId xmlns:a16="http://schemas.microsoft.com/office/drawing/2014/main" id="{5CDD1F86-9F5F-2B1F-E8FF-C19FB2C3227B}"/>
              </a:ext>
            </a:extLst>
          </p:cNvPr>
          <p:cNvGrpSpPr/>
          <p:nvPr userDrawn="1"/>
        </p:nvGrpSpPr>
        <p:grpSpPr>
          <a:xfrm>
            <a:off x="10585383" y="3805439"/>
            <a:ext cx="1447800" cy="852662"/>
            <a:chOff x="10585383" y="3957839"/>
            <a:chExt cx="1447800" cy="852662"/>
          </a:xfrm>
        </p:grpSpPr>
        <p:sp>
          <p:nvSpPr>
            <p:cNvPr id="272" name="TextBox 271">
              <a:extLst>
                <a:ext uri="{FF2B5EF4-FFF2-40B4-BE49-F238E27FC236}">
                  <a16:creationId xmlns:a16="http://schemas.microsoft.com/office/drawing/2014/main" id="{AC0EA7F4-1F01-80D0-279F-BEA968D15DEC}"/>
                </a:ext>
              </a:extLst>
            </p:cNvPr>
            <p:cNvSpPr txBox="1"/>
            <p:nvPr/>
          </p:nvSpPr>
          <p:spPr>
            <a:xfrm>
              <a:off x="10585383" y="4548891"/>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Construction</a:t>
              </a:r>
            </a:p>
          </p:txBody>
        </p:sp>
        <p:grpSp>
          <p:nvGrpSpPr>
            <p:cNvPr id="273" name="Google Shape;8714;p23">
              <a:extLst>
                <a:ext uri="{FF2B5EF4-FFF2-40B4-BE49-F238E27FC236}">
                  <a16:creationId xmlns:a16="http://schemas.microsoft.com/office/drawing/2014/main" id="{60318102-C9BE-DE4F-8879-716B81D34D0A}"/>
                </a:ext>
              </a:extLst>
            </p:cNvPr>
            <p:cNvGrpSpPr/>
            <p:nvPr/>
          </p:nvGrpSpPr>
          <p:grpSpPr>
            <a:xfrm>
              <a:off x="10946474" y="3957839"/>
              <a:ext cx="725618" cy="603891"/>
              <a:chOff x="2968" y="913"/>
              <a:chExt cx="459" cy="382"/>
            </a:xfrm>
          </p:grpSpPr>
          <p:sp>
            <p:nvSpPr>
              <p:cNvPr id="274" name="Google Shape;8715;p23">
                <a:extLst>
                  <a:ext uri="{FF2B5EF4-FFF2-40B4-BE49-F238E27FC236}">
                    <a16:creationId xmlns:a16="http://schemas.microsoft.com/office/drawing/2014/main" id="{0625275A-A9A6-F000-052B-2505950056B7}"/>
                  </a:ext>
                </a:extLst>
              </p:cNvPr>
              <p:cNvSpPr/>
              <p:nvPr/>
            </p:nvSpPr>
            <p:spPr>
              <a:xfrm>
                <a:off x="2968" y="981"/>
                <a:ext cx="459" cy="309"/>
              </a:xfrm>
              <a:custGeom>
                <a:avLst/>
                <a:gdLst/>
                <a:ahLst/>
                <a:cxnLst/>
                <a:rect l="l" t="t" r="r" b="b"/>
                <a:pathLst>
                  <a:path w="191" h="128" extrusionOk="0">
                    <a:moveTo>
                      <a:pt x="188" y="110"/>
                    </a:moveTo>
                    <a:cubicBezTo>
                      <a:pt x="153" y="67"/>
                      <a:pt x="153" y="67"/>
                      <a:pt x="153" y="67"/>
                    </a:cubicBezTo>
                    <a:cubicBezTo>
                      <a:pt x="151" y="65"/>
                      <a:pt x="147" y="63"/>
                      <a:pt x="144" y="63"/>
                    </a:cubicBezTo>
                    <a:cubicBezTo>
                      <a:pt x="140" y="63"/>
                      <a:pt x="137" y="65"/>
                      <a:pt x="135" y="67"/>
                    </a:cubicBezTo>
                    <a:cubicBezTo>
                      <a:pt x="125" y="80"/>
                      <a:pt x="125" y="80"/>
                      <a:pt x="125" y="80"/>
                    </a:cubicBezTo>
                    <a:cubicBezTo>
                      <a:pt x="110" y="72"/>
                      <a:pt x="110" y="72"/>
                      <a:pt x="110" y="72"/>
                    </a:cubicBezTo>
                    <a:cubicBezTo>
                      <a:pt x="110" y="72"/>
                      <a:pt x="110" y="72"/>
                      <a:pt x="110" y="72"/>
                    </a:cubicBezTo>
                    <a:cubicBezTo>
                      <a:pt x="110" y="44"/>
                      <a:pt x="110" y="44"/>
                      <a:pt x="110" y="44"/>
                    </a:cubicBezTo>
                    <a:cubicBezTo>
                      <a:pt x="110" y="38"/>
                      <a:pt x="108" y="22"/>
                      <a:pt x="100" y="17"/>
                    </a:cubicBezTo>
                    <a:cubicBezTo>
                      <a:pt x="84" y="4"/>
                      <a:pt x="84" y="4"/>
                      <a:pt x="84" y="4"/>
                    </a:cubicBezTo>
                    <a:cubicBezTo>
                      <a:pt x="78" y="0"/>
                      <a:pt x="70" y="0"/>
                      <a:pt x="66" y="0"/>
                    </a:cubicBezTo>
                    <a:cubicBezTo>
                      <a:pt x="40" y="0"/>
                      <a:pt x="40" y="0"/>
                      <a:pt x="40" y="0"/>
                    </a:cubicBezTo>
                    <a:cubicBezTo>
                      <a:pt x="35" y="0"/>
                      <a:pt x="30" y="2"/>
                      <a:pt x="28" y="6"/>
                    </a:cubicBezTo>
                    <a:cubicBezTo>
                      <a:pt x="17" y="22"/>
                      <a:pt x="17" y="22"/>
                      <a:pt x="17" y="22"/>
                    </a:cubicBezTo>
                    <a:cubicBezTo>
                      <a:pt x="4" y="16"/>
                      <a:pt x="4" y="16"/>
                      <a:pt x="4" y="16"/>
                    </a:cubicBezTo>
                    <a:cubicBezTo>
                      <a:pt x="0" y="23"/>
                      <a:pt x="0" y="23"/>
                      <a:pt x="0" y="23"/>
                    </a:cubicBezTo>
                    <a:cubicBezTo>
                      <a:pt x="138" y="96"/>
                      <a:pt x="138" y="96"/>
                      <a:pt x="138" y="96"/>
                    </a:cubicBezTo>
                    <a:cubicBezTo>
                      <a:pt x="142" y="89"/>
                      <a:pt x="142" y="89"/>
                      <a:pt x="142" y="89"/>
                    </a:cubicBezTo>
                    <a:cubicBezTo>
                      <a:pt x="132" y="84"/>
                      <a:pt x="132" y="84"/>
                      <a:pt x="132" y="84"/>
                    </a:cubicBezTo>
                    <a:cubicBezTo>
                      <a:pt x="141" y="72"/>
                      <a:pt x="141" y="72"/>
                      <a:pt x="141" y="72"/>
                    </a:cubicBezTo>
                    <a:cubicBezTo>
                      <a:pt x="142" y="71"/>
                      <a:pt x="145" y="71"/>
                      <a:pt x="147" y="72"/>
                    </a:cubicBezTo>
                    <a:cubicBezTo>
                      <a:pt x="182" y="115"/>
                      <a:pt x="182" y="115"/>
                      <a:pt x="182" y="115"/>
                    </a:cubicBezTo>
                    <a:cubicBezTo>
                      <a:pt x="183" y="116"/>
                      <a:pt x="182" y="117"/>
                      <a:pt x="182" y="118"/>
                    </a:cubicBezTo>
                    <a:cubicBezTo>
                      <a:pt x="181" y="119"/>
                      <a:pt x="180" y="120"/>
                      <a:pt x="179" y="120"/>
                    </a:cubicBezTo>
                    <a:cubicBezTo>
                      <a:pt x="110" y="120"/>
                      <a:pt x="110" y="120"/>
                      <a:pt x="110" y="120"/>
                    </a:cubicBezTo>
                    <a:cubicBezTo>
                      <a:pt x="108" y="120"/>
                      <a:pt x="107" y="119"/>
                      <a:pt x="107" y="118"/>
                    </a:cubicBezTo>
                    <a:cubicBezTo>
                      <a:pt x="107" y="117"/>
                      <a:pt x="106" y="116"/>
                      <a:pt x="107" y="115"/>
                    </a:cubicBezTo>
                    <a:cubicBezTo>
                      <a:pt x="122" y="98"/>
                      <a:pt x="122" y="98"/>
                      <a:pt x="122" y="98"/>
                    </a:cubicBezTo>
                    <a:cubicBezTo>
                      <a:pt x="116" y="93"/>
                      <a:pt x="116" y="93"/>
                      <a:pt x="116" y="93"/>
                    </a:cubicBezTo>
                    <a:cubicBezTo>
                      <a:pt x="101" y="110"/>
                      <a:pt x="101" y="110"/>
                      <a:pt x="101" y="110"/>
                    </a:cubicBezTo>
                    <a:cubicBezTo>
                      <a:pt x="98" y="114"/>
                      <a:pt x="98" y="118"/>
                      <a:pt x="100" y="122"/>
                    </a:cubicBezTo>
                    <a:cubicBezTo>
                      <a:pt x="102" y="125"/>
                      <a:pt x="105" y="128"/>
                      <a:pt x="110" y="128"/>
                    </a:cubicBezTo>
                    <a:cubicBezTo>
                      <a:pt x="179" y="128"/>
                      <a:pt x="179" y="128"/>
                      <a:pt x="179" y="128"/>
                    </a:cubicBezTo>
                    <a:cubicBezTo>
                      <a:pt x="183" y="128"/>
                      <a:pt x="187" y="125"/>
                      <a:pt x="189" y="122"/>
                    </a:cubicBezTo>
                    <a:cubicBezTo>
                      <a:pt x="191" y="118"/>
                      <a:pt x="191" y="114"/>
                      <a:pt x="188" y="110"/>
                    </a:cubicBezTo>
                    <a:close/>
                    <a:moveTo>
                      <a:pt x="35" y="10"/>
                    </a:moveTo>
                    <a:cubicBezTo>
                      <a:pt x="36" y="8"/>
                      <a:pt x="38" y="8"/>
                      <a:pt x="40" y="8"/>
                    </a:cubicBezTo>
                    <a:cubicBezTo>
                      <a:pt x="66" y="8"/>
                      <a:pt x="66" y="8"/>
                      <a:pt x="66" y="8"/>
                    </a:cubicBezTo>
                    <a:cubicBezTo>
                      <a:pt x="71" y="8"/>
                      <a:pt x="76" y="9"/>
                      <a:pt x="79" y="11"/>
                    </a:cubicBezTo>
                    <a:cubicBezTo>
                      <a:pt x="96" y="23"/>
                      <a:pt x="96" y="23"/>
                      <a:pt x="96" y="23"/>
                    </a:cubicBezTo>
                    <a:cubicBezTo>
                      <a:pt x="99" y="25"/>
                      <a:pt x="102" y="36"/>
                      <a:pt x="102" y="44"/>
                    </a:cubicBezTo>
                    <a:cubicBezTo>
                      <a:pt x="102" y="68"/>
                      <a:pt x="102" y="68"/>
                      <a:pt x="102" y="68"/>
                    </a:cubicBezTo>
                    <a:cubicBezTo>
                      <a:pt x="90" y="61"/>
                      <a:pt x="90" y="61"/>
                      <a:pt x="90" y="61"/>
                    </a:cubicBezTo>
                    <a:cubicBezTo>
                      <a:pt x="90" y="32"/>
                      <a:pt x="90" y="32"/>
                      <a:pt x="90" y="32"/>
                    </a:cubicBezTo>
                    <a:cubicBezTo>
                      <a:pt x="73" y="44"/>
                      <a:pt x="73" y="44"/>
                      <a:pt x="73" y="44"/>
                    </a:cubicBezTo>
                    <a:cubicBezTo>
                      <a:pt x="78" y="50"/>
                      <a:pt x="78" y="50"/>
                      <a:pt x="78" y="50"/>
                    </a:cubicBezTo>
                    <a:cubicBezTo>
                      <a:pt x="82" y="47"/>
                      <a:pt x="82" y="47"/>
                      <a:pt x="82" y="47"/>
                    </a:cubicBezTo>
                    <a:cubicBezTo>
                      <a:pt x="82" y="57"/>
                      <a:pt x="82" y="57"/>
                      <a:pt x="82" y="57"/>
                    </a:cubicBezTo>
                    <a:cubicBezTo>
                      <a:pt x="40" y="35"/>
                      <a:pt x="40" y="35"/>
                      <a:pt x="40" y="35"/>
                    </a:cubicBezTo>
                    <a:cubicBezTo>
                      <a:pt x="44" y="28"/>
                      <a:pt x="44" y="28"/>
                      <a:pt x="44" y="28"/>
                    </a:cubicBezTo>
                    <a:cubicBezTo>
                      <a:pt x="50" y="28"/>
                      <a:pt x="50" y="28"/>
                      <a:pt x="50" y="28"/>
                    </a:cubicBezTo>
                    <a:cubicBezTo>
                      <a:pt x="46" y="34"/>
                      <a:pt x="46" y="34"/>
                      <a:pt x="46" y="34"/>
                    </a:cubicBezTo>
                    <a:cubicBezTo>
                      <a:pt x="53" y="38"/>
                      <a:pt x="53" y="38"/>
                      <a:pt x="53" y="38"/>
                    </a:cubicBezTo>
                    <a:cubicBezTo>
                      <a:pt x="65" y="20"/>
                      <a:pt x="65" y="20"/>
                      <a:pt x="65" y="20"/>
                    </a:cubicBezTo>
                    <a:cubicBezTo>
                      <a:pt x="39" y="20"/>
                      <a:pt x="39" y="20"/>
                      <a:pt x="39" y="20"/>
                    </a:cubicBezTo>
                    <a:cubicBezTo>
                      <a:pt x="33" y="31"/>
                      <a:pt x="33" y="31"/>
                      <a:pt x="33" y="31"/>
                    </a:cubicBezTo>
                    <a:cubicBezTo>
                      <a:pt x="24" y="26"/>
                      <a:pt x="24" y="26"/>
                      <a:pt x="24" y="26"/>
                    </a:cubicBezTo>
                    <a:lnTo>
                      <a:pt x="35" y="1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75" name="Google Shape;8716;p23">
                <a:extLst>
                  <a:ext uri="{FF2B5EF4-FFF2-40B4-BE49-F238E27FC236}">
                    <a16:creationId xmlns:a16="http://schemas.microsoft.com/office/drawing/2014/main" id="{410B21B8-DF53-BC06-0AFE-123E80AD500D}"/>
                  </a:ext>
                </a:extLst>
              </p:cNvPr>
              <p:cNvSpPr/>
              <p:nvPr/>
            </p:nvSpPr>
            <p:spPr>
              <a:xfrm>
                <a:off x="3184" y="913"/>
                <a:ext cx="96" cy="97"/>
              </a:xfrm>
              <a:custGeom>
                <a:avLst/>
                <a:gdLst/>
                <a:ahLst/>
                <a:cxnLst/>
                <a:rect l="l" t="t" r="r" b="b"/>
                <a:pathLst>
                  <a:path w="40" h="40" extrusionOk="0">
                    <a:moveTo>
                      <a:pt x="20" y="40"/>
                    </a:moveTo>
                    <a:cubicBezTo>
                      <a:pt x="31" y="40"/>
                      <a:pt x="40" y="31"/>
                      <a:pt x="40" y="20"/>
                    </a:cubicBezTo>
                    <a:cubicBezTo>
                      <a:pt x="40" y="9"/>
                      <a:pt x="31" y="0"/>
                      <a:pt x="20" y="0"/>
                    </a:cubicBezTo>
                    <a:cubicBezTo>
                      <a:pt x="9" y="0"/>
                      <a:pt x="0" y="9"/>
                      <a:pt x="0" y="20"/>
                    </a:cubicBezTo>
                    <a:cubicBezTo>
                      <a:pt x="0" y="31"/>
                      <a:pt x="9" y="40"/>
                      <a:pt x="20" y="40"/>
                    </a:cubicBezTo>
                    <a:close/>
                    <a:moveTo>
                      <a:pt x="20" y="8"/>
                    </a:moveTo>
                    <a:cubicBezTo>
                      <a:pt x="26" y="8"/>
                      <a:pt x="32" y="13"/>
                      <a:pt x="32" y="20"/>
                    </a:cubicBezTo>
                    <a:cubicBezTo>
                      <a:pt x="32" y="26"/>
                      <a:pt x="26" y="32"/>
                      <a:pt x="20" y="32"/>
                    </a:cubicBezTo>
                    <a:cubicBezTo>
                      <a:pt x="13" y="32"/>
                      <a:pt x="8" y="26"/>
                      <a:pt x="8" y="20"/>
                    </a:cubicBezTo>
                    <a:cubicBezTo>
                      <a:pt x="8" y="13"/>
                      <a:pt x="13" y="8"/>
                      <a:pt x="20" y="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76" name="Google Shape;8717;p23">
                <a:extLst>
                  <a:ext uri="{FF2B5EF4-FFF2-40B4-BE49-F238E27FC236}">
                    <a16:creationId xmlns:a16="http://schemas.microsoft.com/office/drawing/2014/main" id="{90476586-EB72-5B10-2CA3-0245B3B27FB5}"/>
                  </a:ext>
                </a:extLst>
              </p:cNvPr>
              <p:cNvSpPr/>
              <p:nvPr/>
            </p:nvSpPr>
            <p:spPr>
              <a:xfrm>
                <a:off x="2989" y="1099"/>
                <a:ext cx="195" cy="196"/>
              </a:xfrm>
              <a:custGeom>
                <a:avLst/>
                <a:gdLst/>
                <a:ahLst/>
                <a:cxnLst/>
                <a:rect l="l" t="t" r="r" b="b"/>
                <a:pathLst>
                  <a:path w="81" h="81" extrusionOk="0">
                    <a:moveTo>
                      <a:pt x="66" y="16"/>
                    </a:moveTo>
                    <a:cubicBezTo>
                      <a:pt x="59" y="20"/>
                      <a:pt x="59" y="20"/>
                      <a:pt x="59" y="20"/>
                    </a:cubicBezTo>
                    <a:cubicBezTo>
                      <a:pt x="70" y="37"/>
                      <a:pt x="70" y="37"/>
                      <a:pt x="70" y="37"/>
                    </a:cubicBezTo>
                    <a:cubicBezTo>
                      <a:pt x="70" y="37"/>
                      <a:pt x="70" y="37"/>
                      <a:pt x="70" y="37"/>
                    </a:cubicBezTo>
                    <a:cubicBezTo>
                      <a:pt x="71" y="39"/>
                      <a:pt x="73" y="41"/>
                      <a:pt x="73" y="42"/>
                    </a:cubicBezTo>
                    <a:cubicBezTo>
                      <a:pt x="73" y="70"/>
                      <a:pt x="73" y="70"/>
                      <a:pt x="73" y="70"/>
                    </a:cubicBezTo>
                    <a:cubicBezTo>
                      <a:pt x="73" y="70"/>
                      <a:pt x="72" y="71"/>
                      <a:pt x="72" y="72"/>
                    </a:cubicBezTo>
                    <a:cubicBezTo>
                      <a:pt x="71" y="73"/>
                      <a:pt x="69" y="73"/>
                      <a:pt x="67" y="73"/>
                    </a:cubicBezTo>
                    <a:cubicBezTo>
                      <a:pt x="65" y="73"/>
                      <a:pt x="63" y="71"/>
                      <a:pt x="63" y="70"/>
                    </a:cubicBezTo>
                    <a:cubicBezTo>
                      <a:pt x="60" y="42"/>
                      <a:pt x="60" y="42"/>
                      <a:pt x="60" y="42"/>
                    </a:cubicBezTo>
                    <a:cubicBezTo>
                      <a:pt x="44" y="14"/>
                      <a:pt x="44" y="14"/>
                      <a:pt x="44" y="14"/>
                    </a:cubicBezTo>
                    <a:cubicBezTo>
                      <a:pt x="19" y="71"/>
                      <a:pt x="19" y="71"/>
                      <a:pt x="19" y="71"/>
                    </a:cubicBezTo>
                    <a:cubicBezTo>
                      <a:pt x="18" y="71"/>
                      <a:pt x="18" y="71"/>
                      <a:pt x="18" y="71"/>
                    </a:cubicBezTo>
                    <a:cubicBezTo>
                      <a:pt x="18" y="72"/>
                      <a:pt x="17" y="73"/>
                      <a:pt x="16" y="73"/>
                    </a:cubicBezTo>
                    <a:cubicBezTo>
                      <a:pt x="15" y="73"/>
                      <a:pt x="11" y="73"/>
                      <a:pt x="11" y="73"/>
                    </a:cubicBezTo>
                    <a:cubicBezTo>
                      <a:pt x="10" y="73"/>
                      <a:pt x="9" y="72"/>
                      <a:pt x="9" y="72"/>
                    </a:cubicBezTo>
                    <a:cubicBezTo>
                      <a:pt x="9" y="71"/>
                      <a:pt x="9" y="71"/>
                      <a:pt x="9" y="70"/>
                    </a:cubicBezTo>
                    <a:cubicBezTo>
                      <a:pt x="17" y="44"/>
                      <a:pt x="17" y="44"/>
                      <a:pt x="17" y="44"/>
                    </a:cubicBezTo>
                    <a:cubicBezTo>
                      <a:pt x="28" y="13"/>
                      <a:pt x="28" y="13"/>
                      <a:pt x="28" y="13"/>
                    </a:cubicBezTo>
                    <a:cubicBezTo>
                      <a:pt x="29" y="12"/>
                      <a:pt x="33" y="8"/>
                      <a:pt x="36" y="6"/>
                    </a:cubicBezTo>
                    <a:cubicBezTo>
                      <a:pt x="30" y="0"/>
                      <a:pt x="30" y="0"/>
                      <a:pt x="30" y="0"/>
                    </a:cubicBezTo>
                    <a:cubicBezTo>
                      <a:pt x="21" y="8"/>
                      <a:pt x="21" y="8"/>
                      <a:pt x="21" y="9"/>
                    </a:cubicBezTo>
                    <a:cubicBezTo>
                      <a:pt x="9" y="42"/>
                      <a:pt x="9" y="42"/>
                      <a:pt x="9" y="42"/>
                    </a:cubicBezTo>
                    <a:cubicBezTo>
                      <a:pt x="1" y="67"/>
                      <a:pt x="1" y="67"/>
                      <a:pt x="1" y="67"/>
                    </a:cubicBezTo>
                    <a:cubicBezTo>
                      <a:pt x="0" y="70"/>
                      <a:pt x="1" y="73"/>
                      <a:pt x="2" y="75"/>
                    </a:cubicBezTo>
                    <a:cubicBezTo>
                      <a:pt x="3" y="78"/>
                      <a:pt x="6" y="80"/>
                      <a:pt x="9" y="81"/>
                    </a:cubicBezTo>
                    <a:cubicBezTo>
                      <a:pt x="10" y="81"/>
                      <a:pt x="16" y="81"/>
                      <a:pt x="16" y="81"/>
                    </a:cubicBezTo>
                    <a:cubicBezTo>
                      <a:pt x="20" y="81"/>
                      <a:pt x="24" y="78"/>
                      <a:pt x="26" y="74"/>
                    </a:cubicBezTo>
                    <a:cubicBezTo>
                      <a:pt x="45" y="32"/>
                      <a:pt x="45" y="32"/>
                      <a:pt x="45" y="32"/>
                    </a:cubicBezTo>
                    <a:cubicBezTo>
                      <a:pt x="52" y="45"/>
                      <a:pt x="52" y="45"/>
                      <a:pt x="52" y="45"/>
                    </a:cubicBezTo>
                    <a:cubicBezTo>
                      <a:pt x="55" y="70"/>
                      <a:pt x="55" y="70"/>
                      <a:pt x="55" y="70"/>
                    </a:cubicBezTo>
                    <a:cubicBezTo>
                      <a:pt x="55" y="75"/>
                      <a:pt x="61" y="80"/>
                      <a:pt x="66" y="81"/>
                    </a:cubicBezTo>
                    <a:cubicBezTo>
                      <a:pt x="70" y="81"/>
                      <a:pt x="74" y="80"/>
                      <a:pt x="77" y="78"/>
                    </a:cubicBezTo>
                    <a:cubicBezTo>
                      <a:pt x="79" y="76"/>
                      <a:pt x="81" y="73"/>
                      <a:pt x="81" y="70"/>
                    </a:cubicBezTo>
                    <a:cubicBezTo>
                      <a:pt x="81" y="42"/>
                      <a:pt x="81" y="42"/>
                      <a:pt x="81" y="42"/>
                    </a:cubicBezTo>
                    <a:cubicBezTo>
                      <a:pt x="81" y="38"/>
                      <a:pt x="78" y="35"/>
                      <a:pt x="76" y="33"/>
                    </a:cubicBezTo>
                    <a:lnTo>
                      <a:pt x="66" y="16"/>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277" name="Group 276">
            <a:extLst>
              <a:ext uri="{FF2B5EF4-FFF2-40B4-BE49-F238E27FC236}">
                <a16:creationId xmlns:a16="http://schemas.microsoft.com/office/drawing/2014/main" id="{8E316801-7664-E780-5164-A28BBD3F1476}"/>
              </a:ext>
            </a:extLst>
          </p:cNvPr>
          <p:cNvGrpSpPr/>
          <p:nvPr userDrawn="1"/>
        </p:nvGrpSpPr>
        <p:grpSpPr>
          <a:xfrm>
            <a:off x="1032150" y="3311788"/>
            <a:ext cx="1447800" cy="1170315"/>
            <a:chOff x="458410" y="2906483"/>
            <a:chExt cx="1447800" cy="1170315"/>
          </a:xfrm>
        </p:grpSpPr>
        <p:sp>
          <p:nvSpPr>
            <p:cNvPr id="278" name="TextBox 277">
              <a:extLst>
                <a:ext uri="{FF2B5EF4-FFF2-40B4-BE49-F238E27FC236}">
                  <a16:creationId xmlns:a16="http://schemas.microsoft.com/office/drawing/2014/main" id="{78B36078-DC28-8F24-9C18-A41361004FCF}"/>
                </a:ext>
              </a:extLst>
            </p:cNvPr>
            <p:cNvSpPr txBox="1"/>
            <p:nvPr/>
          </p:nvSpPr>
          <p:spPr>
            <a:xfrm>
              <a:off x="458410" y="3661300"/>
              <a:ext cx="1447800" cy="415498"/>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50" b="1" i="0" u="none" strike="noStrike" kern="0" cap="none" spc="0" normalizeH="0" baseline="0" noProof="0" dirty="0">
                  <a:ln>
                    <a:noFill/>
                  </a:ln>
                  <a:solidFill>
                    <a:prstClr val="black"/>
                  </a:solidFill>
                  <a:effectLst/>
                  <a:uLnTx/>
                  <a:uFillTx/>
                  <a:latin typeface="+mj-lt"/>
                  <a:ea typeface="HN for TELUS" panose="020B0504030202020204" pitchFamily="34" charset="0"/>
                </a:rPr>
                <a:t>96% patient satisfaction rate</a:t>
              </a:r>
            </a:p>
          </p:txBody>
        </p:sp>
        <p:grpSp>
          <p:nvGrpSpPr>
            <p:cNvPr id="279" name="Google Shape;9206;p26">
              <a:extLst>
                <a:ext uri="{FF2B5EF4-FFF2-40B4-BE49-F238E27FC236}">
                  <a16:creationId xmlns:a16="http://schemas.microsoft.com/office/drawing/2014/main" id="{A70DDDA4-025F-A388-0A83-BA65D7D89AEA}"/>
                </a:ext>
              </a:extLst>
            </p:cNvPr>
            <p:cNvGrpSpPr/>
            <p:nvPr/>
          </p:nvGrpSpPr>
          <p:grpSpPr>
            <a:xfrm>
              <a:off x="765148" y="2906483"/>
              <a:ext cx="834325" cy="731088"/>
              <a:chOff x="7278688" y="2027238"/>
              <a:chExt cx="628650" cy="550863"/>
            </a:xfrm>
          </p:grpSpPr>
          <p:sp>
            <p:nvSpPr>
              <p:cNvPr id="280" name="Google Shape;9207;p26">
                <a:extLst>
                  <a:ext uri="{FF2B5EF4-FFF2-40B4-BE49-F238E27FC236}">
                    <a16:creationId xmlns:a16="http://schemas.microsoft.com/office/drawing/2014/main" id="{04F5A573-F3AC-E263-5CB9-F5E0372D60D0}"/>
                  </a:ext>
                </a:extLst>
              </p:cNvPr>
              <p:cNvSpPr/>
              <p:nvPr/>
            </p:nvSpPr>
            <p:spPr>
              <a:xfrm>
                <a:off x="7446963" y="2087563"/>
                <a:ext cx="320675" cy="320675"/>
              </a:xfrm>
              <a:custGeom>
                <a:avLst/>
                <a:gdLst/>
                <a:ahLst/>
                <a:cxnLst/>
                <a:rect l="l" t="t" r="r" b="b"/>
                <a:pathLst>
                  <a:path w="129" h="129" extrusionOk="0">
                    <a:moveTo>
                      <a:pt x="2" y="119"/>
                    </a:moveTo>
                    <a:cubicBezTo>
                      <a:pt x="20" y="119"/>
                      <a:pt x="20" y="119"/>
                      <a:pt x="20" y="119"/>
                    </a:cubicBezTo>
                    <a:cubicBezTo>
                      <a:pt x="23" y="119"/>
                      <a:pt x="24" y="120"/>
                      <a:pt x="25" y="122"/>
                    </a:cubicBezTo>
                    <a:cubicBezTo>
                      <a:pt x="25" y="122"/>
                      <a:pt x="25" y="122"/>
                      <a:pt x="25" y="122"/>
                    </a:cubicBezTo>
                    <a:cubicBezTo>
                      <a:pt x="26" y="123"/>
                      <a:pt x="26" y="123"/>
                      <a:pt x="26" y="123"/>
                    </a:cubicBezTo>
                    <a:cubicBezTo>
                      <a:pt x="29" y="126"/>
                      <a:pt x="32" y="129"/>
                      <a:pt x="42" y="129"/>
                    </a:cubicBezTo>
                    <a:cubicBezTo>
                      <a:pt x="103" y="129"/>
                      <a:pt x="103" y="129"/>
                      <a:pt x="103" y="129"/>
                    </a:cubicBezTo>
                    <a:cubicBezTo>
                      <a:pt x="112" y="129"/>
                      <a:pt x="119" y="123"/>
                      <a:pt x="119" y="116"/>
                    </a:cubicBezTo>
                    <a:cubicBezTo>
                      <a:pt x="127" y="73"/>
                      <a:pt x="127" y="73"/>
                      <a:pt x="127" y="73"/>
                    </a:cubicBezTo>
                    <a:cubicBezTo>
                      <a:pt x="129" y="66"/>
                      <a:pt x="125" y="60"/>
                      <a:pt x="123" y="55"/>
                    </a:cubicBezTo>
                    <a:cubicBezTo>
                      <a:pt x="119" y="51"/>
                      <a:pt x="113" y="48"/>
                      <a:pt x="106" y="48"/>
                    </a:cubicBezTo>
                    <a:cubicBezTo>
                      <a:pt x="91" y="48"/>
                      <a:pt x="91" y="48"/>
                      <a:pt x="91" y="48"/>
                    </a:cubicBezTo>
                    <a:cubicBezTo>
                      <a:pt x="89" y="48"/>
                      <a:pt x="88" y="49"/>
                      <a:pt x="88" y="51"/>
                    </a:cubicBezTo>
                    <a:cubicBezTo>
                      <a:pt x="88" y="55"/>
                      <a:pt x="88" y="55"/>
                      <a:pt x="88" y="55"/>
                    </a:cubicBezTo>
                    <a:cubicBezTo>
                      <a:pt x="88" y="56"/>
                      <a:pt x="89" y="57"/>
                      <a:pt x="91" y="57"/>
                    </a:cubicBezTo>
                    <a:cubicBezTo>
                      <a:pt x="106" y="57"/>
                      <a:pt x="106" y="57"/>
                      <a:pt x="106" y="57"/>
                    </a:cubicBezTo>
                    <a:cubicBezTo>
                      <a:pt x="110" y="57"/>
                      <a:pt x="113" y="59"/>
                      <a:pt x="115" y="62"/>
                    </a:cubicBezTo>
                    <a:cubicBezTo>
                      <a:pt x="118" y="65"/>
                      <a:pt x="118" y="69"/>
                      <a:pt x="118" y="71"/>
                    </a:cubicBezTo>
                    <a:cubicBezTo>
                      <a:pt x="110" y="114"/>
                      <a:pt x="110" y="114"/>
                      <a:pt x="110" y="114"/>
                    </a:cubicBezTo>
                    <a:cubicBezTo>
                      <a:pt x="110" y="114"/>
                      <a:pt x="110" y="115"/>
                      <a:pt x="110" y="115"/>
                    </a:cubicBezTo>
                    <a:cubicBezTo>
                      <a:pt x="110" y="117"/>
                      <a:pt x="107" y="120"/>
                      <a:pt x="103" y="120"/>
                    </a:cubicBezTo>
                    <a:cubicBezTo>
                      <a:pt x="42" y="120"/>
                      <a:pt x="42" y="120"/>
                      <a:pt x="42" y="120"/>
                    </a:cubicBezTo>
                    <a:cubicBezTo>
                      <a:pt x="36" y="120"/>
                      <a:pt x="34" y="119"/>
                      <a:pt x="33" y="117"/>
                    </a:cubicBezTo>
                    <a:cubicBezTo>
                      <a:pt x="30" y="114"/>
                      <a:pt x="27" y="110"/>
                      <a:pt x="20" y="110"/>
                    </a:cubicBezTo>
                    <a:cubicBezTo>
                      <a:pt x="9" y="110"/>
                      <a:pt x="9" y="110"/>
                      <a:pt x="9" y="110"/>
                    </a:cubicBezTo>
                    <a:cubicBezTo>
                      <a:pt x="9" y="57"/>
                      <a:pt x="9" y="57"/>
                      <a:pt x="9" y="57"/>
                    </a:cubicBezTo>
                    <a:cubicBezTo>
                      <a:pt x="25" y="57"/>
                      <a:pt x="25" y="57"/>
                      <a:pt x="25" y="57"/>
                    </a:cubicBezTo>
                    <a:cubicBezTo>
                      <a:pt x="34" y="57"/>
                      <a:pt x="63" y="38"/>
                      <a:pt x="63" y="17"/>
                    </a:cubicBezTo>
                    <a:cubicBezTo>
                      <a:pt x="63" y="11"/>
                      <a:pt x="63" y="11"/>
                      <a:pt x="63" y="11"/>
                    </a:cubicBezTo>
                    <a:cubicBezTo>
                      <a:pt x="63" y="11"/>
                      <a:pt x="63" y="11"/>
                      <a:pt x="63" y="11"/>
                    </a:cubicBezTo>
                    <a:cubicBezTo>
                      <a:pt x="66" y="11"/>
                      <a:pt x="71" y="11"/>
                      <a:pt x="72" y="13"/>
                    </a:cubicBezTo>
                    <a:cubicBezTo>
                      <a:pt x="77" y="18"/>
                      <a:pt x="80" y="23"/>
                      <a:pt x="80" y="32"/>
                    </a:cubicBezTo>
                    <a:cubicBezTo>
                      <a:pt x="80" y="37"/>
                      <a:pt x="79" y="42"/>
                      <a:pt x="77" y="44"/>
                    </a:cubicBezTo>
                    <a:cubicBezTo>
                      <a:pt x="75" y="48"/>
                      <a:pt x="75" y="50"/>
                      <a:pt x="75" y="53"/>
                    </a:cubicBezTo>
                    <a:cubicBezTo>
                      <a:pt x="75" y="61"/>
                      <a:pt x="75" y="61"/>
                      <a:pt x="75" y="61"/>
                    </a:cubicBezTo>
                    <a:cubicBezTo>
                      <a:pt x="75" y="74"/>
                      <a:pt x="67" y="85"/>
                      <a:pt x="56" y="90"/>
                    </a:cubicBezTo>
                    <a:cubicBezTo>
                      <a:pt x="55" y="90"/>
                      <a:pt x="55" y="91"/>
                      <a:pt x="54" y="92"/>
                    </a:cubicBezTo>
                    <a:cubicBezTo>
                      <a:pt x="54" y="92"/>
                      <a:pt x="54" y="93"/>
                      <a:pt x="55" y="94"/>
                    </a:cubicBezTo>
                    <a:cubicBezTo>
                      <a:pt x="57" y="97"/>
                      <a:pt x="57" y="97"/>
                      <a:pt x="57" y="97"/>
                    </a:cubicBezTo>
                    <a:cubicBezTo>
                      <a:pt x="58" y="98"/>
                      <a:pt x="59" y="99"/>
                      <a:pt x="60" y="98"/>
                    </a:cubicBezTo>
                    <a:cubicBezTo>
                      <a:pt x="75" y="92"/>
                      <a:pt x="84" y="77"/>
                      <a:pt x="84" y="61"/>
                    </a:cubicBezTo>
                    <a:cubicBezTo>
                      <a:pt x="84" y="53"/>
                      <a:pt x="84" y="53"/>
                      <a:pt x="84" y="53"/>
                    </a:cubicBezTo>
                    <a:cubicBezTo>
                      <a:pt x="84" y="52"/>
                      <a:pt x="84" y="51"/>
                      <a:pt x="85" y="50"/>
                    </a:cubicBezTo>
                    <a:cubicBezTo>
                      <a:pt x="85" y="50"/>
                      <a:pt x="85" y="49"/>
                      <a:pt x="85" y="49"/>
                    </a:cubicBezTo>
                    <a:cubicBezTo>
                      <a:pt x="88" y="44"/>
                      <a:pt x="89" y="39"/>
                      <a:pt x="89" y="32"/>
                    </a:cubicBezTo>
                    <a:cubicBezTo>
                      <a:pt x="89" y="19"/>
                      <a:pt x="85" y="13"/>
                      <a:pt x="80" y="7"/>
                    </a:cubicBezTo>
                    <a:cubicBezTo>
                      <a:pt x="75" y="2"/>
                      <a:pt x="66" y="0"/>
                      <a:pt x="60" y="2"/>
                    </a:cubicBezTo>
                    <a:cubicBezTo>
                      <a:pt x="56" y="4"/>
                      <a:pt x="54" y="7"/>
                      <a:pt x="54" y="11"/>
                    </a:cubicBezTo>
                    <a:cubicBezTo>
                      <a:pt x="54" y="17"/>
                      <a:pt x="54" y="17"/>
                      <a:pt x="54" y="17"/>
                    </a:cubicBezTo>
                    <a:cubicBezTo>
                      <a:pt x="54" y="32"/>
                      <a:pt x="29" y="48"/>
                      <a:pt x="25" y="48"/>
                    </a:cubicBezTo>
                    <a:cubicBezTo>
                      <a:pt x="2" y="48"/>
                      <a:pt x="2" y="48"/>
                      <a:pt x="2" y="48"/>
                    </a:cubicBezTo>
                    <a:cubicBezTo>
                      <a:pt x="1" y="48"/>
                      <a:pt x="0" y="49"/>
                      <a:pt x="0" y="51"/>
                    </a:cubicBezTo>
                    <a:cubicBezTo>
                      <a:pt x="0" y="117"/>
                      <a:pt x="0" y="117"/>
                      <a:pt x="0" y="117"/>
                    </a:cubicBezTo>
                    <a:cubicBezTo>
                      <a:pt x="0" y="118"/>
                      <a:pt x="1" y="119"/>
                      <a:pt x="2" y="119"/>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1" name="Google Shape;9208;p26">
                <a:extLst>
                  <a:ext uri="{FF2B5EF4-FFF2-40B4-BE49-F238E27FC236}">
                    <a16:creationId xmlns:a16="http://schemas.microsoft.com/office/drawing/2014/main" id="{12A0F0A4-3A1C-A3EB-F8DC-6E86FD6E4090}"/>
                  </a:ext>
                </a:extLst>
              </p:cNvPr>
              <p:cNvSpPr/>
              <p:nvPr/>
            </p:nvSpPr>
            <p:spPr>
              <a:xfrm>
                <a:off x="7278688" y="2027238"/>
                <a:ext cx="628650" cy="550863"/>
              </a:xfrm>
              <a:custGeom>
                <a:avLst/>
                <a:gdLst/>
                <a:ahLst/>
                <a:cxnLst/>
                <a:rect l="l" t="t" r="r" b="b"/>
                <a:pathLst>
                  <a:path w="253" h="221" extrusionOk="0">
                    <a:moveTo>
                      <a:pt x="124" y="221"/>
                    </a:moveTo>
                    <a:cubicBezTo>
                      <a:pt x="125" y="221"/>
                      <a:pt x="126" y="221"/>
                      <a:pt x="126" y="221"/>
                    </a:cubicBezTo>
                    <a:cubicBezTo>
                      <a:pt x="127" y="221"/>
                      <a:pt x="128" y="221"/>
                      <a:pt x="128" y="221"/>
                    </a:cubicBezTo>
                    <a:cubicBezTo>
                      <a:pt x="155" y="189"/>
                      <a:pt x="155" y="189"/>
                      <a:pt x="155" y="189"/>
                    </a:cubicBezTo>
                    <a:cubicBezTo>
                      <a:pt x="232" y="189"/>
                      <a:pt x="232" y="189"/>
                      <a:pt x="232" y="189"/>
                    </a:cubicBezTo>
                    <a:cubicBezTo>
                      <a:pt x="243" y="189"/>
                      <a:pt x="253" y="180"/>
                      <a:pt x="253" y="168"/>
                    </a:cubicBezTo>
                    <a:cubicBezTo>
                      <a:pt x="253" y="21"/>
                      <a:pt x="253" y="21"/>
                      <a:pt x="253" y="21"/>
                    </a:cubicBezTo>
                    <a:cubicBezTo>
                      <a:pt x="253" y="10"/>
                      <a:pt x="243" y="0"/>
                      <a:pt x="232" y="0"/>
                    </a:cubicBezTo>
                    <a:cubicBezTo>
                      <a:pt x="20" y="0"/>
                      <a:pt x="20" y="0"/>
                      <a:pt x="20" y="0"/>
                    </a:cubicBezTo>
                    <a:cubicBezTo>
                      <a:pt x="9" y="0"/>
                      <a:pt x="0" y="10"/>
                      <a:pt x="0" y="21"/>
                    </a:cubicBezTo>
                    <a:cubicBezTo>
                      <a:pt x="0" y="168"/>
                      <a:pt x="0" y="168"/>
                      <a:pt x="0" y="168"/>
                    </a:cubicBezTo>
                    <a:cubicBezTo>
                      <a:pt x="0" y="180"/>
                      <a:pt x="9" y="189"/>
                      <a:pt x="20" y="189"/>
                    </a:cubicBezTo>
                    <a:cubicBezTo>
                      <a:pt x="97" y="189"/>
                      <a:pt x="97" y="189"/>
                      <a:pt x="97" y="189"/>
                    </a:cubicBezTo>
                    <a:lnTo>
                      <a:pt x="124" y="221"/>
                    </a:lnTo>
                    <a:close/>
                    <a:moveTo>
                      <a:pt x="20" y="10"/>
                    </a:moveTo>
                    <a:cubicBezTo>
                      <a:pt x="232" y="10"/>
                      <a:pt x="232" y="10"/>
                      <a:pt x="232" y="10"/>
                    </a:cubicBezTo>
                    <a:cubicBezTo>
                      <a:pt x="238" y="10"/>
                      <a:pt x="243" y="15"/>
                      <a:pt x="243" y="21"/>
                    </a:cubicBezTo>
                    <a:cubicBezTo>
                      <a:pt x="243" y="168"/>
                      <a:pt x="243" y="168"/>
                      <a:pt x="243" y="168"/>
                    </a:cubicBezTo>
                    <a:cubicBezTo>
                      <a:pt x="243" y="174"/>
                      <a:pt x="238" y="180"/>
                      <a:pt x="232" y="180"/>
                    </a:cubicBezTo>
                    <a:cubicBezTo>
                      <a:pt x="151" y="180"/>
                      <a:pt x="151" y="180"/>
                      <a:pt x="151" y="180"/>
                    </a:cubicBezTo>
                    <a:cubicBezTo>
                      <a:pt x="151" y="180"/>
                      <a:pt x="150" y="180"/>
                      <a:pt x="149" y="181"/>
                    </a:cubicBezTo>
                    <a:cubicBezTo>
                      <a:pt x="126" y="209"/>
                      <a:pt x="126" y="209"/>
                      <a:pt x="126" y="209"/>
                    </a:cubicBezTo>
                    <a:cubicBezTo>
                      <a:pt x="103" y="181"/>
                      <a:pt x="103" y="181"/>
                      <a:pt x="103" y="181"/>
                    </a:cubicBezTo>
                    <a:cubicBezTo>
                      <a:pt x="102" y="180"/>
                      <a:pt x="101" y="180"/>
                      <a:pt x="101" y="180"/>
                    </a:cubicBezTo>
                    <a:cubicBezTo>
                      <a:pt x="20" y="180"/>
                      <a:pt x="20" y="180"/>
                      <a:pt x="20" y="180"/>
                    </a:cubicBezTo>
                    <a:cubicBezTo>
                      <a:pt x="14" y="180"/>
                      <a:pt x="9" y="174"/>
                      <a:pt x="9" y="168"/>
                    </a:cubicBezTo>
                    <a:cubicBezTo>
                      <a:pt x="9" y="21"/>
                      <a:pt x="9" y="21"/>
                      <a:pt x="9" y="21"/>
                    </a:cubicBezTo>
                    <a:cubicBezTo>
                      <a:pt x="9" y="15"/>
                      <a:pt x="14" y="10"/>
                      <a:pt x="20" y="1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282" name="Group 281">
            <a:extLst>
              <a:ext uri="{FF2B5EF4-FFF2-40B4-BE49-F238E27FC236}">
                <a16:creationId xmlns:a16="http://schemas.microsoft.com/office/drawing/2014/main" id="{3E00D65A-E74E-4AEE-D2DE-DC0590730236}"/>
              </a:ext>
            </a:extLst>
          </p:cNvPr>
          <p:cNvGrpSpPr/>
          <p:nvPr userDrawn="1"/>
        </p:nvGrpSpPr>
        <p:grpSpPr>
          <a:xfrm>
            <a:off x="10953257" y="4825350"/>
            <a:ext cx="712054" cy="775961"/>
            <a:chOff x="10953257" y="4977750"/>
            <a:chExt cx="712054" cy="775961"/>
          </a:xfrm>
        </p:grpSpPr>
        <p:sp>
          <p:nvSpPr>
            <p:cNvPr id="283" name="TextBox 282">
              <a:extLst>
                <a:ext uri="{FF2B5EF4-FFF2-40B4-BE49-F238E27FC236}">
                  <a16:creationId xmlns:a16="http://schemas.microsoft.com/office/drawing/2014/main" id="{766CF624-E563-53BD-AEE1-78BBA5CBE3F8}"/>
                </a:ext>
              </a:extLst>
            </p:cNvPr>
            <p:cNvSpPr txBox="1"/>
            <p:nvPr/>
          </p:nvSpPr>
          <p:spPr>
            <a:xfrm>
              <a:off x="10953257" y="5492101"/>
              <a:ext cx="712054" cy="261610"/>
            </a:xfrm>
            <a:prstGeom prst="rect">
              <a:avLst/>
            </a:prstGeom>
            <a:noFill/>
          </p:spPr>
          <p:txBody>
            <a:bodyPr wrap="non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Finance</a:t>
              </a:r>
            </a:p>
          </p:txBody>
        </p:sp>
        <p:grpSp>
          <p:nvGrpSpPr>
            <p:cNvPr id="284" name="Google Shape;12277;p35">
              <a:extLst>
                <a:ext uri="{FF2B5EF4-FFF2-40B4-BE49-F238E27FC236}">
                  <a16:creationId xmlns:a16="http://schemas.microsoft.com/office/drawing/2014/main" id="{31EB837A-DEC4-83B2-478A-4A996633B4FF}"/>
                </a:ext>
              </a:extLst>
            </p:cNvPr>
            <p:cNvGrpSpPr/>
            <p:nvPr/>
          </p:nvGrpSpPr>
          <p:grpSpPr>
            <a:xfrm>
              <a:off x="11021946" y="4977750"/>
              <a:ext cx="574675" cy="514351"/>
              <a:chOff x="10066338" y="923925"/>
              <a:chExt cx="574675" cy="514351"/>
            </a:xfrm>
          </p:grpSpPr>
          <p:sp>
            <p:nvSpPr>
              <p:cNvPr id="285" name="Google Shape;12278;p35">
                <a:extLst>
                  <a:ext uri="{FF2B5EF4-FFF2-40B4-BE49-F238E27FC236}">
                    <a16:creationId xmlns:a16="http://schemas.microsoft.com/office/drawing/2014/main" id="{9B21CCC7-024B-1767-CD70-8638E515864E}"/>
                  </a:ext>
                </a:extLst>
              </p:cNvPr>
              <p:cNvSpPr/>
              <p:nvPr/>
            </p:nvSpPr>
            <p:spPr>
              <a:xfrm>
                <a:off x="10402888" y="1141413"/>
                <a:ext cx="238125" cy="296863"/>
              </a:xfrm>
              <a:custGeom>
                <a:avLst/>
                <a:gdLst/>
                <a:ahLst/>
                <a:cxnLst/>
                <a:rect l="l" t="t" r="r" b="b"/>
                <a:pathLst>
                  <a:path w="97" h="121" extrusionOk="0">
                    <a:moveTo>
                      <a:pt x="94" y="0"/>
                    </a:moveTo>
                    <a:cubicBezTo>
                      <a:pt x="2" y="0"/>
                      <a:pt x="2" y="0"/>
                      <a:pt x="2" y="0"/>
                    </a:cubicBezTo>
                    <a:cubicBezTo>
                      <a:pt x="1" y="0"/>
                      <a:pt x="0" y="2"/>
                      <a:pt x="0" y="3"/>
                    </a:cubicBezTo>
                    <a:cubicBezTo>
                      <a:pt x="0" y="119"/>
                      <a:pt x="0" y="119"/>
                      <a:pt x="0" y="119"/>
                    </a:cubicBezTo>
                    <a:cubicBezTo>
                      <a:pt x="0" y="120"/>
                      <a:pt x="1" y="121"/>
                      <a:pt x="2" y="121"/>
                    </a:cubicBezTo>
                    <a:cubicBezTo>
                      <a:pt x="94" y="121"/>
                      <a:pt x="94" y="121"/>
                      <a:pt x="94" y="121"/>
                    </a:cubicBezTo>
                    <a:cubicBezTo>
                      <a:pt x="95" y="121"/>
                      <a:pt x="97" y="120"/>
                      <a:pt x="97" y="119"/>
                    </a:cubicBezTo>
                    <a:cubicBezTo>
                      <a:pt x="97" y="3"/>
                      <a:pt x="97" y="3"/>
                      <a:pt x="97" y="3"/>
                    </a:cubicBezTo>
                    <a:cubicBezTo>
                      <a:pt x="97" y="2"/>
                      <a:pt x="95" y="0"/>
                      <a:pt x="94" y="0"/>
                    </a:cubicBezTo>
                    <a:close/>
                    <a:moveTo>
                      <a:pt x="87" y="72"/>
                    </a:moveTo>
                    <a:cubicBezTo>
                      <a:pt x="87" y="112"/>
                      <a:pt x="87" y="112"/>
                      <a:pt x="87" y="112"/>
                    </a:cubicBezTo>
                    <a:cubicBezTo>
                      <a:pt x="68" y="112"/>
                      <a:pt x="68" y="112"/>
                      <a:pt x="68" y="112"/>
                    </a:cubicBezTo>
                    <a:cubicBezTo>
                      <a:pt x="68" y="72"/>
                      <a:pt x="68" y="72"/>
                      <a:pt x="68" y="72"/>
                    </a:cubicBezTo>
                    <a:lnTo>
                      <a:pt x="87" y="72"/>
                    </a:lnTo>
                    <a:close/>
                    <a:moveTo>
                      <a:pt x="87" y="49"/>
                    </a:moveTo>
                    <a:cubicBezTo>
                      <a:pt x="87" y="63"/>
                      <a:pt x="87" y="63"/>
                      <a:pt x="87" y="63"/>
                    </a:cubicBezTo>
                    <a:cubicBezTo>
                      <a:pt x="68" y="63"/>
                      <a:pt x="68" y="63"/>
                      <a:pt x="68" y="63"/>
                    </a:cubicBezTo>
                    <a:cubicBezTo>
                      <a:pt x="68" y="49"/>
                      <a:pt x="68" y="49"/>
                      <a:pt x="68" y="49"/>
                    </a:cubicBezTo>
                    <a:lnTo>
                      <a:pt x="87" y="49"/>
                    </a:lnTo>
                    <a:close/>
                    <a:moveTo>
                      <a:pt x="58" y="97"/>
                    </a:moveTo>
                    <a:cubicBezTo>
                      <a:pt x="58" y="112"/>
                      <a:pt x="58" y="112"/>
                      <a:pt x="58" y="112"/>
                    </a:cubicBezTo>
                    <a:cubicBezTo>
                      <a:pt x="38" y="112"/>
                      <a:pt x="38" y="112"/>
                      <a:pt x="38" y="112"/>
                    </a:cubicBezTo>
                    <a:cubicBezTo>
                      <a:pt x="38" y="97"/>
                      <a:pt x="38" y="97"/>
                      <a:pt x="38" y="97"/>
                    </a:cubicBezTo>
                    <a:lnTo>
                      <a:pt x="58" y="97"/>
                    </a:lnTo>
                    <a:close/>
                    <a:moveTo>
                      <a:pt x="58" y="72"/>
                    </a:moveTo>
                    <a:cubicBezTo>
                      <a:pt x="58" y="88"/>
                      <a:pt x="58" y="88"/>
                      <a:pt x="58" y="88"/>
                    </a:cubicBezTo>
                    <a:cubicBezTo>
                      <a:pt x="38" y="88"/>
                      <a:pt x="38" y="88"/>
                      <a:pt x="38" y="88"/>
                    </a:cubicBezTo>
                    <a:cubicBezTo>
                      <a:pt x="38" y="72"/>
                      <a:pt x="38" y="72"/>
                      <a:pt x="38" y="72"/>
                    </a:cubicBezTo>
                    <a:lnTo>
                      <a:pt x="58" y="72"/>
                    </a:lnTo>
                    <a:close/>
                    <a:moveTo>
                      <a:pt x="58" y="49"/>
                    </a:moveTo>
                    <a:cubicBezTo>
                      <a:pt x="58" y="63"/>
                      <a:pt x="58" y="63"/>
                      <a:pt x="58" y="63"/>
                    </a:cubicBezTo>
                    <a:cubicBezTo>
                      <a:pt x="38" y="63"/>
                      <a:pt x="38" y="63"/>
                      <a:pt x="38" y="63"/>
                    </a:cubicBezTo>
                    <a:cubicBezTo>
                      <a:pt x="38" y="49"/>
                      <a:pt x="38" y="49"/>
                      <a:pt x="38" y="49"/>
                    </a:cubicBezTo>
                    <a:lnTo>
                      <a:pt x="58" y="49"/>
                    </a:lnTo>
                    <a:close/>
                    <a:moveTo>
                      <a:pt x="9" y="40"/>
                    </a:moveTo>
                    <a:cubicBezTo>
                      <a:pt x="9" y="10"/>
                      <a:pt x="9" y="10"/>
                      <a:pt x="9" y="10"/>
                    </a:cubicBezTo>
                    <a:cubicBezTo>
                      <a:pt x="87" y="10"/>
                      <a:pt x="87" y="10"/>
                      <a:pt x="87" y="10"/>
                    </a:cubicBezTo>
                    <a:cubicBezTo>
                      <a:pt x="87" y="40"/>
                      <a:pt x="87" y="40"/>
                      <a:pt x="87" y="40"/>
                    </a:cubicBezTo>
                    <a:lnTo>
                      <a:pt x="9" y="40"/>
                    </a:lnTo>
                    <a:close/>
                    <a:moveTo>
                      <a:pt x="9" y="63"/>
                    </a:moveTo>
                    <a:cubicBezTo>
                      <a:pt x="9" y="49"/>
                      <a:pt x="9" y="49"/>
                      <a:pt x="9" y="49"/>
                    </a:cubicBezTo>
                    <a:cubicBezTo>
                      <a:pt x="28" y="49"/>
                      <a:pt x="28" y="49"/>
                      <a:pt x="28" y="49"/>
                    </a:cubicBezTo>
                    <a:cubicBezTo>
                      <a:pt x="28" y="63"/>
                      <a:pt x="28" y="63"/>
                      <a:pt x="28" y="63"/>
                    </a:cubicBezTo>
                    <a:lnTo>
                      <a:pt x="9" y="63"/>
                    </a:lnTo>
                    <a:close/>
                    <a:moveTo>
                      <a:pt x="9" y="88"/>
                    </a:moveTo>
                    <a:cubicBezTo>
                      <a:pt x="9" y="72"/>
                      <a:pt x="9" y="72"/>
                      <a:pt x="9" y="72"/>
                    </a:cubicBezTo>
                    <a:cubicBezTo>
                      <a:pt x="28" y="72"/>
                      <a:pt x="28" y="72"/>
                      <a:pt x="28" y="72"/>
                    </a:cubicBezTo>
                    <a:cubicBezTo>
                      <a:pt x="28" y="88"/>
                      <a:pt x="28" y="88"/>
                      <a:pt x="28" y="88"/>
                    </a:cubicBezTo>
                    <a:lnTo>
                      <a:pt x="9" y="88"/>
                    </a:lnTo>
                    <a:close/>
                    <a:moveTo>
                      <a:pt x="9" y="112"/>
                    </a:moveTo>
                    <a:cubicBezTo>
                      <a:pt x="9" y="97"/>
                      <a:pt x="9" y="97"/>
                      <a:pt x="9" y="97"/>
                    </a:cubicBezTo>
                    <a:cubicBezTo>
                      <a:pt x="28" y="97"/>
                      <a:pt x="28" y="97"/>
                      <a:pt x="28" y="97"/>
                    </a:cubicBezTo>
                    <a:cubicBezTo>
                      <a:pt x="28" y="112"/>
                      <a:pt x="28" y="112"/>
                      <a:pt x="28" y="112"/>
                    </a:cubicBezTo>
                    <a:lnTo>
                      <a:pt x="9" y="112"/>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6" name="Google Shape;12279;p35">
                <a:extLst>
                  <a:ext uri="{FF2B5EF4-FFF2-40B4-BE49-F238E27FC236}">
                    <a16:creationId xmlns:a16="http://schemas.microsoft.com/office/drawing/2014/main" id="{486DD746-E12F-9577-ACA8-47A32CC6A0EC}"/>
                  </a:ext>
                </a:extLst>
              </p:cNvPr>
              <p:cNvSpPr/>
              <p:nvPr/>
            </p:nvSpPr>
            <p:spPr>
              <a:xfrm>
                <a:off x="10066338" y="923925"/>
                <a:ext cx="546100" cy="142875"/>
              </a:xfrm>
              <a:custGeom>
                <a:avLst/>
                <a:gdLst/>
                <a:ahLst/>
                <a:cxnLst/>
                <a:rect l="l" t="t" r="r" b="b"/>
                <a:pathLst>
                  <a:path w="222" h="58" extrusionOk="0">
                    <a:moveTo>
                      <a:pt x="3" y="56"/>
                    </a:moveTo>
                    <a:cubicBezTo>
                      <a:pt x="3" y="57"/>
                      <a:pt x="4" y="57"/>
                      <a:pt x="5" y="57"/>
                    </a:cubicBezTo>
                    <a:cubicBezTo>
                      <a:pt x="5" y="57"/>
                      <a:pt x="6" y="57"/>
                      <a:pt x="6" y="57"/>
                    </a:cubicBezTo>
                    <a:cubicBezTo>
                      <a:pt x="110" y="10"/>
                      <a:pt x="110" y="10"/>
                      <a:pt x="110" y="10"/>
                    </a:cubicBezTo>
                    <a:cubicBezTo>
                      <a:pt x="216" y="57"/>
                      <a:pt x="216" y="57"/>
                      <a:pt x="216" y="57"/>
                    </a:cubicBezTo>
                    <a:cubicBezTo>
                      <a:pt x="217" y="58"/>
                      <a:pt x="219" y="57"/>
                      <a:pt x="219" y="56"/>
                    </a:cubicBezTo>
                    <a:cubicBezTo>
                      <a:pt x="221" y="52"/>
                      <a:pt x="221" y="52"/>
                      <a:pt x="221" y="52"/>
                    </a:cubicBezTo>
                    <a:cubicBezTo>
                      <a:pt x="222" y="51"/>
                      <a:pt x="222" y="51"/>
                      <a:pt x="221" y="50"/>
                    </a:cubicBezTo>
                    <a:cubicBezTo>
                      <a:pt x="221" y="49"/>
                      <a:pt x="221" y="49"/>
                      <a:pt x="220" y="49"/>
                    </a:cubicBezTo>
                    <a:cubicBezTo>
                      <a:pt x="111" y="1"/>
                      <a:pt x="111" y="1"/>
                      <a:pt x="111" y="1"/>
                    </a:cubicBezTo>
                    <a:cubicBezTo>
                      <a:pt x="111" y="0"/>
                      <a:pt x="110" y="0"/>
                      <a:pt x="109" y="1"/>
                    </a:cubicBezTo>
                    <a:cubicBezTo>
                      <a:pt x="2" y="49"/>
                      <a:pt x="2" y="49"/>
                      <a:pt x="2" y="49"/>
                    </a:cubicBezTo>
                    <a:cubicBezTo>
                      <a:pt x="1" y="49"/>
                      <a:pt x="1" y="49"/>
                      <a:pt x="1" y="50"/>
                    </a:cubicBezTo>
                    <a:cubicBezTo>
                      <a:pt x="0" y="51"/>
                      <a:pt x="0" y="51"/>
                      <a:pt x="1" y="52"/>
                    </a:cubicBezTo>
                    <a:lnTo>
                      <a:pt x="3" y="56"/>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7" name="Google Shape;12280;p35">
                <a:extLst>
                  <a:ext uri="{FF2B5EF4-FFF2-40B4-BE49-F238E27FC236}">
                    <a16:creationId xmlns:a16="http://schemas.microsoft.com/office/drawing/2014/main" id="{6F4F080A-B5B4-6E45-1A00-04398373A309}"/>
                  </a:ext>
                </a:extLst>
              </p:cNvPr>
              <p:cNvSpPr/>
              <p:nvPr/>
            </p:nvSpPr>
            <p:spPr>
              <a:xfrm>
                <a:off x="10077451" y="1092200"/>
                <a:ext cx="534988" cy="22225"/>
              </a:xfrm>
              <a:custGeom>
                <a:avLst/>
                <a:gdLst/>
                <a:ahLst/>
                <a:cxnLst/>
                <a:rect l="l" t="t" r="r" b="b"/>
                <a:pathLst>
                  <a:path w="217" h="9" extrusionOk="0">
                    <a:moveTo>
                      <a:pt x="217" y="7"/>
                    </a:moveTo>
                    <a:cubicBezTo>
                      <a:pt x="217" y="3"/>
                      <a:pt x="217" y="3"/>
                      <a:pt x="217" y="3"/>
                    </a:cubicBezTo>
                    <a:cubicBezTo>
                      <a:pt x="217" y="2"/>
                      <a:pt x="215" y="0"/>
                      <a:pt x="214" y="0"/>
                    </a:cubicBezTo>
                    <a:cubicBezTo>
                      <a:pt x="2" y="0"/>
                      <a:pt x="2" y="0"/>
                      <a:pt x="2" y="0"/>
                    </a:cubicBezTo>
                    <a:cubicBezTo>
                      <a:pt x="1" y="0"/>
                      <a:pt x="0" y="2"/>
                      <a:pt x="0" y="3"/>
                    </a:cubicBezTo>
                    <a:cubicBezTo>
                      <a:pt x="0" y="7"/>
                      <a:pt x="0" y="7"/>
                      <a:pt x="0" y="7"/>
                    </a:cubicBezTo>
                    <a:cubicBezTo>
                      <a:pt x="0" y="8"/>
                      <a:pt x="1" y="9"/>
                      <a:pt x="2" y="9"/>
                    </a:cubicBezTo>
                    <a:cubicBezTo>
                      <a:pt x="214" y="9"/>
                      <a:pt x="214" y="9"/>
                      <a:pt x="214" y="9"/>
                    </a:cubicBezTo>
                    <a:cubicBezTo>
                      <a:pt x="215" y="9"/>
                      <a:pt x="217" y="8"/>
                      <a:pt x="217" y="7"/>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8" name="Google Shape;12281;p35">
                <a:extLst>
                  <a:ext uri="{FF2B5EF4-FFF2-40B4-BE49-F238E27FC236}">
                    <a16:creationId xmlns:a16="http://schemas.microsoft.com/office/drawing/2014/main" id="{FF727726-0466-2834-9DCF-7014323AEBA4}"/>
                  </a:ext>
                </a:extLst>
              </p:cNvPr>
              <p:cNvSpPr/>
              <p:nvPr/>
            </p:nvSpPr>
            <p:spPr>
              <a:xfrm>
                <a:off x="10088563" y="1141413"/>
                <a:ext cx="90488" cy="238125"/>
              </a:xfrm>
              <a:custGeom>
                <a:avLst/>
                <a:gdLst/>
                <a:ahLst/>
                <a:cxnLst/>
                <a:rect l="l" t="t" r="r" b="b"/>
                <a:pathLst>
                  <a:path w="37" h="97" extrusionOk="0">
                    <a:moveTo>
                      <a:pt x="29" y="78"/>
                    </a:moveTo>
                    <a:cubicBezTo>
                      <a:pt x="34" y="78"/>
                      <a:pt x="34" y="78"/>
                      <a:pt x="34" y="78"/>
                    </a:cubicBezTo>
                    <a:cubicBezTo>
                      <a:pt x="35" y="78"/>
                      <a:pt x="37" y="77"/>
                      <a:pt x="37" y="76"/>
                    </a:cubicBezTo>
                    <a:cubicBezTo>
                      <a:pt x="37" y="3"/>
                      <a:pt x="37" y="3"/>
                      <a:pt x="37" y="3"/>
                    </a:cubicBezTo>
                    <a:cubicBezTo>
                      <a:pt x="37" y="2"/>
                      <a:pt x="35" y="0"/>
                      <a:pt x="34" y="0"/>
                    </a:cubicBezTo>
                    <a:cubicBezTo>
                      <a:pt x="2" y="0"/>
                      <a:pt x="2" y="0"/>
                      <a:pt x="2" y="0"/>
                    </a:cubicBezTo>
                    <a:cubicBezTo>
                      <a:pt x="1" y="0"/>
                      <a:pt x="0" y="2"/>
                      <a:pt x="0" y="3"/>
                    </a:cubicBezTo>
                    <a:cubicBezTo>
                      <a:pt x="0" y="95"/>
                      <a:pt x="0" y="95"/>
                      <a:pt x="0" y="95"/>
                    </a:cubicBezTo>
                    <a:cubicBezTo>
                      <a:pt x="0" y="96"/>
                      <a:pt x="1" y="97"/>
                      <a:pt x="2" y="97"/>
                    </a:cubicBezTo>
                    <a:cubicBezTo>
                      <a:pt x="7" y="97"/>
                      <a:pt x="7" y="97"/>
                      <a:pt x="7" y="97"/>
                    </a:cubicBezTo>
                    <a:cubicBezTo>
                      <a:pt x="8" y="97"/>
                      <a:pt x="9" y="96"/>
                      <a:pt x="9" y="95"/>
                    </a:cubicBezTo>
                    <a:cubicBezTo>
                      <a:pt x="9" y="9"/>
                      <a:pt x="9" y="9"/>
                      <a:pt x="9" y="9"/>
                    </a:cubicBezTo>
                    <a:cubicBezTo>
                      <a:pt x="27" y="9"/>
                      <a:pt x="27" y="9"/>
                      <a:pt x="27" y="9"/>
                    </a:cubicBezTo>
                    <a:cubicBezTo>
                      <a:pt x="27" y="76"/>
                      <a:pt x="27" y="76"/>
                      <a:pt x="27" y="76"/>
                    </a:cubicBezTo>
                    <a:cubicBezTo>
                      <a:pt x="27" y="77"/>
                      <a:pt x="28" y="78"/>
                      <a:pt x="29" y="7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89" name="Google Shape;12282;p35">
                <a:extLst>
                  <a:ext uri="{FF2B5EF4-FFF2-40B4-BE49-F238E27FC236}">
                    <a16:creationId xmlns:a16="http://schemas.microsoft.com/office/drawing/2014/main" id="{E77BA6FF-2149-4E62-88DC-5067F02D83AA}"/>
                  </a:ext>
                </a:extLst>
              </p:cNvPr>
              <p:cNvSpPr/>
              <p:nvPr/>
            </p:nvSpPr>
            <p:spPr>
              <a:xfrm>
                <a:off x="10137776" y="1357313"/>
                <a:ext cx="247650" cy="22225"/>
              </a:xfrm>
              <a:custGeom>
                <a:avLst/>
                <a:gdLst/>
                <a:ahLst/>
                <a:cxnLst/>
                <a:rect l="l" t="t" r="r" b="b"/>
                <a:pathLst>
                  <a:path w="101" h="9" extrusionOk="0">
                    <a:moveTo>
                      <a:pt x="98" y="0"/>
                    </a:moveTo>
                    <a:cubicBezTo>
                      <a:pt x="2" y="0"/>
                      <a:pt x="2" y="0"/>
                      <a:pt x="2" y="0"/>
                    </a:cubicBezTo>
                    <a:cubicBezTo>
                      <a:pt x="1" y="0"/>
                      <a:pt x="0" y="2"/>
                      <a:pt x="0" y="3"/>
                    </a:cubicBezTo>
                    <a:cubicBezTo>
                      <a:pt x="0" y="7"/>
                      <a:pt x="0" y="7"/>
                      <a:pt x="0" y="7"/>
                    </a:cubicBezTo>
                    <a:cubicBezTo>
                      <a:pt x="0" y="8"/>
                      <a:pt x="1" y="9"/>
                      <a:pt x="2" y="9"/>
                    </a:cubicBezTo>
                    <a:cubicBezTo>
                      <a:pt x="98" y="9"/>
                      <a:pt x="98" y="9"/>
                      <a:pt x="98" y="9"/>
                    </a:cubicBezTo>
                    <a:cubicBezTo>
                      <a:pt x="99" y="9"/>
                      <a:pt x="101" y="8"/>
                      <a:pt x="101" y="7"/>
                    </a:cubicBezTo>
                    <a:cubicBezTo>
                      <a:pt x="101" y="3"/>
                      <a:pt x="101" y="3"/>
                      <a:pt x="101" y="3"/>
                    </a:cubicBezTo>
                    <a:cubicBezTo>
                      <a:pt x="101" y="2"/>
                      <a:pt x="99" y="0"/>
                      <a:pt x="98"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0" name="Google Shape;12283;p35">
                <a:extLst>
                  <a:ext uri="{FF2B5EF4-FFF2-40B4-BE49-F238E27FC236}">
                    <a16:creationId xmlns:a16="http://schemas.microsoft.com/office/drawing/2014/main" id="{29CDB238-530A-56FE-7F88-7A7F73C4A250}"/>
                  </a:ext>
                </a:extLst>
              </p:cNvPr>
              <p:cNvSpPr/>
              <p:nvPr/>
            </p:nvSpPr>
            <p:spPr>
              <a:xfrm>
                <a:off x="10088563" y="1397000"/>
                <a:ext cx="296863" cy="22225"/>
              </a:xfrm>
              <a:custGeom>
                <a:avLst/>
                <a:gdLst/>
                <a:ahLst/>
                <a:cxnLst/>
                <a:rect l="l" t="t" r="r" b="b"/>
                <a:pathLst>
                  <a:path w="121" h="9" extrusionOk="0">
                    <a:moveTo>
                      <a:pt x="0" y="7"/>
                    </a:moveTo>
                    <a:cubicBezTo>
                      <a:pt x="0" y="8"/>
                      <a:pt x="1" y="9"/>
                      <a:pt x="2" y="9"/>
                    </a:cubicBezTo>
                    <a:cubicBezTo>
                      <a:pt x="118" y="9"/>
                      <a:pt x="118" y="9"/>
                      <a:pt x="118" y="9"/>
                    </a:cubicBezTo>
                    <a:cubicBezTo>
                      <a:pt x="119" y="9"/>
                      <a:pt x="121" y="8"/>
                      <a:pt x="121" y="7"/>
                    </a:cubicBezTo>
                    <a:cubicBezTo>
                      <a:pt x="121" y="3"/>
                      <a:pt x="121" y="3"/>
                      <a:pt x="121" y="3"/>
                    </a:cubicBezTo>
                    <a:cubicBezTo>
                      <a:pt x="121" y="2"/>
                      <a:pt x="119" y="0"/>
                      <a:pt x="118" y="0"/>
                    </a:cubicBezTo>
                    <a:cubicBezTo>
                      <a:pt x="2" y="0"/>
                      <a:pt x="2" y="0"/>
                      <a:pt x="2" y="0"/>
                    </a:cubicBezTo>
                    <a:cubicBezTo>
                      <a:pt x="1" y="0"/>
                      <a:pt x="0" y="2"/>
                      <a:pt x="0" y="3"/>
                    </a:cubicBezTo>
                    <a:lnTo>
                      <a:pt x="0" y="7"/>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1" name="Google Shape;12284;p35">
                <a:extLst>
                  <a:ext uri="{FF2B5EF4-FFF2-40B4-BE49-F238E27FC236}">
                    <a16:creationId xmlns:a16="http://schemas.microsoft.com/office/drawing/2014/main" id="{6E9BC0F9-93E3-7D85-B22C-8BEAB97AAAEA}"/>
                  </a:ext>
                </a:extLst>
              </p:cNvPr>
              <p:cNvSpPr/>
              <p:nvPr/>
            </p:nvSpPr>
            <p:spPr>
              <a:xfrm>
                <a:off x="10294938" y="982663"/>
                <a:ext cx="90488" cy="92075"/>
              </a:xfrm>
              <a:custGeom>
                <a:avLst/>
                <a:gdLst/>
                <a:ahLst/>
                <a:cxnLst/>
                <a:rect l="l" t="t" r="r" b="b"/>
                <a:pathLst>
                  <a:path w="37" h="37" extrusionOk="0">
                    <a:moveTo>
                      <a:pt x="37" y="19"/>
                    </a:moveTo>
                    <a:cubicBezTo>
                      <a:pt x="37" y="8"/>
                      <a:pt x="29" y="0"/>
                      <a:pt x="18" y="0"/>
                    </a:cubicBezTo>
                    <a:cubicBezTo>
                      <a:pt x="8" y="0"/>
                      <a:pt x="0" y="9"/>
                      <a:pt x="0" y="19"/>
                    </a:cubicBezTo>
                    <a:cubicBezTo>
                      <a:pt x="0" y="29"/>
                      <a:pt x="8" y="37"/>
                      <a:pt x="18" y="37"/>
                    </a:cubicBezTo>
                    <a:cubicBezTo>
                      <a:pt x="29" y="37"/>
                      <a:pt x="37" y="30"/>
                      <a:pt x="37" y="19"/>
                    </a:cubicBezTo>
                    <a:close/>
                    <a:moveTo>
                      <a:pt x="18" y="10"/>
                    </a:moveTo>
                    <a:cubicBezTo>
                      <a:pt x="23" y="10"/>
                      <a:pt x="28" y="14"/>
                      <a:pt x="28" y="19"/>
                    </a:cubicBezTo>
                    <a:cubicBezTo>
                      <a:pt x="28" y="24"/>
                      <a:pt x="23" y="28"/>
                      <a:pt x="18" y="28"/>
                    </a:cubicBezTo>
                    <a:cubicBezTo>
                      <a:pt x="14" y="28"/>
                      <a:pt x="9" y="24"/>
                      <a:pt x="9" y="19"/>
                    </a:cubicBezTo>
                    <a:cubicBezTo>
                      <a:pt x="9" y="14"/>
                      <a:pt x="13" y="10"/>
                      <a:pt x="18" y="1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2" name="Google Shape;12285;p35">
                <a:extLst>
                  <a:ext uri="{FF2B5EF4-FFF2-40B4-BE49-F238E27FC236}">
                    <a16:creationId xmlns:a16="http://schemas.microsoft.com/office/drawing/2014/main" id="{C931B55D-B197-08F5-8B9F-4CCC0FAD17BC}"/>
                  </a:ext>
                </a:extLst>
              </p:cNvPr>
              <p:cNvSpPr/>
              <p:nvPr/>
            </p:nvSpPr>
            <p:spPr>
              <a:xfrm>
                <a:off x="10196513" y="1141413"/>
                <a:ext cx="71438" cy="198438"/>
              </a:xfrm>
              <a:custGeom>
                <a:avLst/>
                <a:gdLst/>
                <a:ahLst/>
                <a:cxnLst/>
                <a:rect l="l" t="t" r="r" b="b"/>
                <a:pathLst>
                  <a:path w="29" h="81" extrusionOk="0">
                    <a:moveTo>
                      <a:pt x="22" y="81"/>
                    </a:moveTo>
                    <a:cubicBezTo>
                      <a:pt x="26" y="81"/>
                      <a:pt x="26" y="81"/>
                      <a:pt x="26" y="81"/>
                    </a:cubicBezTo>
                    <a:cubicBezTo>
                      <a:pt x="27" y="81"/>
                      <a:pt x="29" y="80"/>
                      <a:pt x="29" y="79"/>
                    </a:cubicBezTo>
                    <a:cubicBezTo>
                      <a:pt x="29" y="15"/>
                      <a:pt x="29" y="15"/>
                      <a:pt x="29" y="15"/>
                    </a:cubicBezTo>
                    <a:cubicBezTo>
                      <a:pt x="29" y="7"/>
                      <a:pt x="22" y="0"/>
                      <a:pt x="14" y="0"/>
                    </a:cubicBezTo>
                    <a:cubicBezTo>
                      <a:pt x="6" y="0"/>
                      <a:pt x="0" y="7"/>
                      <a:pt x="0" y="15"/>
                    </a:cubicBezTo>
                    <a:cubicBezTo>
                      <a:pt x="0" y="79"/>
                      <a:pt x="0" y="79"/>
                      <a:pt x="0" y="79"/>
                    </a:cubicBezTo>
                    <a:cubicBezTo>
                      <a:pt x="0" y="80"/>
                      <a:pt x="1" y="81"/>
                      <a:pt x="2" y="81"/>
                    </a:cubicBezTo>
                    <a:cubicBezTo>
                      <a:pt x="6" y="81"/>
                      <a:pt x="6" y="81"/>
                      <a:pt x="6" y="81"/>
                    </a:cubicBezTo>
                    <a:cubicBezTo>
                      <a:pt x="8" y="81"/>
                      <a:pt x="9" y="80"/>
                      <a:pt x="9" y="79"/>
                    </a:cubicBezTo>
                    <a:cubicBezTo>
                      <a:pt x="9" y="15"/>
                      <a:pt x="9" y="15"/>
                      <a:pt x="9" y="15"/>
                    </a:cubicBezTo>
                    <a:cubicBezTo>
                      <a:pt x="9" y="12"/>
                      <a:pt x="11" y="10"/>
                      <a:pt x="14" y="10"/>
                    </a:cubicBezTo>
                    <a:cubicBezTo>
                      <a:pt x="17" y="10"/>
                      <a:pt x="19" y="12"/>
                      <a:pt x="19" y="15"/>
                    </a:cubicBezTo>
                    <a:cubicBezTo>
                      <a:pt x="19" y="79"/>
                      <a:pt x="19" y="79"/>
                      <a:pt x="19" y="79"/>
                    </a:cubicBezTo>
                    <a:cubicBezTo>
                      <a:pt x="19" y="80"/>
                      <a:pt x="20" y="81"/>
                      <a:pt x="22" y="81"/>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3" name="Google Shape;12286;p35">
                <a:extLst>
                  <a:ext uri="{FF2B5EF4-FFF2-40B4-BE49-F238E27FC236}">
                    <a16:creationId xmlns:a16="http://schemas.microsoft.com/office/drawing/2014/main" id="{449442AD-2F2A-AD43-8AAA-803D204FAB43}"/>
                  </a:ext>
                </a:extLst>
              </p:cNvPr>
              <p:cNvSpPr/>
              <p:nvPr/>
            </p:nvSpPr>
            <p:spPr>
              <a:xfrm>
                <a:off x="10304463" y="1141413"/>
                <a:ext cx="71438" cy="198438"/>
              </a:xfrm>
              <a:custGeom>
                <a:avLst/>
                <a:gdLst/>
                <a:ahLst/>
                <a:cxnLst/>
                <a:rect l="l" t="t" r="r" b="b"/>
                <a:pathLst>
                  <a:path w="29" h="81" extrusionOk="0">
                    <a:moveTo>
                      <a:pt x="22" y="81"/>
                    </a:moveTo>
                    <a:cubicBezTo>
                      <a:pt x="26" y="81"/>
                      <a:pt x="26" y="81"/>
                      <a:pt x="26" y="81"/>
                    </a:cubicBezTo>
                    <a:cubicBezTo>
                      <a:pt x="27" y="81"/>
                      <a:pt x="29" y="80"/>
                      <a:pt x="29" y="79"/>
                    </a:cubicBezTo>
                    <a:cubicBezTo>
                      <a:pt x="29" y="15"/>
                      <a:pt x="29" y="15"/>
                      <a:pt x="29" y="15"/>
                    </a:cubicBezTo>
                    <a:cubicBezTo>
                      <a:pt x="29" y="7"/>
                      <a:pt x="22" y="0"/>
                      <a:pt x="14" y="0"/>
                    </a:cubicBezTo>
                    <a:cubicBezTo>
                      <a:pt x="6" y="0"/>
                      <a:pt x="0" y="7"/>
                      <a:pt x="0" y="15"/>
                    </a:cubicBezTo>
                    <a:cubicBezTo>
                      <a:pt x="0" y="79"/>
                      <a:pt x="0" y="79"/>
                      <a:pt x="0" y="79"/>
                    </a:cubicBezTo>
                    <a:cubicBezTo>
                      <a:pt x="0" y="80"/>
                      <a:pt x="1" y="81"/>
                      <a:pt x="2" y="81"/>
                    </a:cubicBezTo>
                    <a:cubicBezTo>
                      <a:pt x="6" y="81"/>
                      <a:pt x="6" y="81"/>
                      <a:pt x="6" y="81"/>
                    </a:cubicBezTo>
                    <a:cubicBezTo>
                      <a:pt x="8" y="81"/>
                      <a:pt x="9" y="80"/>
                      <a:pt x="9" y="79"/>
                    </a:cubicBezTo>
                    <a:cubicBezTo>
                      <a:pt x="9" y="15"/>
                      <a:pt x="9" y="15"/>
                      <a:pt x="9" y="15"/>
                    </a:cubicBezTo>
                    <a:cubicBezTo>
                      <a:pt x="9" y="12"/>
                      <a:pt x="11" y="10"/>
                      <a:pt x="14" y="10"/>
                    </a:cubicBezTo>
                    <a:cubicBezTo>
                      <a:pt x="17" y="10"/>
                      <a:pt x="19" y="12"/>
                      <a:pt x="19" y="15"/>
                    </a:cubicBezTo>
                    <a:cubicBezTo>
                      <a:pt x="19" y="79"/>
                      <a:pt x="19" y="79"/>
                      <a:pt x="19" y="79"/>
                    </a:cubicBezTo>
                    <a:cubicBezTo>
                      <a:pt x="19" y="80"/>
                      <a:pt x="20" y="81"/>
                      <a:pt x="22" y="81"/>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294" name="Group 293">
            <a:extLst>
              <a:ext uri="{FF2B5EF4-FFF2-40B4-BE49-F238E27FC236}">
                <a16:creationId xmlns:a16="http://schemas.microsoft.com/office/drawing/2014/main" id="{AAF6491A-CE28-B5CD-2861-CEE8F4DAE96C}"/>
              </a:ext>
            </a:extLst>
          </p:cNvPr>
          <p:cNvGrpSpPr/>
          <p:nvPr userDrawn="1"/>
        </p:nvGrpSpPr>
        <p:grpSpPr>
          <a:xfrm>
            <a:off x="9418715" y="4778962"/>
            <a:ext cx="1447800" cy="822349"/>
            <a:chOff x="9418715" y="4931362"/>
            <a:chExt cx="1447800" cy="822349"/>
          </a:xfrm>
        </p:grpSpPr>
        <p:sp>
          <p:nvSpPr>
            <p:cNvPr id="295" name="TextBox 294">
              <a:extLst>
                <a:ext uri="{FF2B5EF4-FFF2-40B4-BE49-F238E27FC236}">
                  <a16:creationId xmlns:a16="http://schemas.microsoft.com/office/drawing/2014/main" id="{0AEE4CB6-C60D-302D-BC80-0978DB58C839}"/>
                </a:ext>
              </a:extLst>
            </p:cNvPr>
            <p:cNvSpPr txBox="1"/>
            <p:nvPr/>
          </p:nvSpPr>
          <p:spPr>
            <a:xfrm>
              <a:off x="9418715" y="5492101"/>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Energy/Utility</a:t>
              </a:r>
            </a:p>
          </p:txBody>
        </p:sp>
        <p:grpSp>
          <p:nvGrpSpPr>
            <p:cNvPr id="296" name="Google Shape;9394;p26">
              <a:extLst>
                <a:ext uri="{FF2B5EF4-FFF2-40B4-BE49-F238E27FC236}">
                  <a16:creationId xmlns:a16="http://schemas.microsoft.com/office/drawing/2014/main" id="{405AC266-4F58-8116-CEAA-A018F64AD088}"/>
                </a:ext>
              </a:extLst>
            </p:cNvPr>
            <p:cNvGrpSpPr/>
            <p:nvPr/>
          </p:nvGrpSpPr>
          <p:grpSpPr>
            <a:xfrm>
              <a:off x="9878296" y="4931362"/>
              <a:ext cx="528638" cy="530226"/>
              <a:chOff x="5827713" y="5470525"/>
              <a:chExt cx="528638" cy="530226"/>
            </a:xfrm>
          </p:grpSpPr>
          <p:sp>
            <p:nvSpPr>
              <p:cNvPr id="297" name="Google Shape;9395;p26">
                <a:extLst>
                  <a:ext uri="{FF2B5EF4-FFF2-40B4-BE49-F238E27FC236}">
                    <a16:creationId xmlns:a16="http://schemas.microsoft.com/office/drawing/2014/main" id="{72EE5290-3FE7-5988-D9CC-E80CCD690E23}"/>
                  </a:ext>
                </a:extLst>
              </p:cNvPr>
              <p:cNvSpPr/>
              <p:nvPr/>
            </p:nvSpPr>
            <p:spPr>
              <a:xfrm>
                <a:off x="6075363" y="5470525"/>
                <a:ext cx="22225" cy="112713"/>
              </a:xfrm>
              <a:custGeom>
                <a:avLst/>
                <a:gdLst/>
                <a:ahLst/>
                <a:cxnLst/>
                <a:rect l="l" t="t" r="r" b="b"/>
                <a:pathLst>
                  <a:path w="9" h="45" extrusionOk="0">
                    <a:moveTo>
                      <a:pt x="2" y="0"/>
                    </a:moveTo>
                    <a:cubicBezTo>
                      <a:pt x="1" y="0"/>
                      <a:pt x="0" y="2"/>
                      <a:pt x="0" y="3"/>
                    </a:cubicBezTo>
                    <a:cubicBezTo>
                      <a:pt x="0" y="43"/>
                      <a:pt x="0" y="43"/>
                      <a:pt x="0" y="43"/>
                    </a:cubicBezTo>
                    <a:cubicBezTo>
                      <a:pt x="0" y="44"/>
                      <a:pt x="1" y="45"/>
                      <a:pt x="2" y="45"/>
                    </a:cubicBezTo>
                    <a:cubicBezTo>
                      <a:pt x="6" y="45"/>
                      <a:pt x="6" y="45"/>
                      <a:pt x="6" y="45"/>
                    </a:cubicBezTo>
                    <a:cubicBezTo>
                      <a:pt x="7" y="45"/>
                      <a:pt x="9" y="44"/>
                      <a:pt x="9" y="43"/>
                    </a:cubicBezTo>
                    <a:cubicBezTo>
                      <a:pt x="9" y="3"/>
                      <a:pt x="9" y="3"/>
                      <a:pt x="9" y="3"/>
                    </a:cubicBezTo>
                    <a:cubicBezTo>
                      <a:pt x="9" y="2"/>
                      <a:pt x="7" y="0"/>
                      <a:pt x="6" y="0"/>
                    </a:cubicBezTo>
                    <a:lnTo>
                      <a:pt x="2" y="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8" name="Google Shape;9396;p26">
                <a:extLst>
                  <a:ext uri="{FF2B5EF4-FFF2-40B4-BE49-F238E27FC236}">
                    <a16:creationId xmlns:a16="http://schemas.microsoft.com/office/drawing/2014/main" id="{34354420-C518-DF80-5880-7EEA660D3585}"/>
                  </a:ext>
                </a:extLst>
              </p:cNvPr>
              <p:cNvSpPr/>
              <p:nvPr/>
            </p:nvSpPr>
            <p:spPr>
              <a:xfrm>
                <a:off x="5903913" y="5549900"/>
                <a:ext cx="84138" cy="82550"/>
              </a:xfrm>
              <a:custGeom>
                <a:avLst/>
                <a:gdLst/>
                <a:ahLst/>
                <a:cxnLst/>
                <a:rect l="l" t="t" r="r" b="b"/>
                <a:pathLst>
                  <a:path w="34" h="33" extrusionOk="0">
                    <a:moveTo>
                      <a:pt x="28" y="33"/>
                    </a:moveTo>
                    <a:cubicBezTo>
                      <a:pt x="29" y="33"/>
                      <a:pt x="29" y="33"/>
                      <a:pt x="30" y="33"/>
                    </a:cubicBezTo>
                    <a:cubicBezTo>
                      <a:pt x="33" y="30"/>
                      <a:pt x="33" y="30"/>
                      <a:pt x="33" y="30"/>
                    </a:cubicBezTo>
                    <a:cubicBezTo>
                      <a:pt x="33" y="30"/>
                      <a:pt x="33" y="29"/>
                      <a:pt x="33" y="29"/>
                    </a:cubicBezTo>
                    <a:cubicBezTo>
                      <a:pt x="34" y="28"/>
                      <a:pt x="33" y="27"/>
                      <a:pt x="33" y="27"/>
                    </a:cubicBezTo>
                    <a:cubicBezTo>
                      <a:pt x="8" y="1"/>
                      <a:pt x="8" y="1"/>
                      <a:pt x="8" y="1"/>
                    </a:cubicBezTo>
                    <a:cubicBezTo>
                      <a:pt x="7" y="0"/>
                      <a:pt x="5" y="0"/>
                      <a:pt x="4" y="1"/>
                    </a:cubicBezTo>
                    <a:cubicBezTo>
                      <a:pt x="1" y="4"/>
                      <a:pt x="1" y="4"/>
                      <a:pt x="1" y="4"/>
                    </a:cubicBezTo>
                    <a:cubicBezTo>
                      <a:pt x="1" y="4"/>
                      <a:pt x="1" y="5"/>
                      <a:pt x="1" y="5"/>
                    </a:cubicBezTo>
                    <a:cubicBezTo>
                      <a:pt x="0" y="6"/>
                      <a:pt x="1" y="7"/>
                      <a:pt x="1" y="7"/>
                    </a:cubicBezTo>
                    <a:cubicBezTo>
                      <a:pt x="26" y="33"/>
                      <a:pt x="26" y="33"/>
                      <a:pt x="26" y="33"/>
                    </a:cubicBezTo>
                    <a:cubicBezTo>
                      <a:pt x="27" y="33"/>
                      <a:pt x="27" y="33"/>
                      <a:pt x="28" y="33"/>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99" name="Google Shape;9397;p26">
                <a:extLst>
                  <a:ext uri="{FF2B5EF4-FFF2-40B4-BE49-F238E27FC236}">
                    <a16:creationId xmlns:a16="http://schemas.microsoft.com/office/drawing/2014/main" id="{7141ED84-E475-750F-B1E2-E69330131E3B}"/>
                  </a:ext>
                </a:extLst>
              </p:cNvPr>
              <p:cNvSpPr/>
              <p:nvPr/>
            </p:nvSpPr>
            <p:spPr>
              <a:xfrm>
                <a:off x="5827713" y="5719763"/>
                <a:ext cx="111125" cy="22225"/>
              </a:xfrm>
              <a:custGeom>
                <a:avLst/>
                <a:gdLst/>
                <a:ahLst/>
                <a:cxnLst/>
                <a:rect l="l" t="t" r="r" b="b"/>
                <a:pathLst>
                  <a:path w="45" h="9" extrusionOk="0">
                    <a:moveTo>
                      <a:pt x="45" y="7"/>
                    </a:moveTo>
                    <a:cubicBezTo>
                      <a:pt x="45" y="3"/>
                      <a:pt x="45" y="3"/>
                      <a:pt x="45" y="3"/>
                    </a:cubicBezTo>
                    <a:cubicBezTo>
                      <a:pt x="45" y="2"/>
                      <a:pt x="43" y="0"/>
                      <a:pt x="42" y="0"/>
                    </a:cubicBezTo>
                    <a:cubicBezTo>
                      <a:pt x="2" y="0"/>
                      <a:pt x="2" y="0"/>
                      <a:pt x="2" y="0"/>
                    </a:cubicBezTo>
                    <a:cubicBezTo>
                      <a:pt x="1" y="0"/>
                      <a:pt x="0" y="2"/>
                      <a:pt x="0" y="3"/>
                    </a:cubicBezTo>
                    <a:cubicBezTo>
                      <a:pt x="0" y="7"/>
                      <a:pt x="0" y="7"/>
                      <a:pt x="0" y="7"/>
                    </a:cubicBezTo>
                    <a:cubicBezTo>
                      <a:pt x="0" y="8"/>
                      <a:pt x="1" y="9"/>
                      <a:pt x="2" y="9"/>
                    </a:cubicBezTo>
                    <a:cubicBezTo>
                      <a:pt x="42" y="9"/>
                      <a:pt x="42" y="9"/>
                      <a:pt x="42" y="9"/>
                    </a:cubicBezTo>
                    <a:cubicBezTo>
                      <a:pt x="43" y="9"/>
                      <a:pt x="45" y="8"/>
                      <a:pt x="45" y="7"/>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0" name="Google Shape;9398;p26">
                <a:extLst>
                  <a:ext uri="{FF2B5EF4-FFF2-40B4-BE49-F238E27FC236}">
                    <a16:creationId xmlns:a16="http://schemas.microsoft.com/office/drawing/2014/main" id="{94EBC2A2-1A4B-91BA-22D3-A83F20EB312B}"/>
                  </a:ext>
                </a:extLst>
              </p:cNvPr>
              <p:cNvSpPr/>
              <p:nvPr/>
            </p:nvSpPr>
            <p:spPr>
              <a:xfrm>
                <a:off x="5903913" y="5829300"/>
                <a:ext cx="84138" cy="92075"/>
              </a:xfrm>
              <a:custGeom>
                <a:avLst/>
                <a:gdLst/>
                <a:ahLst/>
                <a:cxnLst/>
                <a:rect l="l" t="t" r="r" b="b"/>
                <a:pathLst>
                  <a:path w="34" h="37" extrusionOk="0">
                    <a:moveTo>
                      <a:pt x="30" y="1"/>
                    </a:moveTo>
                    <a:cubicBezTo>
                      <a:pt x="29" y="1"/>
                      <a:pt x="29" y="0"/>
                      <a:pt x="28" y="1"/>
                    </a:cubicBezTo>
                    <a:cubicBezTo>
                      <a:pt x="27" y="1"/>
                      <a:pt x="27" y="1"/>
                      <a:pt x="26" y="1"/>
                    </a:cubicBezTo>
                    <a:cubicBezTo>
                      <a:pt x="1" y="30"/>
                      <a:pt x="1" y="30"/>
                      <a:pt x="1" y="30"/>
                    </a:cubicBezTo>
                    <a:cubicBezTo>
                      <a:pt x="0" y="31"/>
                      <a:pt x="0" y="33"/>
                      <a:pt x="1" y="34"/>
                    </a:cubicBezTo>
                    <a:cubicBezTo>
                      <a:pt x="4" y="37"/>
                      <a:pt x="4" y="37"/>
                      <a:pt x="4" y="37"/>
                    </a:cubicBezTo>
                    <a:cubicBezTo>
                      <a:pt x="5" y="37"/>
                      <a:pt x="5" y="37"/>
                      <a:pt x="6" y="37"/>
                    </a:cubicBezTo>
                    <a:cubicBezTo>
                      <a:pt x="6" y="37"/>
                      <a:pt x="6" y="37"/>
                      <a:pt x="6" y="37"/>
                    </a:cubicBezTo>
                    <a:cubicBezTo>
                      <a:pt x="7" y="37"/>
                      <a:pt x="7" y="37"/>
                      <a:pt x="8" y="37"/>
                    </a:cubicBezTo>
                    <a:cubicBezTo>
                      <a:pt x="33" y="8"/>
                      <a:pt x="33" y="8"/>
                      <a:pt x="33" y="8"/>
                    </a:cubicBezTo>
                    <a:cubicBezTo>
                      <a:pt x="34" y="7"/>
                      <a:pt x="34" y="5"/>
                      <a:pt x="33" y="4"/>
                    </a:cubicBezTo>
                    <a:lnTo>
                      <a:pt x="30" y="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1" name="Google Shape;9399;p26">
                <a:extLst>
                  <a:ext uri="{FF2B5EF4-FFF2-40B4-BE49-F238E27FC236}">
                    <a16:creationId xmlns:a16="http://schemas.microsoft.com/office/drawing/2014/main" id="{3621D5B0-90F6-95CA-0C8A-46DA4D2E90B3}"/>
                  </a:ext>
                </a:extLst>
              </p:cNvPr>
              <p:cNvSpPr/>
              <p:nvPr/>
            </p:nvSpPr>
            <p:spPr>
              <a:xfrm>
                <a:off x="6192838" y="5829300"/>
                <a:ext cx="84138" cy="92075"/>
              </a:xfrm>
              <a:custGeom>
                <a:avLst/>
                <a:gdLst/>
                <a:ahLst/>
                <a:cxnLst/>
                <a:rect l="l" t="t" r="r" b="b"/>
                <a:pathLst>
                  <a:path w="34" h="37" extrusionOk="0">
                    <a:moveTo>
                      <a:pt x="8" y="1"/>
                    </a:moveTo>
                    <a:cubicBezTo>
                      <a:pt x="7" y="1"/>
                      <a:pt x="7" y="1"/>
                      <a:pt x="6" y="1"/>
                    </a:cubicBezTo>
                    <a:cubicBezTo>
                      <a:pt x="5" y="0"/>
                      <a:pt x="5" y="1"/>
                      <a:pt x="4" y="1"/>
                    </a:cubicBezTo>
                    <a:cubicBezTo>
                      <a:pt x="1" y="4"/>
                      <a:pt x="1" y="4"/>
                      <a:pt x="1" y="4"/>
                    </a:cubicBezTo>
                    <a:cubicBezTo>
                      <a:pt x="0" y="5"/>
                      <a:pt x="0" y="7"/>
                      <a:pt x="1" y="8"/>
                    </a:cubicBezTo>
                    <a:cubicBezTo>
                      <a:pt x="27" y="37"/>
                      <a:pt x="27" y="37"/>
                      <a:pt x="27" y="37"/>
                    </a:cubicBezTo>
                    <a:cubicBezTo>
                      <a:pt x="27" y="37"/>
                      <a:pt x="28" y="37"/>
                      <a:pt x="29" y="37"/>
                    </a:cubicBezTo>
                    <a:cubicBezTo>
                      <a:pt x="29" y="37"/>
                      <a:pt x="29" y="37"/>
                      <a:pt x="29" y="37"/>
                    </a:cubicBezTo>
                    <a:cubicBezTo>
                      <a:pt x="29" y="37"/>
                      <a:pt x="30" y="37"/>
                      <a:pt x="30" y="37"/>
                    </a:cubicBezTo>
                    <a:cubicBezTo>
                      <a:pt x="33" y="34"/>
                      <a:pt x="33" y="34"/>
                      <a:pt x="33" y="34"/>
                    </a:cubicBezTo>
                    <a:cubicBezTo>
                      <a:pt x="34" y="33"/>
                      <a:pt x="34" y="31"/>
                      <a:pt x="33" y="30"/>
                    </a:cubicBezTo>
                    <a:lnTo>
                      <a:pt x="8" y="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2" name="Google Shape;9400;p26">
                <a:extLst>
                  <a:ext uri="{FF2B5EF4-FFF2-40B4-BE49-F238E27FC236}">
                    <a16:creationId xmlns:a16="http://schemas.microsoft.com/office/drawing/2014/main" id="{765AF929-1F32-DE5F-0F16-3BBE9528C0AB}"/>
                  </a:ext>
                </a:extLst>
              </p:cNvPr>
              <p:cNvSpPr/>
              <p:nvPr/>
            </p:nvSpPr>
            <p:spPr>
              <a:xfrm>
                <a:off x="6245226" y="5719763"/>
                <a:ext cx="111125" cy="22225"/>
              </a:xfrm>
              <a:custGeom>
                <a:avLst/>
                <a:gdLst/>
                <a:ahLst/>
                <a:cxnLst/>
                <a:rect l="l" t="t" r="r" b="b"/>
                <a:pathLst>
                  <a:path w="45" h="9" extrusionOk="0">
                    <a:moveTo>
                      <a:pt x="42" y="0"/>
                    </a:moveTo>
                    <a:cubicBezTo>
                      <a:pt x="2" y="0"/>
                      <a:pt x="2" y="0"/>
                      <a:pt x="2" y="0"/>
                    </a:cubicBezTo>
                    <a:cubicBezTo>
                      <a:pt x="1" y="0"/>
                      <a:pt x="0" y="2"/>
                      <a:pt x="0" y="3"/>
                    </a:cubicBezTo>
                    <a:cubicBezTo>
                      <a:pt x="0" y="7"/>
                      <a:pt x="0" y="7"/>
                      <a:pt x="0" y="7"/>
                    </a:cubicBezTo>
                    <a:cubicBezTo>
                      <a:pt x="0" y="8"/>
                      <a:pt x="1" y="9"/>
                      <a:pt x="2" y="9"/>
                    </a:cubicBezTo>
                    <a:cubicBezTo>
                      <a:pt x="42" y="9"/>
                      <a:pt x="42" y="9"/>
                      <a:pt x="42" y="9"/>
                    </a:cubicBezTo>
                    <a:cubicBezTo>
                      <a:pt x="43" y="9"/>
                      <a:pt x="45" y="8"/>
                      <a:pt x="45" y="7"/>
                    </a:cubicBezTo>
                    <a:cubicBezTo>
                      <a:pt x="45" y="3"/>
                      <a:pt x="45" y="3"/>
                      <a:pt x="45" y="3"/>
                    </a:cubicBezTo>
                    <a:cubicBezTo>
                      <a:pt x="45" y="2"/>
                      <a:pt x="43" y="0"/>
                      <a:pt x="42"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3" name="Google Shape;9401;p26">
                <a:extLst>
                  <a:ext uri="{FF2B5EF4-FFF2-40B4-BE49-F238E27FC236}">
                    <a16:creationId xmlns:a16="http://schemas.microsoft.com/office/drawing/2014/main" id="{C71C29D8-FBB7-B2EE-3201-DEEA0E059554}"/>
                  </a:ext>
                </a:extLst>
              </p:cNvPr>
              <p:cNvSpPr/>
              <p:nvPr/>
            </p:nvSpPr>
            <p:spPr>
              <a:xfrm>
                <a:off x="6192838" y="5549900"/>
                <a:ext cx="84138" cy="82550"/>
              </a:xfrm>
              <a:custGeom>
                <a:avLst/>
                <a:gdLst/>
                <a:ahLst/>
                <a:cxnLst/>
                <a:rect l="l" t="t" r="r" b="b"/>
                <a:pathLst>
                  <a:path w="34" h="33" extrusionOk="0">
                    <a:moveTo>
                      <a:pt x="30" y="1"/>
                    </a:moveTo>
                    <a:cubicBezTo>
                      <a:pt x="30" y="1"/>
                      <a:pt x="29" y="1"/>
                      <a:pt x="29" y="0"/>
                    </a:cubicBezTo>
                    <a:cubicBezTo>
                      <a:pt x="28" y="1"/>
                      <a:pt x="27" y="1"/>
                      <a:pt x="27" y="1"/>
                    </a:cubicBezTo>
                    <a:cubicBezTo>
                      <a:pt x="1" y="27"/>
                      <a:pt x="1" y="27"/>
                      <a:pt x="1" y="27"/>
                    </a:cubicBezTo>
                    <a:cubicBezTo>
                      <a:pt x="1" y="27"/>
                      <a:pt x="0" y="28"/>
                      <a:pt x="1" y="29"/>
                    </a:cubicBezTo>
                    <a:cubicBezTo>
                      <a:pt x="1" y="29"/>
                      <a:pt x="1" y="30"/>
                      <a:pt x="1" y="30"/>
                    </a:cubicBezTo>
                    <a:cubicBezTo>
                      <a:pt x="4" y="33"/>
                      <a:pt x="4" y="33"/>
                      <a:pt x="4" y="33"/>
                    </a:cubicBezTo>
                    <a:cubicBezTo>
                      <a:pt x="5" y="33"/>
                      <a:pt x="5" y="33"/>
                      <a:pt x="6" y="33"/>
                    </a:cubicBezTo>
                    <a:cubicBezTo>
                      <a:pt x="7" y="33"/>
                      <a:pt x="7" y="33"/>
                      <a:pt x="8" y="33"/>
                    </a:cubicBezTo>
                    <a:cubicBezTo>
                      <a:pt x="33" y="7"/>
                      <a:pt x="33" y="7"/>
                      <a:pt x="33" y="7"/>
                    </a:cubicBezTo>
                    <a:cubicBezTo>
                      <a:pt x="34" y="6"/>
                      <a:pt x="34" y="5"/>
                      <a:pt x="33" y="4"/>
                    </a:cubicBezTo>
                    <a:lnTo>
                      <a:pt x="30" y="1"/>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4" name="Google Shape;9402;p26">
                <a:extLst>
                  <a:ext uri="{FF2B5EF4-FFF2-40B4-BE49-F238E27FC236}">
                    <a16:creationId xmlns:a16="http://schemas.microsoft.com/office/drawing/2014/main" id="{8599CB18-72BD-D213-C1E6-A76A9B017650}"/>
                  </a:ext>
                </a:extLst>
              </p:cNvPr>
              <p:cNvSpPr/>
              <p:nvPr/>
            </p:nvSpPr>
            <p:spPr>
              <a:xfrm>
                <a:off x="6045201" y="5967413"/>
                <a:ext cx="92075" cy="33338"/>
              </a:xfrm>
              <a:custGeom>
                <a:avLst/>
                <a:gdLst/>
                <a:ahLst/>
                <a:cxnLst/>
                <a:rect l="l" t="t" r="r" b="b"/>
                <a:pathLst>
                  <a:path w="37" h="13" extrusionOk="0">
                    <a:moveTo>
                      <a:pt x="34" y="0"/>
                    </a:moveTo>
                    <a:cubicBezTo>
                      <a:pt x="29" y="0"/>
                      <a:pt x="29" y="0"/>
                      <a:pt x="29" y="0"/>
                    </a:cubicBezTo>
                    <a:cubicBezTo>
                      <a:pt x="29" y="0"/>
                      <a:pt x="28" y="1"/>
                      <a:pt x="27" y="1"/>
                    </a:cubicBezTo>
                    <a:cubicBezTo>
                      <a:pt x="24" y="4"/>
                      <a:pt x="24" y="4"/>
                      <a:pt x="24" y="4"/>
                    </a:cubicBezTo>
                    <a:cubicBezTo>
                      <a:pt x="12" y="4"/>
                      <a:pt x="12" y="4"/>
                      <a:pt x="12" y="4"/>
                    </a:cubicBezTo>
                    <a:cubicBezTo>
                      <a:pt x="9" y="1"/>
                      <a:pt x="9" y="1"/>
                      <a:pt x="9" y="1"/>
                    </a:cubicBezTo>
                    <a:cubicBezTo>
                      <a:pt x="8" y="1"/>
                      <a:pt x="7" y="0"/>
                      <a:pt x="7" y="0"/>
                    </a:cubicBezTo>
                    <a:cubicBezTo>
                      <a:pt x="2" y="0"/>
                      <a:pt x="2" y="0"/>
                      <a:pt x="2" y="0"/>
                    </a:cubicBezTo>
                    <a:cubicBezTo>
                      <a:pt x="1" y="0"/>
                      <a:pt x="0" y="2"/>
                      <a:pt x="0" y="3"/>
                    </a:cubicBezTo>
                    <a:cubicBezTo>
                      <a:pt x="0" y="7"/>
                      <a:pt x="0" y="7"/>
                      <a:pt x="0" y="7"/>
                    </a:cubicBezTo>
                    <a:cubicBezTo>
                      <a:pt x="0" y="8"/>
                      <a:pt x="1" y="9"/>
                      <a:pt x="2" y="9"/>
                    </a:cubicBezTo>
                    <a:cubicBezTo>
                      <a:pt x="4" y="9"/>
                      <a:pt x="4" y="9"/>
                      <a:pt x="4" y="9"/>
                    </a:cubicBezTo>
                    <a:cubicBezTo>
                      <a:pt x="7" y="13"/>
                      <a:pt x="7" y="13"/>
                      <a:pt x="7" y="13"/>
                    </a:cubicBezTo>
                    <a:cubicBezTo>
                      <a:pt x="7" y="13"/>
                      <a:pt x="8" y="13"/>
                      <a:pt x="9" y="13"/>
                    </a:cubicBezTo>
                    <a:cubicBezTo>
                      <a:pt x="27" y="13"/>
                      <a:pt x="27" y="13"/>
                      <a:pt x="27" y="13"/>
                    </a:cubicBezTo>
                    <a:cubicBezTo>
                      <a:pt x="28" y="13"/>
                      <a:pt x="29" y="13"/>
                      <a:pt x="29" y="13"/>
                    </a:cubicBezTo>
                    <a:cubicBezTo>
                      <a:pt x="33" y="9"/>
                      <a:pt x="33" y="9"/>
                      <a:pt x="33" y="9"/>
                    </a:cubicBezTo>
                    <a:cubicBezTo>
                      <a:pt x="34" y="9"/>
                      <a:pt x="34" y="9"/>
                      <a:pt x="34" y="9"/>
                    </a:cubicBezTo>
                    <a:cubicBezTo>
                      <a:pt x="35" y="9"/>
                      <a:pt x="37" y="8"/>
                      <a:pt x="37" y="7"/>
                    </a:cubicBezTo>
                    <a:cubicBezTo>
                      <a:pt x="37" y="3"/>
                      <a:pt x="37" y="3"/>
                      <a:pt x="37" y="3"/>
                    </a:cubicBezTo>
                    <a:cubicBezTo>
                      <a:pt x="37" y="2"/>
                      <a:pt x="35" y="0"/>
                      <a:pt x="34"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5" name="Google Shape;9403;p26">
                <a:extLst>
                  <a:ext uri="{FF2B5EF4-FFF2-40B4-BE49-F238E27FC236}">
                    <a16:creationId xmlns:a16="http://schemas.microsoft.com/office/drawing/2014/main" id="{1D91368D-409E-4ECD-0113-B63EC5AF9095}"/>
                  </a:ext>
                </a:extLst>
              </p:cNvPr>
              <p:cNvSpPr/>
              <p:nvPr/>
            </p:nvSpPr>
            <p:spPr>
              <a:xfrm>
                <a:off x="6016626" y="5899150"/>
                <a:ext cx="150813" cy="22225"/>
              </a:xfrm>
              <a:custGeom>
                <a:avLst/>
                <a:gdLst/>
                <a:ahLst/>
                <a:cxnLst/>
                <a:rect l="l" t="t" r="r" b="b"/>
                <a:pathLst>
                  <a:path w="61" h="9" extrusionOk="0">
                    <a:moveTo>
                      <a:pt x="58" y="0"/>
                    </a:moveTo>
                    <a:cubicBezTo>
                      <a:pt x="2" y="0"/>
                      <a:pt x="2" y="0"/>
                      <a:pt x="2" y="0"/>
                    </a:cubicBezTo>
                    <a:cubicBezTo>
                      <a:pt x="1" y="0"/>
                      <a:pt x="0" y="2"/>
                      <a:pt x="0" y="3"/>
                    </a:cubicBezTo>
                    <a:cubicBezTo>
                      <a:pt x="0" y="7"/>
                      <a:pt x="0" y="7"/>
                      <a:pt x="0" y="7"/>
                    </a:cubicBezTo>
                    <a:cubicBezTo>
                      <a:pt x="0" y="8"/>
                      <a:pt x="1" y="9"/>
                      <a:pt x="2" y="9"/>
                    </a:cubicBezTo>
                    <a:cubicBezTo>
                      <a:pt x="58" y="9"/>
                      <a:pt x="58" y="9"/>
                      <a:pt x="58" y="9"/>
                    </a:cubicBezTo>
                    <a:cubicBezTo>
                      <a:pt x="59" y="9"/>
                      <a:pt x="61" y="8"/>
                      <a:pt x="61" y="7"/>
                    </a:cubicBezTo>
                    <a:cubicBezTo>
                      <a:pt x="61" y="3"/>
                      <a:pt x="61" y="3"/>
                      <a:pt x="61" y="3"/>
                    </a:cubicBezTo>
                    <a:cubicBezTo>
                      <a:pt x="61" y="2"/>
                      <a:pt x="59" y="0"/>
                      <a:pt x="58"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6" name="Google Shape;9404;p26">
                <a:extLst>
                  <a:ext uri="{FF2B5EF4-FFF2-40B4-BE49-F238E27FC236}">
                    <a16:creationId xmlns:a16="http://schemas.microsoft.com/office/drawing/2014/main" id="{9FB44321-F16C-3079-C5C1-136EEF318294}"/>
                  </a:ext>
                </a:extLst>
              </p:cNvPr>
              <p:cNvSpPr/>
              <p:nvPr/>
            </p:nvSpPr>
            <p:spPr>
              <a:xfrm>
                <a:off x="6035676" y="5927725"/>
                <a:ext cx="122238" cy="22225"/>
              </a:xfrm>
              <a:custGeom>
                <a:avLst/>
                <a:gdLst/>
                <a:ahLst/>
                <a:cxnLst/>
                <a:rect l="l" t="t" r="r" b="b"/>
                <a:pathLst>
                  <a:path w="49" h="9" extrusionOk="0">
                    <a:moveTo>
                      <a:pt x="46" y="0"/>
                    </a:moveTo>
                    <a:cubicBezTo>
                      <a:pt x="2" y="0"/>
                      <a:pt x="2" y="0"/>
                      <a:pt x="2" y="0"/>
                    </a:cubicBezTo>
                    <a:cubicBezTo>
                      <a:pt x="1" y="0"/>
                      <a:pt x="0" y="2"/>
                      <a:pt x="0" y="3"/>
                    </a:cubicBezTo>
                    <a:cubicBezTo>
                      <a:pt x="0" y="7"/>
                      <a:pt x="0" y="7"/>
                      <a:pt x="0" y="7"/>
                    </a:cubicBezTo>
                    <a:cubicBezTo>
                      <a:pt x="0" y="8"/>
                      <a:pt x="1" y="9"/>
                      <a:pt x="2" y="9"/>
                    </a:cubicBezTo>
                    <a:cubicBezTo>
                      <a:pt x="46" y="9"/>
                      <a:pt x="46" y="9"/>
                      <a:pt x="46" y="9"/>
                    </a:cubicBezTo>
                    <a:cubicBezTo>
                      <a:pt x="47" y="9"/>
                      <a:pt x="49" y="8"/>
                      <a:pt x="49" y="7"/>
                    </a:cubicBezTo>
                    <a:cubicBezTo>
                      <a:pt x="49" y="3"/>
                      <a:pt x="49" y="3"/>
                      <a:pt x="49" y="3"/>
                    </a:cubicBezTo>
                    <a:cubicBezTo>
                      <a:pt x="49" y="2"/>
                      <a:pt x="47" y="0"/>
                      <a:pt x="46"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7" name="Google Shape;9405;p26">
                <a:extLst>
                  <a:ext uri="{FF2B5EF4-FFF2-40B4-BE49-F238E27FC236}">
                    <a16:creationId xmlns:a16="http://schemas.microsoft.com/office/drawing/2014/main" id="{9F49271C-9155-2B67-797A-89DEB6A58954}"/>
                  </a:ext>
                </a:extLst>
              </p:cNvPr>
              <p:cNvSpPr/>
              <p:nvPr/>
            </p:nvSpPr>
            <p:spPr>
              <a:xfrm>
                <a:off x="5965826" y="5610225"/>
                <a:ext cx="250825" cy="280988"/>
              </a:xfrm>
              <a:custGeom>
                <a:avLst/>
                <a:gdLst/>
                <a:ahLst/>
                <a:cxnLst/>
                <a:rect l="l" t="t" r="r" b="b"/>
                <a:pathLst>
                  <a:path w="101" h="113" extrusionOk="0">
                    <a:moveTo>
                      <a:pt x="50" y="0"/>
                    </a:moveTo>
                    <a:cubicBezTo>
                      <a:pt x="22" y="0"/>
                      <a:pt x="0" y="22"/>
                      <a:pt x="0" y="49"/>
                    </a:cubicBezTo>
                    <a:cubicBezTo>
                      <a:pt x="0" y="63"/>
                      <a:pt x="5" y="75"/>
                      <a:pt x="15" y="84"/>
                    </a:cubicBezTo>
                    <a:cubicBezTo>
                      <a:pt x="20" y="89"/>
                      <a:pt x="23" y="95"/>
                      <a:pt x="23" y="102"/>
                    </a:cubicBezTo>
                    <a:cubicBezTo>
                      <a:pt x="23" y="111"/>
                      <a:pt x="23" y="111"/>
                      <a:pt x="23" y="111"/>
                    </a:cubicBezTo>
                    <a:cubicBezTo>
                      <a:pt x="23" y="112"/>
                      <a:pt x="24" y="113"/>
                      <a:pt x="25" y="113"/>
                    </a:cubicBezTo>
                    <a:cubicBezTo>
                      <a:pt x="30" y="113"/>
                      <a:pt x="30" y="113"/>
                      <a:pt x="30" y="113"/>
                    </a:cubicBezTo>
                    <a:cubicBezTo>
                      <a:pt x="31" y="113"/>
                      <a:pt x="32" y="112"/>
                      <a:pt x="32" y="111"/>
                    </a:cubicBezTo>
                    <a:cubicBezTo>
                      <a:pt x="32" y="102"/>
                      <a:pt x="32" y="102"/>
                      <a:pt x="32" y="102"/>
                    </a:cubicBezTo>
                    <a:cubicBezTo>
                      <a:pt x="32" y="93"/>
                      <a:pt x="29" y="84"/>
                      <a:pt x="22" y="78"/>
                    </a:cubicBezTo>
                    <a:cubicBezTo>
                      <a:pt x="14" y="70"/>
                      <a:pt x="9" y="60"/>
                      <a:pt x="9" y="49"/>
                    </a:cubicBezTo>
                    <a:cubicBezTo>
                      <a:pt x="9" y="28"/>
                      <a:pt x="27" y="10"/>
                      <a:pt x="50" y="10"/>
                    </a:cubicBezTo>
                    <a:cubicBezTo>
                      <a:pt x="73" y="10"/>
                      <a:pt x="91" y="27"/>
                      <a:pt x="91" y="49"/>
                    </a:cubicBezTo>
                    <a:cubicBezTo>
                      <a:pt x="91" y="60"/>
                      <a:pt x="86" y="70"/>
                      <a:pt x="78" y="78"/>
                    </a:cubicBezTo>
                    <a:cubicBezTo>
                      <a:pt x="71" y="84"/>
                      <a:pt x="68" y="93"/>
                      <a:pt x="68" y="102"/>
                    </a:cubicBezTo>
                    <a:cubicBezTo>
                      <a:pt x="68" y="111"/>
                      <a:pt x="68" y="111"/>
                      <a:pt x="68" y="111"/>
                    </a:cubicBezTo>
                    <a:cubicBezTo>
                      <a:pt x="68" y="112"/>
                      <a:pt x="69" y="113"/>
                      <a:pt x="70" y="113"/>
                    </a:cubicBezTo>
                    <a:cubicBezTo>
                      <a:pt x="75" y="113"/>
                      <a:pt x="75" y="113"/>
                      <a:pt x="75" y="113"/>
                    </a:cubicBezTo>
                    <a:cubicBezTo>
                      <a:pt x="76" y="113"/>
                      <a:pt x="77" y="112"/>
                      <a:pt x="77" y="111"/>
                    </a:cubicBezTo>
                    <a:cubicBezTo>
                      <a:pt x="77" y="102"/>
                      <a:pt x="77" y="102"/>
                      <a:pt x="77" y="102"/>
                    </a:cubicBezTo>
                    <a:cubicBezTo>
                      <a:pt x="77" y="95"/>
                      <a:pt x="80" y="89"/>
                      <a:pt x="85" y="84"/>
                    </a:cubicBezTo>
                    <a:cubicBezTo>
                      <a:pt x="95" y="74"/>
                      <a:pt x="101" y="62"/>
                      <a:pt x="101" y="49"/>
                    </a:cubicBezTo>
                    <a:cubicBezTo>
                      <a:pt x="101" y="22"/>
                      <a:pt x="78" y="0"/>
                      <a:pt x="50"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8" name="Google Shape;9406;p26">
                <a:extLst>
                  <a:ext uri="{FF2B5EF4-FFF2-40B4-BE49-F238E27FC236}">
                    <a16:creationId xmlns:a16="http://schemas.microsoft.com/office/drawing/2014/main" id="{B4258409-DEB3-A43E-F2BE-A1EFAC3F6728}"/>
                  </a:ext>
                </a:extLst>
              </p:cNvPr>
              <p:cNvSpPr/>
              <p:nvPr/>
            </p:nvSpPr>
            <p:spPr>
              <a:xfrm>
                <a:off x="6003926" y="5540375"/>
                <a:ext cx="44450" cy="52388"/>
              </a:xfrm>
              <a:custGeom>
                <a:avLst/>
                <a:gdLst/>
                <a:ahLst/>
                <a:cxnLst/>
                <a:rect l="l" t="t" r="r" b="b"/>
                <a:pathLst>
                  <a:path w="18" h="21" extrusionOk="0">
                    <a:moveTo>
                      <a:pt x="8" y="20"/>
                    </a:moveTo>
                    <a:cubicBezTo>
                      <a:pt x="9" y="21"/>
                      <a:pt x="10" y="21"/>
                      <a:pt x="11" y="21"/>
                    </a:cubicBezTo>
                    <a:cubicBezTo>
                      <a:pt x="11" y="21"/>
                      <a:pt x="11" y="21"/>
                      <a:pt x="11" y="21"/>
                    </a:cubicBezTo>
                    <a:cubicBezTo>
                      <a:pt x="16" y="20"/>
                      <a:pt x="16" y="20"/>
                      <a:pt x="16" y="20"/>
                    </a:cubicBezTo>
                    <a:cubicBezTo>
                      <a:pt x="16" y="20"/>
                      <a:pt x="17" y="20"/>
                      <a:pt x="17" y="19"/>
                    </a:cubicBezTo>
                    <a:cubicBezTo>
                      <a:pt x="18" y="18"/>
                      <a:pt x="18" y="17"/>
                      <a:pt x="17" y="17"/>
                    </a:cubicBezTo>
                    <a:cubicBezTo>
                      <a:pt x="9" y="2"/>
                      <a:pt x="9" y="2"/>
                      <a:pt x="9" y="2"/>
                    </a:cubicBezTo>
                    <a:cubicBezTo>
                      <a:pt x="8" y="1"/>
                      <a:pt x="7" y="0"/>
                      <a:pt x="6" y="1"/>
                    </a:cubicBezTo>
                    <a:cubicBezTo>
                      <a:pt x="2" y="2"/>
                      <a:pt x="2" y="2"/>
                      <a:pt x="2" y="2"/>
                    </a:cubicBezTo>
                    <a:cubicBezTo>
                      <a:pt x="2" y="2"/>
                      <a:pt x="1" y="3"/>
                      <a:pt x="1" y="3"/>
                    </a:cubicBezTo>
                    <a:cubicBezTo>
                      <a:pt x="0" y="4"/>
                      <a:pt x="0" y="5"/>
                      <a:pt x="1" y="5"/>
                    </a:cubicBezTo>
                    <a:lnTo>
                      <a:pt x="8" y="2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09" name="Google Shape;9407;p26">
                <a:extLst>
                  <a:ext uri="{FF2B5EF4-FFF2-40B4-BE49-F238E27FC236}">
                    <a16:creationId xmlns:a16="http://schemas.microsoft.com/office/drawing/2014/main" id="{953A9524-377F-4DBE-CDC7-F3F6E65340A0}"/>
                  </a:ext>
                </a:extLst>
              </p:cNvPr>
              <p:cNvSpPr/>
              <p:nvPr/>
            </p:nvSpPr>
            <p:spPr>
              <a:xfrm>
                <a:off x="5894388" y="5640388"/>
                <a:ext cx="65088" cy="41275"/>
              </a:xfrm>
              <a:custGeom>
                <a:avLst/>
                <a:gdLst/>
                <a:ahLst/>
                <a:cxnLst/>
                <a:rect l="l" t="t" r="r" b="b"/>
                <a:pathLst>
                  <a:path w="26" h="17" extrusionOk="0">
                    <a:moveTo>
                      <a:pt x="24" y="8"/>
                    </a:moveTo>
                    <a:cubicBezTo>
                      <a:pt x="6" y="1"/>
                      <a:pt x="6" y="1"/>
                      <a:pt x="6" y="1"/>
                    </a:cubicBezTo>
                    <a:cubicBezTo>
                      <a:pt x="5" y="0"/>
                      <a:pt x="3" y="1"/>
                      <a:pt x="3" y="2"/>
                    </a:cubicBezTo>
                    <a:cubicBezTo>
                      <a:pt x="1" y="7"/>
                      <a:pt x="1" y="7"/>
                      <a:pt x="1" y="7"/>
                    </a:cubicBezTo>
                    <a:cubicBezTo>
                      <a:pt x="0" y="8"/>
                      <a:pt x="0" y="8"/>
                      <a:pt x="1" y="9"/>
                    </a:cubicBezTo>
                    <a:cubicBezTo>
                      <a:pt x="1" y="10"/>
                      <a:pt x="1" y="10"/>
                      <a:pt x="2" y="10"/>
                    </a:cubicBezTo>
                    <a:cubicBezTo>
                      <a:pt x="19" y="17"/>
                      <a:pt x="19" y="17"/>
                      <a:pt x="19" y="17"/>
                    </a:cubicBezTo>
                    <a:cubicBezTo>
                      <a:pt x="20" y="17"/>
                      <a:pt x="20" y="17"/>
                      <a:pt x="20" y="17"/>
                    </a:cubicBezTo>
                    <a:cubicBezTo>
                      <a:pt x="21" y="17"/>
                      <a:pt x="22" y="17"/>
                      <a:pt x="22" y="16"/>
                    </a:cubicBezTo>
                    <a:cubicBezTo>
                      <a:pt x="25" y="11"/>
                      <a:pt x="25" y="11"/>
                      <a:pt x="25" y="11"/>
                    </a:cubicBezTo>
                    <a:cubicBezTo>
                      <a:pt x="26" y="11"/>
                      <a:pt x="26" y="10"/>
                      <a:pt x="25" y="9"/>
                    </a:cubicBezTo>
                    <a:cubicBezTo>
                      <a:pt x="25" y="9"/>
                      <a:pt x="25" y="8"/>
                      <a:pt x="24" y="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0" name="Google Shape;9408;p26">
                <a:extLst>
                  <a:ext uri="{FF2B5EF4-FFF2-40B4-BE49-F238E27FC236}">
                    <a16:creationId xmlns:a16="http://schemas.microsoft.com/office/drawing/2014/main" id="{DAE092D7-1308-0B7C-002A-C292434AABFD}"/>
                  </a:ext>
                </a:extLst>
              </p:cNvPr>
              <p:cNvSpPr/>
              <p:nvPr/>
            </p:nvSpPr>
            <p:spPr>
              <a:xfrm>
                <a:off x="5894388" y="5778500"/>
                <a:ext cx="65088" cy="42863"/>
              </a:xfrm>
              <a:custGeom>
                <a:avLst/>
                <a:gdLst/>
                <a:ahLst/>
                <a:cxnLst/>
                <a:rect l="l" t="t" r="r" b="b"/>
                <a:pathLst>
                  <a:path w="26" h="17" extrusionOk="0">
                    <a:moveTo>
                      <a:pt x="6" y="17"/>
                    </a:moveTo>
                    <a:cubicBezTo>
                      <a:pt x="24" y="10"/>
                      <a:pt x="24" y="10"/>
                      <a:pt x="24" y="10"/>
                    </a:cubicBezTo>
                    <a:cubicBezTo>
                      <a:pt x="25" y="10"/>
                      <a:pt x="25" y="9"/>
                      <a:pt x="25" y="9"/>
                    </a:cubicBezTo>
                    <a:cubicBezTo>
                      <a:pt x="26" y="8"/>
                      <a:pt x="26" y="7"/>
                      <a:pt x="25" y="7"/>
                    </a:cubicBezTo>
                    <a:cubicBezTo>
                      <a:pt x="22" y="2"/>
                      <a:pt x="22" y="2"/>
                      <a:pt x="22" y="2"/>
                    </a:cubicBezTo>
                    <a:cubicBezTo>
                      <a:pt x="22" y="1"/>
                      <a:pt x="20" y="0"/>
                      <a:pt x="19" y="1"/>
                    </a:cubicBezTo>
                    <a:cubicBezTo>
                      <a:pt x="2" y="8"/>
                      <a:pt x="2" y="8"/>
                      <a:pt x="2" y="8"/>
                    </a:cubicBezTo>
                    <a:cubicBezTo>
                      <a:pt x="1" y="8"/>
                      <a:pt x="1" y="8"/>
                      <a:pt x="1" y="9"/>
                    </a:cubicBezTo>
                    <a:cubicBezTo>
                      <a:pt x="0" y="10"/>
                      <a:pt x="0" y="10"/>
                      <a:pt x="1" y="11"/>
                    </a:cubicBezTo>
                    <a:cubicBezTo>
                      <a:pt x="3" y="16"/>
                      <a:pt x="3" y="16"/>
                      <a:pt x="3" y="16"/>
                    </a:cubicBezTo>
                    <a:cubicBezTo>
                      <a:pt x="3" y="17"/>
                      <a:pt x="4" y="17"/>
                      <a:pt x="5" y="17"/>
                    </a:cubicBezTo>
                    <a:cubicBezTo>
                      <a:pt x="5" y="17"/>
                      <a:pt x="6" y="17"/>
                      <a:pt x="6" y="17"/>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1" name="Google Shape;9409;p26">
                <a:extLst>
                  <a:ext uri="{FF2B5EF4-FFF2-40B4-BE49-F238E27FC236}">
                    <a16:creationId xmlns:a16="http://schemas.microsoft.com/office/drawing/2014/main" id="{2EA18948-26E5-0640-0A1C-008FC187C098}"/>
                  </a:ext>
                </a:extLst>
              </p:cNvPr>
              <p:cNvSpPr/>
              <p:nvPr/>
            </p:nvSpPr>
            <p:spPr>
              <a:xfrm>
                <a:off x="6221413" y="5778500"/>
                <a:ext cx="65088" cy="42863"/>
              </a:xfrm>
              <a:custGeom>
                <a:avLst/>
                <a:gdLst/>
                <a:ahLst/>
                <a:cxnLst/>
                <a:rect l="l" t="t" r="r" b="b"/>
                <a:pathLst>
                  <a:path w="26" h="17" extrusionOk="0">
                    <a:moveTo>
                      <a:pt x="24" y="8"/>
                    </a:moveTo>
                    <a:cubicBezTo>
                      <a:pt x="7" y="1"/>
                      <a:pt x="7" y="1"/>
                      <a:pt x="7" y="1"/>
                    </a:cubicBezTo>
                    <a:cubicBezTo>
                      <a:pt x="6" y="0"/>
                      <a:pt x="4" y="1"/>
                      <a:pt x="4" y="2"/>
                    </a:cubicBezTo>
                    <a:cubicBezTo>
                      <a:pt x="1" y="7"/>
                      <a:pt x="1" y="7"/>
                      <a:pt x="1" y="7"/>
                    </a:cubicBezTo>
                    <a:cubicBezTo>
                      <a:pt x="0" y="7"/>
                      <a:pt x="0" y="8"/>
                      <a:pt x="1" y="9"/>
                    </a:cubicBezTo>
                    <a:cubicBezTo>
                      <a:pt x="1" y="9"/>
                      <a:pt x="1" y="10"/>
                      <a:pt x="2" y="10"/>
                    </a:cubicBezTo>
                    <a:cubicBezTo>
                      <a:pt x="19" y="17"/>
                      <a:pt x="19" y="17"/>
                      <a:pt x="19" y="17"/>
                    </a:cubicBezTo>
                    <a:cubicBezTo>
                      <a:pt x="20" y="17"/>
                      <a:pt x="20" y="17"/>
                      <a:pt x="20" y="17"/>
                    </a:cubicBezTo>
                    <a:cubicBezTo>
                      <a:pt x="21" y="17"/>
                      <a:pt x="22" y="17"/>
                      <a:pt x="22" y="16"/>
                    </a:cubicBezTo>
                    <a:cubicBezTo>
                      <a:pt x="25" y="11"/>
                      <a:pt x="25" y="11"/>
                      <a:pt x="25" y="11"/>
                    </a:cubicBezTo>
                    <a:cubicBezTo>
                      <a:pt x="26" y="11"/>
                      <a:pt x="26" y="10"/>
                      <a:pt x="25" y="9"/>
                    </a:cubicBezTo>
                    <a:cubicBezTo>
                      <a:pt x="25" y="9"/>
                      <a:pt x="25" y="8"/>
                      <a:pt x="24" y="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2" name="Google Shape;9410;p26">
                <a:extLst>
                  <a:ext uri="{FF2B5EF4-FFF2-40B4-BE49-F238E27FC236}">
                    <a16:creationId xmlns:a16="http://schemas.microsoft.com/office/drawing/2014/main" id="{AD955DF1-6A69-346F-18DA-55FA17487BF2}"/>
                  </a:ext>
                </a:extLst>
              </p:cNvPr>
              <p:cNvSpPr/>
              <p:nvPr/>
            </p:nvSpPr>
            <p:spPr>
              <a:xfrm>
                <a:off x="6221413" y="5640388"/>
                <a:ext cx="65088" cy="41275"/>
              </a:xfrm>
              <a:custGeom>
                <a:avLst/>
                <a:gdLst/>
                <a:ahLst/>
                <a:cxnLst/>
                <a:rect l="l" t="t" r="r" b="b"/>
                <a:pathLst>
                  <a:path w="26" h="17" extrusionOk="0">
                    <a:moveTo>
                      <a:pt x="19" y="1"/>
                    </a:moveTo>
                    <a:cubicBezTo>
                      <a:pt x="2" y="8"/>
                      <a:pt x="2" y="8"/>
                      <a:pt x="2" y="8"/>
                    </a:cubicBezTo>
                    <a:cubicBezTo>
                      <a:pt x="1" y="8"/>
                      <a:pt x="1" y="9"/>
                      <a:pt x="1" y="9"/>
                    </a:cubicBezTo>
                    <a:cubicBezTo>
                      <a:pt x="0" y="10"/>
                      <a:pt x="0" y="11"/>
                      <a:pt x="1" y="11"/>
                    </a:cubicBezTo>
                    <a:cubicBezTo>
                      <a:pt x="4" y="16"/>
                      <a:pt x="4" y="16"/>
                      <a:pt x="4" y="16"/>
                    </a:cubicBezTo>
                    <a:cubicBezTo>
                      <a:pt x="4" y="17"/>
                      <a:pt x="5" y="17"/>
                      <a:pt x="6" y="17"/>
                    </a:cubicBezTo>
                    <a:cubicBezTo>
                      <a:pt x="6" y="17"/>
                      <a:pt x="6" y="17"/>
                      <a:pt x="7" y="17"/>
                    </a:cubicBezTo>
                    <a:cubicBezTo>
                      <a:pt x="24" y="10"/>
                      <a:pt x="24" y="10"/>
                      <a:pt x="24" y="10"/>
                    </a:cubicBezTo>
                    <a:cubicBezTo>
                      <a:pt x="25" y="10"/>
                      <a:pt x="25" y="9"/>
                      <a:pt x="25" y="9"/>
                    </a:cubicBezTo>
                    <a:cubicBezTo>
                      <a:pt x="26" y="8"/>
                      <a:pt x="26" y="7"/>
                      <a:pt x="25" y="7"/>
                    </a:cubicBezTo>
                    <a:cubicBezTo>
                      <a:pt x="22" y="2"/>
                      <a:pt x="22" y="2"/>
                      <a:pt x="22" y="2"/>
                    </a:cubicBezTo>
                    <a:cubicBezTo>
                      <a:pt x="22" y="1"/>
                      <a:pt x="20" y="0"/>
                      <a:pt x="19" y="1"/>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3" name="Google Shape;9411;p26">
                <a:extLst>
                  <a:ext uri="{FF2B5EF4-FFF2-40B4-BE49-F238E27FC236}">
                    <a16:creationId xmlns:a16="http://schemas.microsoft.com/office/drawing/2014/main" id="{D510E77F-9690-758F-A5A3-7EB9C32E8B90}"/>
                  </a:ext>
                </a:extLst>
              </p:cNvPr>
              <p:cNvSpPr/>
              <p:nvPr/>
            </p:nvSpPr>
            <p:spPr>
              <a:xfrm>
                <a:off x="6142038" y="5540375"/>
                <a:ext cx="34925" cy="52388"/>
              </a:xfrm>
              <a:custGeom>
                <a:avLst/>
                <a:gdLst/>
                <a:ahLst/>
                <a:cxnLst/>
                <a:rect l="l" t="t" r="r" b="b"/>
                <a:pathLst>
                  <a:path w="14" h="21" extrusionOk="0">
                    <a:moveTo>
                      <a:pt x="12" y="2"/>
                    </a:moveTo>
                    <a:cubicBezTo>
                      <a:pt x="9" y="1"/>
                      <a:pt x="9" y="1"/>
                      <a:pt x="9" y="1"/>
                    </a:cubicBezTo>
                    <a:cubicBezTo>
                      <a:pt x="8" y="0"/>
                      <a:pt x="8" y="0"/>
                      <a:pt x="7" y="1"/>
                    </a:cubicBezTo>
                    <a:cubicBezTo>
                      <a:pt x="6" y="1"/>
                      <a:pt x="6" y="2"/>
                      <a:pt x="6" y="2"/>
                    </a:cubicBezTo>
                    <a:cubicBezTo>
                      <a:pt x="1" y="17"/>
                      <a:pt x="1" y="17"/>
                      <a:pt x="1" y="17"/>
                    </a:cubicBezTo>
                    <a:cubicBezTo>
                      <a:pt x="0" y="18"/>
                      <a:pt x="1" y="20"/>
                      <a:pt x="2" y="20"/>
                    </a:cubicBezTo>
                    <a:cubicBezTo>
                      <a:pt x="4" y="21"/>
                      <a:pt x="4" y="21"/>
                      <a:pt x="4" y="21"/>
                    </a:cubicBezTo>
                    <a:cubicBezTo>
                      <a:pt x="5" y="21"/>
                      <a:pt x="5" y="21"/>
                      <a:pt x="6" y="21"/>
                    </a:cubicBezTo>
                    <a:cubicBezTo>
                      <a:pt x="6" y="21"/>
                      <a:pt x="6" y="21"/>
                      <a:pt x="6" y="21"/>
                    </a:cubicBezTo>
                    <a:cubicBezTo>
                      <a:pt x="7" y="21"/>
                      <a:pt x="8" y="21"/>
                      <a:pt x="8" y="20"/>
                    </a:cubicBezTo>
                    <a:cubicBezTo>
                      <a:pt x="13" y="5"/>
                      <a:pt x="13" y="5"/>
                      <a:pt x="13" y="5"/>
                    </a:cubicBezTo>
                    <a:cubicBezTo>
                      <a:pt x="14" y="4"/>
                      <a:pt x="13" y="2"/>
                      <a:pt x="12" y="2"/>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4" name="Google Shape;9412;p26">
                <a:extLst>
                  <a:ext uri="{FF2B5EF4-FFF2-40B4-BE49-F238E27FC236}">
                    <a16:creationId xmlns:a16="http://schemas.microsoft.com/office/drawing/2014/main" id="{23AAA4E5-FD21-0BB8-9F1E-52045CA39507}"/>
                  </a:ext>
                </a:extLst>
              </p:cNvPr>
              <p:cNvSpPr/>
              <p:nvPr/>
            </p:nvSpPr>
            <p:spPr>
              <a:xfrm>
                <a:off x="6043613" y="5749925"/>
                <a:ext cx="93663" cy="141288"/>
              </a:xfrm>
              <a:custGeom>
                <a:avLst/>
                <a:gdLst/>
                <a:ahLst/>
                <a:cxnLst/>
                <a:rect l="l" t="t" r="r" b="b"/>
                <a:pathLst>
                  <a:path w="38" h="57" extrusionOk="0">
                    <a:moveTo>
                      <a:pt x="16" y="57"/>
                    </a:moveTo>
                    <a:cubicBezTo>
                      <a:pt x="20" y="57"/>
                      <a:pt x="20" y="57"/>
                      <a:pt x="20" y="57"/>
                    </a:cubicBezTo>
                    <a:cubicBezTo>
                      <a:pt x="22" y="57"/>
                      <a:pt x="23" y="56"/>
                      <a:pt x="23" y="55"/>
                    </a:cubicBezTo>
                    <a:cubicBezTo>
                      <a:pt x="23" y="17"/>
                      <a:pt x="23" y="17"/>
                      <a:pt x="23" y="17"/>
                    </a:cubicBezTo>
                    <a:cubicBezTo>
                      <a:pt x="36" y="9"/>
                      <a:pt x="36" y="9"/>
                      <a:pt x="36" y="9"/>
                    </a:cubicBezTo>
                    <a:cubicBezTo>
                      <a:pt x="37" y="9"/>
                      <a:pt x="37" y="8"/>
                      <a:pt x="37" y="8"/>
                    </a:cubicBezTo>
                    <a:cubicBezTo>
                      <a:pt x="38" y="7"/>
                      <a:pt x="37" y="6"/>
                      <a:pt x="37" y="6"/>
                    </a:cubicBezTo>
                    <a:cubicBezTo>
                      <a:pt x="34" y="2"/>
                      <a:pt x="34" y="2"/>
                      <a:pt x="34" y="2"/>
                    </a:cubicBezTo>
                    <a:cubicBezTo>
                      <a:pt x="33" y="0"/>
                      <a:pt x="32" y="0"/>
                      <a:pt x="31" y="1"/>
                    </a:cubicBezTo>
                    <a:cubicBezTo>
                      <a:pt x="18" y="9"/>
                      <a:pt x="18" y="9"/>
                      <a:pt x="18" y="9"/>
                    </a:cubicBezTo>
                    <a:cubicBezTo>
                      <a:pt x="7" y="1"/>
                      <a:pt x="7" y="1"/>
                      <a:pt x="7" y="1"/>
                    </a:cubicBezTo>
                    <a:cubicBezTo>
                      <a:pt x="6" y="1"/>
                      <a:pt x="5" y="0"/>
                      <a:pt x="5" y="1"/>
                    </a:cubicBezTo>
                    <a:cubicBezTo>
                      <a:pt x="4" y="1"/>
                      <a:pt x="3" y="1"/>
                      <a:pt x="3" y="2"/>
                    </a:cubicBezTo>
                    <a:cubicBezTo>
                      <a:pt x="1" y="6"/>
                      <a:pt x="1" y="6"/>
                      <a:pt x="1" y="6"/>
                    </a:cubicBezTo>
                    <a:cubicBezTo>
                      <a:pt x="0" y="7"/>
                      <a:pt x="1" y="8"/>
                      <a:pt x="2" y="9"/>
                    </a:cubicBezTo>
                    <a:cubicBezTo>
                      <a:pt x="14" y="17"/>
                      <a:pt x="14" y="17"/>
                      <a:pt x="14" y="17"/>
                    </a:cubicBezTo>
                    <a:cubicBezTo>
                      <a:pt x="14" y="55"/>
                      <a:pt x="14" y="55"/>
                      <a:pt x="14" y="55"/>
                    </a:cubicBezTo>
                    <a:cubicBezTo>
                      <a:pt x="14" y="56"/>
                      <a:pt x="15" y="57"/>
                      <a:pt x="16" y="57"/>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nvGrpSpPr>
          <p:cNvPr id="315" name="Group 314">
            <a:extLst>
              <a:ext uri="{FF2B5EF4-FFF2-40B4-BE49-F238E27FC236}">
                <a16:creationId xmlns:a16="http://schemas.microsoft.com/office/drawing/2014/main" id="{DA800388-3B43-4CD1-0B2B-A67177B770C6}"/>
              </a:ext>
            </a:extLst>
          </p:cNvPr>
          <p:cNvGrpSpPr/>
          <p:nvPr userDrawn="1"/>
        </p:nvGrpSpPr>
        <p:grpSpPr>
          <a:xfrm>
            <a:off x="10579466" y="2901860"/>
            <a:ext cx="1447800" cy="811328"/>
            <a:chOff x="10585383" y="2063660"/>
            <a:chExt cx="1447800" cy="811328"/>
          </a:xfrm>
        </p:grpSpPr>
        <p:sp>
          <p:nvSpPr>
            <p:cNvPr id="316" name="TextBox 315">
              <a:extLst>
                <a:ext uri="{FF2B5EF4-FFF2-40B4-BE49-F238E27FC236}">
                  <a16:creationId xmlns:a16="http://schemas.microsoft.com/office/drawing/2014/main" id="{7CA1B181-4147-D6D1-F8AD-B095023C93B8}"/>
                </a:ext>
              </a:extLst>
            </p:cNvPr>
            <p:cNvSpPr txBox="1"/>
            <p:nvPr/>
          </p:nvSpPr>
          <p:spPr>
            <a:xfrm>
              <a:off x="10585383" y="2613378"/>
              <a:ext cx="1447800" cy="261610"/>
            </a:xfrm>
            <a:prstGeom prst="rect">
              <a:avLst/>
            </a:prstGeom>
            <a:noFill/>
          </p:spPr>
          <p:txBody>
            <a:bodyPr wrap="square" rtlCol="0">
              <a:spAutoFit/>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mj-lt"/>
                  <a:ea typeface="HN for TELUS" panose="020B0504030202020204" pitchFamily="34" charset="0"/>
                </a:rPr>
                <a:t>Tribal</a:t>
              </a:r>
            </a:p>
          </p:txBody>
        </p:sp>
        <p:grpSp>
          <p:nvGrpSpPr>
            <p:cNvPr id="317" name="Google Shape;15701;p50">
              <a:extLst>
                <a:ext uri="{FF2B5EF4-FFF2-40B4-BE49-F238E27FC236}">
                  <a16:creationId xmlns:a16="http://schemas.microsoft.com/office/drawing/2014/main" id="{C5AE8354-080C-A612-96B5-E347F1826403}"/>
                </a:ext>
              </a:extLst>
            </p:cNvPr>
            <p:cNvGrpSpPr/>
            <p:nvPr/>
          </p:nvGrpSpPr>
          <p:grpSpPr>
            <a:xfrm>
              <a:off x="11082271" y="2063660"/>
              <a:ext cx="454025" cy="554038"/>
              <a:chOff x="6135688" y="2087563"/>
              <a:chExt cx="454025" cy="554038"/>
            </a:xfrm>
          </p:grpSpPr>
          <p:sp>
            <p:nvSpPr>
              <p:cNvPr id="318" name="Google Shape;15702;p50">
                <a:extLst>
                  <a:ext uri="{FF2B5EF4-FFF2-40B4-BE49-F238E27FC236}">
                    <a16:creationId xmlns:a16="http://schemas.microsoft.com/office/drawing/2014/main" id="{94022228-8498-A0E3-637E-2B73D89F2582}"/>
                  </a:ext>
                </a:extLst>
              </p:cNvPr>
              <p:cNvSpPr/>
              <p:nvPr/>
            </p:nvSpPr>
            <p:spPr>
              <a:xfrm>
                <a:off x="6184901" y="2500313"/>
                <a:ext cx="41275" cy="22225"/>
              </a:xfrm>
              <a:custGeom>
                <a:avLst/>
                <a:gdLst/>
                <a:ahLst/>
                <a:cxnLst/>
                <a:rect l="l" t="t" r="r" b="b"/>
                <a:pathLst>
                  <a:path w="17" h="9" extrusionOk="0">
                    <a:moveTo>
                      <a:pt x="17" y="3"/>
                    </a:moveTo>
                    <a:cubicBezTo>
                      <a:pt x="17" y="2"/>
                      <a:pt x="15" y="0"/>
                      <a:pt x="14" y="0"/>
                    </a:cubicBez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lnTo>
                      <a:pt x="17" y="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19" name="Google Shape;15703;p50">
                <a:extLst>
                  <a:ext uri="{FF2B5EF4-FFF2-40B4-BE49-F238E27FC236}">
                    <a16:creationId xmlns:a16="http://schemas.microsoft.com/office/drawing/2014/main" id="{D78F0BAD-B770-F509-34FF-EF16ACD48C6B}"/>
                  </a:ext>
                </a:extLst>
              </p:cNvPr>
              <p:cNvSpPr/>
              <p:nvPr/>
            </p:nvSpPr>
            <p:spPr>
              <a:xfrm>
                <a:off x="6135688" y="2087563"/>
                <a:ext cx="454025" cy="554038"/>
              </a:xfrm>
              <a:custGeom>
                <a:avLst/>
                <a:gdLst/>
                <a:ahLst/>
                <a:cxnLst/>
                <a:rect l="l" t="t" r="r" b="b"/>
                <a:pathLst>
                  <a:path w="185" h="225" extrusionOk="0">
                    <a:moveTo>
                      <a:pt x="180" y="91"/>
                    </a:moveTo>
                    <a:cubicBezTo>
                      <a:pt x="176" y="91"/>
                      <a:pt x="176" y="91"/>
                      <a:pt x="176" y="91"/>
                    </a:cubicBezTo>
                    <a:cubicBezTo>
                      <a:pt x="176" y="72"/>
                      <a:pt x="176" y="72"/>
                      <a:pt x="176" y="72"/>
                    </a:cubicBezTo>
                    <a:cubicBezTo>
                      <a:pt x="176" y="70"/>
                      <a:pt x="174" y="68"/>
                      <a:pt x="171" y="68"/>
                    </a:cubicBezTo>
                    <a:cubicBezTo>
                      <a:pt x="130" y="68"/>
                      <a:pt x="130" y="68"/>
                      <a:pt x="130" y="68"/>
                    </a:cubicBezTo>
                    <a:cubicBezTo>
                      <a:pt x="130" y="63"/>
                      <a:pt x="130" y="63"/>
                      <a:pt x="130" y="63"/>
                    </a:cubicBezTo>
                    <a:cubicBezTo>
                      <a:pt x="130" y="60"/>
                      <a:pt x="127" y="59"/>
                      <a:pt x="125" y="59"/>
                    </a:cubicBezTo>
                    <a:cubicBezTo>
                      <a:pt x="111" y="59"/>
                      <a:pt x="111" y="59"/>
                      <a:pt x="111" y="59"/>
                    </a:cubicBezTo>
                    <a:cubicBezTo>
                      <a:pt x="111" y="40"/>
                      <a:pt x="111" y="40"/>
                      <a:pt x="111" y="40"/>
                    </a:cubicBezTo>
                    <a:cubicBezTo>
                      <a:pt x="111" y="38"/>
                      <a:pt x="110" y="35"/>
                      <a:pt x="107" y="35"/>
                    </a:cubicBezTo>
                    <a:cubicBezTo>
                      <a:pt x="98" y="35"/>
                      <a:pt x="98" y="35"/>
                      <a:pt x="98" y="35"/>
                    </a:cubicBezTo>
                    <a:cubicBezTo>
                      <a:pt x="98" y="3"/>
                      <a:pt x="98" y="3"/>
                      <a:pt x="98" y="3"/>
                    </a:cubicBezTo>
                    <a:cubicBezTo>
                      <a:pt x="98" y="2"/>
                      <a:pt x="97" y="0"/>
                      <a:pt x="95" y="0"/>
                    </a:cubicBezTo>
                    <a:cubicBezTo>
                      <a:pt x="91" y="0"/>
                      <a:pt x="91" y="0"/>
                      <a:pt x="91" y="0"/>
                    </a:cubicBezTo>
                    <a:cubicBezTo>
                      <a:pt x="90" y="0"/>
                      <a:pt x="89" y="2"/>
                      <a:pt x="89" y="3"/>
                    </a:cubicBezTo>
                    <a:cubicBezTo>
                      <a:pt x="89" y="35"/>
                      <a:pt x="89" y="35"/>
                      <a:pt x="89" y="35"/>
                    </a:cubicBezTo>
                    <a:cubicBezTo>
                      <a:pt x="79" y="35"/>
                      <a:pt x="79" y="35"/>
                      <a:pt x="79" y="35"/>
                    </a:cubicBezTo>
                    <a:cubicBezTo>
                      <a:pt x="77" y="35"/>
                      <a:pt x="74" y="38"/>
                      <a:pt x="74" y="40"/>
                    </a:cubicBezTo>
                    <a:cubicBezTo>
                      <a:pt x="74" y="59"/>
                      <a:pt x="74" y="59"/>
                      <a:pt x="74" y="59"/>
                    </a:cubicBezTo>
                    <a:cubicBezTo>
                      <a:pt x="61" y="59"/>
                      <a:pt x="61" y="59"/>
                      <a:pt x="61" y="59"/>
                    </a:cubicBezTo>
                    <a:cubicBezTo>
                      <a:pt x="58" y="59"/>
                      <a:pt x="56" y="60"/>
                      <a:pt x="56" y="63"/>
                    </a:cubicBezTo>
                    <a:cubicBezTo>
                      <a:pt x="56" y="82"/>
                      <a:pt x="56" y="82"/>
                      <a:pt x="56" y="82"/>
                    </a:cubicBezTo>
                    <a:cubicBezTo>
                      <a:pt x="52" y="82"/>
                      <a:pt x="52" y="82"/>
                      <a:pt x="52" y="82"/>
                    </a:cubicBezTo>
                    <a:cubicBezTo>
                      <a:pt x="49" y="82"/>
                      <a:pt x="48" y="84"/>
                      <a:pt x="48" y="87"/>
                    </a:cubicBezTo>
                    <a:cubicBezTo>
                      <a:pt x="48" y="216"/>
                      <a:pt x="48" y="216"/>
                      <a:pt x="48" y="216"/>
                    </a:cubicBezTo>
                    <a:cubicBezTo>
                      <a:pt x="47" y="216"/>
                      <a:pt x="47" y="216"/>
                      <a:pt x="46" y="216"/>
                    </a:cubicBezTo>
                    <a:cubicBezTo>
                      <a:pt x="9" y="216"/>
                      <a:pt x="9" y="216"/>
                      <a:pt x="9" y="216"/>
                    </a:cubicBezTo>
                    <a:cubicBezTo>
                      <a:pt x="9" y="70"/>
                      <a:pt x="9" y="70"/>
                      <a:pt x="9" y="70"/>
                    </a:cubicBezTo>
                    <a:cubicBezTo>
                      <a:pt x="55" y="25"/>
                      <a:pt x="55" y="25"/>
                      <a:pt x="55" y="25"/>
                    </a:cubicBezTo>
                    <a:cubicBezTo>
                      <a:pt x="55" y="55"/>
                      <a:pt x="55" y="55"/>
                      <a:pt x="55" y="55"/>
                    </a:cubicBezTo>
                    <a:cubicBezTo>
                      <a:pt x="55" y="56"/>
                      <a:pt x="56" y="57"/>
                      <a:pt x="58" y="57"/>
                    </a:cubicBezTo>
                    <a:cubicBezTo>
                      <a:pt x="62" y="57"/>
                      <a:pt x="62" y="57"/>
                      <a:pt x="62" y="57"/>
                    </a:cubicBezTo>
                    <a:cubicBezTo>
                      <a:pt x="63" y="57"/>
                      <a:pt x="65" y="56"/>
                      <a:pt x="65" y="55"/>
                    </a:cubicBezTo>
                    <a:cubicBezTo>
                      <a:pt x="65" y="23"/>
                      <a:pt x="65" y="23"/>
                      <a:pt x="65" y="23"/>
                    </a:cubicBezTo>
                    <a:cubicBezTo>
                      <a:pt x="65" y="20"/>
                      <a:pt x="63" y="19"/>
                      <a:pt x="63" y="19"/>
                    </a:cubicBezTo>
                    <a:cubicBezTo>
                      <a:pt x="59" y="15"/>
                      <a:pt x="59" y="15"/>
                      <a:pt x="59" y="15"/>
                    </a:cubicBezTo>
                    <a:cubicBezTo>
                      <a:pt x="57" y="12"/>
                      <a:pt x="53" y="12"/>
                      <a:pt x="52" y="15"/>
                    </a:cubicBezTo>
                    <a:cubicBezTo>
                      <a:pt x="1" y="65"/>
                      <a:pt x="1" y="65"/>
                      <a:pt x="1" y="65"/>
                    </a:cubicBezTo>
                    <a:cubicBezTo>
                      <a:pt x="1" y="65"/>
                      <a:pt x="0" y="66"/>
                      <a:pt x="0" y="66"/>
                    </a:cubicBezTo>
                    <a:cubicBezTo>
                      <a:pt x="0" y="66"/>
                      <a:pt x="0" y="67"/>
                      <a:pt x="0" y="68"/>
                    </a:cubicBezTo>
                    <a:cubicBezTo>
                      <a:pt x="0" y="221"/>
                      <a:pt x="0" y="221"/>
                      <a:pt x="0" y="221"/>
                    </a:cubicBezTo>
                    <a:cubicBezTo>
                      <a:pt x="0" y="223"/>
                      <a:pt x="2" y="225"/>
                      <a:pt x="4" y="225"/>
                    </a:cubicBezTo>
                    <a:cubicBezTo>
                      <a:pt x="46" y="225"/>
                      <a:pt x="46" y="225"/>
                      <a:pt x="46" y="225"/>
                    </a:cubicBezTo>
                    <a:cubicBezTo>
                      <a:pt x="47" y="225"/>
                      <a:pt x="48" y="225"/>
                      <a:pt x="49" y="224"/>
                    </a:cubicBezTo>
                    <a:cubicBezTo>
                      <a:pt x="49" y="225"/>
                      <a:pt x="51" y="225"/>
                      <a:pt x="52" y="225"/>
                    </a:cubicBezTo>
                    <a:cubicBezTo>
                      <a:pt x="180" y="225"/>
                      <a:pt x="180" y="225"/>
                      <a:pt x="180" y="225"/>
                    </a:cubicBezTo>
                    <a:cubicBezTo>
                      <a:pt x="183" y="225"/>
                      <a:pt x="185" y="223"/>
                      <a:pt x="185" y="221"/>
                    </a:cubicBezTo>
                    <a:cubicBezTo>
                      <a:pt x="185" y="96"/>
                      <a:pt x="185" y="96"/>
                      <a:pt x="185" y="96"/>
                    </a:cubicBezTo>
                    <a:cubicBezTo>
                      <a:pt x="185" y="93"/>
                      <a:pt x="183" y="91"/>
                      <a:pt x="180" y="91"/>
                    </a:cubicBezTo>
                    <a:close/>
                    <a:moveTo>
                      <a:pt x="134" y="82"/>
                    </a:moveTo>
                    <a:cubicBezTo>
                      <a:pt x="130" y="82"/>
                      <a:pt x="130" y="82"/>
                      <a:pt x="130" y="82"/>
                    </a:cubicBezTo>
                    <a:cubicBezTo>
                      <a:pt x="130" y="77"/>
                      <a:pt x="130" y="77"/>
                      <a:pt x="130" y="77"/>
                    </a:cubicBezTo>
                    <a:cubicBezTo>
                      <a:pt x="166" y="77"/>
                      <a:pt x="166" y="77"/>
                      <a:pt x="166" y="77"/>
                    </a:cubicBezTo>
                    <a:cubicBezTo>
                      <a:pt x="166" y="91"/>
                      <a:pt x="166" y="91"/>
                      <a:pt x="166" y="91"/>
                    </a:cubicBezTo>
                    <a:cubicBezTo>
                      <a:pt x="139" y="91"/>
                      <a:pt x="139" y="91"/>
                      <a:pt x="139" y="91"/>
                    </a:cubicBezTo>
                    <a:cubicBezTo>
                      <a:pt x="139" y="87"/>
                      <a:pt x="139" y="87"/>
                      <a:pt x="139" y="87"/>
                    </a:cubicBezTo>
                    <a:cubicBezTo>
                      <a:pt x="139" y="84"/>
                      <a:pt x="137" y="82"/>
                      <a:pt x="134" y="82"/>
                    </a:cubicBezTo>
                    <a:close/>
                    <a:moveTo>
                      <a:pt x="139" y="216"/>
                    </a:moveTo>
                    <a:cubicBezTo>
                      <a:pt x="139" y="100"/>
                      <a:pt x="139" y="100"/>
                      <a:pt x="139" y="100"/>
                    </a:cubicBezTo>
                    <a:cubicBezTo>
                      <a:pt x="175" y="100"/>
                      <a:pt x="175" y="100"/>
                      <a:pt x="175" y="100"/>
                    </a:cubicBezTo>
                    <a:cubicBezTo>
                      <a:pt x="175" y="216"/>
                      <a:pt x="175" y="216"/>
                      <a:pt x="175" y="216"/>
                    </a:cubicBezTo>
                    <a:lnTo>
                      <a:pt x="139" y="216"/>
                    </a:lnTo>
                    <a:close/>
                    <a:moveTo>
                      <a:pt x="57" y="216"/>
                    </a:moveTo>
                    <a:cubicBezTo>
                      <a:pt x="57" y="91"/>
                      <a:pt x="57" y="91"/>
                      <a:pt x="57" y="91"/>
                    </a:cubicBezTo>
                    <a:cubicBezTo>
                      <a:pt x="130" y="91"/>
                      <a:pt x="130" y="91"/>
                      <a:pt x="130" y="91"/>
                    </a:cubicBezTo>
                    <a:cubicBezTo>
                      <a:pt x="130" y="216"/>
                      <a:pt x="130" y="216"/>
                      <a:pt x="130" y="216"/>
                    </a:cubicBezTo>
                    <a:lnTo>
                      <a:pt x="57" y="216"/>
                    </a:lnTo>
                    <a:close/>
                    <a:moveTo>
                      <a:pt x="66" y="82"/>
                    </a:moveTo>
                    <a:cubicBezTo>
                      <a:pt x="66" y="68"/>
                      <a:pt x="66" y="68"/>
                      <a:pt x="66" y="68"/>
                    </a:cubicBezTo>
                    <a:cubicBezTo>
                      <a:pt x="121" y="68"/>
                      <a:pt x="121" y="68"/>
                      <a:pt x="121" y="68"/>
                    </a:cubicBezTo>
                    <a:cubicBezTo>
                      <a:pt x="121" y="82"/>
                      <a:pt x="121" y="82"/>
                      <a:pt x="121" y="82"/>
                    </a:cubicBezTo>
                    <a:lnTo>
                      <a:pt x="66" y="82"/>
                    </a:lnTo>
                    <a:close/>
                    <a:moveTo>
                      <a:pt x="84" y="59"/>
                    </a:moveTo>
                    <a:cubicBezTo>
                      <a:pt x="84" y="45"/>
                      <a:pt x="84" y="45"/>
                      <a:pt x="84" y="45"/>
                    </a:cubicBezTo>
                    <a:cubicBezTo>
                      <a:pt x="102" y="45"/>
                      <a:pt x="102" y="45"/>
                      <a:pt x="102" y="45"/>
                    </a:cubicBezTo>
                    <a:cubicBezTo>
                      <a:pt x="102" y="59"/>
                      <a:pt x="102" y="59"/>
                      <a:pt x="102" y="59"/>
                    </a:cubicBezTo>
                    <a:lnTo>
                      <a:pt x="84" y="59"/>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0" name="Google Shape;15704;p50">
                <a:extLst>
                  <a:ext uri="{FF2B5EF4-FFF2-40B4-BE49-F238E27FC236}">
                    <a16:creationId xmlns:a16="http://schemas.microsoft.com/office/drawing/2014/main" id="{2546E818-271F-AD80-0F3A-2B6A4CDFFE7F}"/>
                  </a:ext>
                </a:extLst>
              </p:cNvPr>
              <p:cNvSpPr/>
              <p:nvPr/>
            </p:nvSpPr>
            <p:spPr>
              <a:xfrm>
                <a:off x="6302376" y="2343150"/>
                <a:ext cx="130175" cy="22225"/>
              </a:xfrm>
              <a:custGeom>
                <a:avLst/>
                <a:gdLst/>
                <a:ahLst/>
                <a:cxnLst/>
                <a:rect l="l" t="t" r="r" b="b"/>
                <a:pathLst>
                  <a:path w="53" h="9" extrusionOk="0">
                    <a:moveTo>
                      <a:pt x="50" y="0"/>
                    </a:moveTo>
                    <a:cubicBezTo>
                      <a:pt x="2" y="0"/>
                      <a:pt x="2" y="0"/>
                      <a:pt x="2" y="0"/>
                    </a:cubicBezTo>
                    <a:cubicBezTo>
                      <a:pt x="1" y="0"/>
                      <a:pt x="0" y="2"/>
                      <a:pt x="0" y="3"/>
                    </a:cubicBezTo>
                    <a:cubicBezTo>
                      <a:pt x="0" y="7"/>
                      <a:pt x="0" y="7"/>
                      <a:pt x="0" y="7"/>
                    </a:cubicBezTo>
                    <a:cubicBezTo>
                      <a:pt x="0" y="8"/>
                      <a:pt x="1" y="9"/>
                      <a:pt x="2" y="9"/>
                    </a:cubicBezTo>
                    <a:cubicBezTo>
                      <a:pt x="50" y="9"/>
                      <a:pt x="50" y="9"/>
                      <a:pt x="50" y="9"/>
                    </a:cubicBezTo>
                    <a:cubicBezTo>
                      <a:pt x="51" y="9"/>
                      <a:pt x="53" y="8"/>
                      <a:pt x="53" y="7"/>
                    </a:cubicBezTo>
                    <a:cubicBezTo>
                      <a:pt x="53" y="3"/>
                      <a:pt x="53" y="3"/>
                      <a:pt x="53" y="3"/>
                    </a:cubicBezTo>
                    <a:cubicBezTo>
                      <a:pt x="53" y="2"/>
                      <a:pt x="51" y="0"/>
                      <a:pt x="50"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1" name="Google Shape;15705;p50">
                <a:extLst>
                  <a:ext uri="{FF2B5EF4-FFF2-40B4-BE49-F238E27FC236}">
                    <a16:creationId xmlns:a16="http://schemas.microsoft.com/office/drawing/2014/main" id="{72CCB9BF-C0C2-CE6E-F63E-43BEE04E7C7D}"/>
                  </a:ext>
                </a:extLst>
              </p:cNvPr>
              <p:cNvSpPr/>
              <p:nvPr/>
            </p:nvSpPr>
            <p:spPr>
              <a:xfrm>
                <a:off x="6302376" y="2413000"/>
                <a:ext cx="130175" cy="22225"/>
              </a:xfrm>
              <a:custGeom>
                <a:avLst/>
                <a:gdLst/>
                <a:ahLst/>
                <a:cxnLst/>
                <a:rect l="l" t="t" r="r" b="b"/>
                <a:pathLst>
                  <a:path w="53" h="9" extrusionOk="0">
                    <a:moveTo>
                      <a:pt x="50" y="0"/>
                    </a:moveTo>
                    <a:cubicBezTo>
                      <a:pt x="2" y="0"/>
                      <a:pt x="2" y="0"/>
                      <a:pt x="2" y="0"/>
                    </a:cubicBezTo>
                    <a:cubicBezTo>
                      <a:pt x="1" y="0"/>
                      <a:pt x="0" y="2"/>
                      <a:pt x="0" y="3"/>
                    </a:cubicBezTo>
                    <a:cubicBezTo>
                      <a:pt x="0" y="7"/>
                      <a:pt x="0" y="7"/>
                      <a:pt x="0" y="7"/>
                    </a:cubicBezTo>
                    <a:cubicBezTo>
                      <a:pt x="0" y="8"/>
                      <a:pt x="1" y="9"/>
                      <a:pt x="2" y="9"/>
                    </a:cubicBezTo>
                    <a:cubicBezTo>
                      <a:pt x="50" y="9"/>
                      <a:pt x="50" y="9"/>
                      <a:pt x="50" y="9"/>
                    </a:cubicBezTo>
                    <a:cubicBezTo>
                      <a:pt x="51" y="9"/>
                      <a:pt x="53" y="8"/>
                      <a:pt x="53" y="7"/>
                    </a:cubicBezTo>
                    <a:cubicBezTo>
                      <a:pt x="53" y="3"/>
                      <a:pt x="53" y="3"/>
                      <a:pt x="53" y="3"/>
                    </a:cubicBezTo>
                    <a:cubicBezTo>
                      <a:pt x="53" y="2"/>
                      <a:pt x="51" y="0"/>
                      <a:pt x="50"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2" name="Google Shape;15706;p50">
                <a:extLst>
                  <a:ext uri="{FF2B5EF4-FFF2-40B4-BE49-F238E27FC236}">
                    <a16:creationId xmlns:a16="http://schemas.microsoft.com/office/drawing/2014/main" id="{B9FF99D4-4F4A-0ACA-9EA3-9FCDF678FBA4}"/>
                  </a:ext>
                </a:extLst>
              </p:cNvPr>
              <p:cNvSpPr/>
              <p:nvPr/>
            </p:nvSpPr>
            <p:spPr>
              <a:xfrm>
                <a:off x="6302376" y="2481263"/>
                <a:ext cx="130175" cy="22225"/>
              </a:xfrm>
              <a:custGeom>
                <a:avLst/>
                <a:gdLst/>
                <a:ahLst/>
                <a:cxnLst/>
                <a:rect l="l" t="t" r="r" b="b"/>
                <a:pathLst>
                  <a:path w="53" h="9" extrusionOk="0">
                    <a:moveTo>
                      <a:pt x="50" y="0"/>
                    </a:moveTo>
                    <a:cubicBezTo>
                      <a:pt x="2" y="0"/>
                      <a:pt x="2" y="0"/>
                      <a:pt x="2" y="0"/>
                    </a:cubicBezTo>
                    <a:cubicBezTo>
                      <a:pt x="1" y="0"/>
                      <a:pt x="0" y="2"/>
                      <a:pt x="0" y="3"/>
                    </a:cubicBezTo>
                    <a:cubicBezTo>
                      <a:pt x="0" y="7"/>
                      <a:pt x="0" y="7"/>
                      <a:pt x="0" y="7"/>
                    </a:cubicBezTo>
                    <a:cubicBezTo>
                      <a:pt x="0" y="8"/>
                      <a:pt x="1" y="9"/>
                      <a:pt x="2" y="9"/>
                    </a:cubicBezTo>
                    <a:cubicBezTo>
                      <a:pt x="50" y="9"/>
                      <a:pt x="50" y="9"/>
                      <a:pt x="50" y="9"/>
                    </a:cubicBezTo>
                    <a:cubicBezTo>
                      <a:pt x="51" y="9"/>
                      <a:pt x="53" y="8"/>
                      <a:pt x="53" y="7"/>
                    </a:cubicBezTo>
                    <a:cubicBezTo>
                      <a:pt x="53" y="3"/>
                      <a:pt x="53" y="3"/>
                      <a:pt x="53" y="3"/>
                    </a:cubicBezTo>
                    <a:cubicBezTo>
                      <a:pt x="53" y="2"/>
                      <a:pt x="51" y="0"/>
                      <a:pt x="50"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3" name="Google Shape;15707;p50">
                <a:extLst>
                  <a:ext uri="{FF2B5EF4-FFF2-40B4-BE49-F238E27FC236}">
                    <a16:creationId xmlns:a16="http://schemas.microsoft.com/office/drawing/2014/main" id="{47CA4FEB-C86D-D941-0E25-7D210CF38C3B}"/>
                  </a:ext>
                </a:extLst>
              </p:cNvPr>
              <p:cNvSpPr/>
              <p:nvPr/>
            </p:nvSpPr>
            <p:spPr>
              <a:xfrm>
                <a:off x="6302376" y="2549525"/>
                <a:ext cx="130175" cy="22225"/>
              </a:xfrm>
              <a:custGeom>
                <a:avLst/>
                <a:gdLst/>
                <a:ahLst/>
                <a:cxnLst/>
                <a:rect l="l" t="t" r="r" b="b"/>
                <a:pathLst>
                  <a:path w="53" h="9" extrusionOk="0">
                    <a:moveTo>
                      <a:pt x="50" y="0"/>
                    </a:moveTo>
                    <a:cubicBezTo>
                      <a:pt x="2" y="0"/>
                      <a:pt x="2" y="0"/>
                      <a:pt x="2" y="0"/>
                    </a:cubicBezTo>
                    <a:cubicBezTo>
                      <a:pt x="1" y="0"/>
                      <a:pt x="0" y="2"/>
                      <a:pt x="0" y="3"/>
                    </a:cubicBezTo>
                    <a:cubicBezTo>
                      <a:pt x="0" y="7"/>
                      <a:pt x="0" y="7"/>
                      <a:pt x="0" y="7"/>
                    </a:cubicBezTo>
                    <a:cubicBezTo>
                      <a:pt x="0" y="8"/>
                      <a:pt x="1" y="9"/>
                      <a:pt x="2" y="9"/>
                    </a:cubicBezTo>
                    <a:cubicBezTo>
                      <a:pt x="50" y="9"/>
                      <a:pt x="50" y="9"/>
                      <a:pt x="50" y="9"/>
                    </a:cubicBezTo>
                    <a:cubicBezTo>
                      <a:pt x="51" y="9"/>
                      <a:pt x="53" y="8"/>
                      <a:pt x="53" y="7"/>
                    </a:cubicBezTo>
                    <a:cubicBezTo>
                      <a:pt x="53" y="3"/>
                      <a:pt x="53" y="3"/>
                      <a:pt x="53" y="3"/>
                    </a:cubicBezTo>
                    <a:cubicBezTo>
                      <a:pt x="53" y="2"/>
                      <a:pt x="51" y="0"/>
                      <a:pt x="50"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4" name="Google Shape;15708;p50">
                <a:extLst>
                  <a:ext uri="{FF2B5EF4-FFF2-40B4-BE49-F238E27FC236}">
                    <a16:creationId xmlns:a16="http://schemas.microsoft.com/office/drawing/2014/main" id="{982D0D31-E42F-F8EC-BBD1-D2A5D446236D}"/>
                  </a:ext>
                </a:extLst>
              </p:cNvPr>
              <p:cNvSpPr/>
              <p:nvPr/>
            </p:nvSpPr>
            <p:spPr>
              <a:xfrm>
                <a:off x="6184901" y="2373313"/>
                <a:ext cx="41275" cy="22225"/>
              </a:xfrm>
              <a:custGeom>
                <a:avLst/>
                <a:gdLst/>
                <a:ahLst/>
                <a:cxnLst/>
                <a:rect l="l" t="t" r="r" b="b"/>
                <a:pathLst>
                  <a:path w="17" h="9" extrusionOk="0">
                    <a:moveTo>
                      <a:pt x="17" y="3"/>
                    </a:moveTo>
                    <a:cubicBezTo>
                      <a:pt x="17" y="2"/>
                      <a:pt x="15" y="0"/>
                      <a:pt x="14" y="0"/>
                    </a:cubicBez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lnTo>
                      <a:pt x="17" y="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5" name="Google Shape;15709;p50">
                <a:extLst>
                  <a:ext uri="{FF2B5EF4-FFF2-40B4-BE49-F238E27FC236}">
                    <a16:creationId xmlns:a16="http://schemas.microsoft.com/office/drawing/2014/main" id="{93CD2194-B85B-3BCC-B823-B64B0A92A6EC}"/>
                  </a:ext>
                </a:extLst>
              </p:cNvPr>
              <p:cNvSpPr/>
              <p:nvPr/>
            </p:nvSpPr>
            <p:spPr>
              <a:xfrm>
                <a:off x="6184901" y="2324100"/>
                <a:ext cx="41275" cy="22225"/>
              </a:xfrm>
              <a:custGeom>
                <a:avLst/>
                <a:gdLst/>
                <a:ahLst/>
                <a:cxnLst/>
                <a:rect l="l" t="t" r="r" b="b"/>
                <a:pathLst>
                  <a:path w="17" h="9" extrusionOk="0">
                    <a:moveTo>
                      <a:pt x="17" y="3"/>
                    </a:moveTo>
                    <a:cubicBezTo>
                      <a:pt x="17" y="2"/>
                      <a:pt x="15" y="0"/>
                      <a:pt x="14" y="0"/>
                    </a:cubicBez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lnTo>
                      <a:pt x="17" y="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6" name="Google Shape;15710;p50">
                <a:extLst>
                  <a:ext uri="{FF2B5EF4-FFF2-40B4-BE49-F238E27FC236}">
                    <a16:creationId xmlns:a16="http://schemas.microsoft.com/office/drawing/2014/main" id="{420766F5-2844-4F4D-B2F4-BF9441FA3E42}"/>
                  </a:ext>
                </a:extLst>
              </p:cNvPr>
              <p:cNvSpPr/>
              <p:nvPr/>
            </p:nvSpPr>
            <p:spPr>
              <a:xfrm>
                <a:off x="6184901" y="2413000"/>
                <a:ext cx="41275" cy="22225"/>
              </a:xfrm>
              <a:custGeom>
                <a:avLst/>
                <a:gdLst/>
                <a:ahLst/>
                <a:cxnLst/>
                <a:rect l="l" t="t" r="r" b="b"/>
                <a:pathLst>
                  <a:path w="17" h="9" extrusionOk="0">
                    <a:moveTo>
                      <a:pt x="17" y="3"/>
                    </a:moveTo>
                    <a:cubicBezTo>
                      <a:pt x="17" y="2"/>
                      <a:pt x="15" y="0"/>
                      <a:pt x="14" y="0"/>
                    </a:cubicBez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lnTo>
                      <a:pt x="17" y="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7" name="Google Shape;15711;p50">
                <a:extLst>
                  <a:ext uri="{FF2B5EF4-FFF2-40B4-BE49-F238E27FC236}">
                    <a16:creationId xmlns:a16="http://schemas.microsoft.com/office/drawing/2014/main" id="{77DBD14C-5C73-95D5-6D48-2C98A25841AA}"/>
                  </a:ext>
                </a:extLst>
              </p:cNvPr>
              <p:cNvSpPr/>
              <p:nvPr/>
            </p:nvSpPr>
            <p:spPr>
              <a:xfrm>
                <a:off x="6184901" y="2462213"/>
                <a:ext cx="41275" cy="22225"/>
              </a:xfrm>
              <a:custGeom>
                <a:avLst/>
                <a:gdLst/>
                <a:ahLst/>
                <a:cxnLst/>
                <a:rect l="l" t="t" r="r" b="b"/>
                <a:pathLst>
                  <a:path w="17" h="9" extrusionOk="0">
                    <a:moveTo>
                      <a:pt x="17" y="3"/>
                    </a:moveTo>
                    <a:cubicBezTo>
                      <a:pt x="17" y="2"/>
                      <a:pt x="15" y="0"/>
                      <a:pt x="14" y="0"/>
                    </a:cubicBez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lnTo>
                      <a:pt x="17" y="3"/>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8" name="Google Shape;15712;p50">
                <a:extLst>
                  <a:ext uri="{FF2B5EF4-FFF2-40B4-BE49-F238E27FC236}">
                    <a16:creationId xmlns:a16="http://schemas.microsoft.com/office/drawing/2014/main" id="{700C2CEF-8F73-EB19-1E6F-8A82E0F38246}"/>
                  </a:ext>
                </a:extLst>
              </p:cNvPr>
              <p:cNvSpPr/>
              <p:nvPr/>
            </p:nvSpPr>
            <p:spPr>
              <a:xfrm>
                <a:off x="6184901" y="2549525"/>
                <a:ext cx="41275" cy="22225"/>
              </a:xfrm>
              <a:custGeom>
                <a:avLst/>
                <a:gdLst/>
                <a:ahLst/>
                <a:cxnLst/>
                <a:rect l="l" t="t" r="r" b="b"/>
                <a:pathLst>
                  <a:path w="17" h="9" extrusionOk="0">
                    <a:moveTo>
                      <a:pt x="14" y="0"/>
                    </a:moveTo>
                    <a:cubicBezTo>
                      <a:pt x="2" y="0"/>
                      <a:pt x="2" y="0"/>
                      <a:pt x="2" y="0"/>
                    </a:cubicBezTo>
                    <a:cubicBezTo>
                      <a:pt x="1" y="0"/>
                      <a:pt x="0" y="2"/>
                      <a:pt x="0" y="3"/>
                    </a:cubicBezTo>
                    <a:cubicBezTo>
                      <a:pt x="0" y="7"/>
                      <a:pt x="0" y="7"/>
                      <a:pt x="0" y="7"/>
                    </a:cubicBezTo>
                    <a:cubicBezTo>
                      <a:pt x="0" y="8"/>
                      <a:pt x="1" y="9"/>
                      <a:pt x="2" y="9"/>
                    </a:cubicBezTo>
                    <a:cubicBezTo>
                      <a:pt x="14" y="9"/>
                      <a:pt x="14" y="9"/>
                      <a:pt x="14" y="9"/>
                    </a:cubicBezTo>
                    <a:cubicBezTo>
                      <a:pt x="15" y="9"/>
                      <a:pt x="17" y="8"/>
                      <a:pt x="17" y="7"/>
                    </a:cubicBezTo>
                    <a:cubicBezTo>
                      <a:pt x="17" y="3"/>
                      <a:pt x="17" y="3"/>
                      <a:pt x="17" y="3"/>
                    </a:cubicBezTo>
                    <a:cubicBezTo>
                      <a:pt x="17" y="2"/>
                      <a:pt x="15" y="0"/>
                      <a:pt x="14"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29" name="Google Shape;15713;p50">
                <a:extLst>
                  <a:ext uri="{FF2B5EF4-FFF2-40B4-BE49-F238E27FC236}">
                    <a16:creationId xmlns:a16="http://schemas.microsoft.com/office/drawing/2014/main" id="{96D9E98F-79B6-3DBB-A7E4-7DCE4346D266}"/>
                  </a:ext>
                </a:extLst>
              </p:cNvPr>
              <p:cNvSpPr/>
              <p:nvPr/>
            </p:nvSpPr>
            <p:spPr>
              <a:xfrm>
                <a:off x="6508751" y="2422525"/>
                <a:ext cx="22225" cy="41275"/>
              </a:xfrm>
              <a:custGeom>
                <a:avLst/>
                <a:gdLst/>
                <a:ahLst/>
                <a:cxnLst/>
                <a:rect l="l" t="t" r="r" b="b"/>
                <a:pathLst>
                  <a:path w="9" h="17" extrusionOk="0">
                    <a:moveTo>
                      <a:pt x="6" y="0"/>
                    </a:moveTo>
                    <a:cubicBezTo>
                      <a:pt x="2" y="0"/>
                      <a:pt x="2" y="0"/>
                      <a:pt x="2" y="0"/>
                    </a:cubicBezTo>
                    <a:cubicBezTo>
                      <a:pt x="1" y="0"/>
                      <a:pt x="0" y="2"/>
                      <a:pt x="0" y="3"/>
                    </a:cubicBezTo>
                    <a:cubicBezTo>
                      <a:pt x="0" y="15"/>
                      <a:pt x="0" y="15"/>
                      <a:pt x="0" y="15"/>
                    </a:cubicBezTo>
                    <a:cubicBezTo>
                      <a:pt x="0" y="16"/>
                      <a:pt x="1" y="17"/>
                      <a:pt x="2" y="17"/>
                    </a:cubicBezTo>
                    <a:cubicBezTo>
                      <a:pt x="6" y="17"/>
                      <a:pt x="6" y="17"/>
                      <a:pt x="6" y="17"/>
                    </a:cubicBezTo>
                    <a:cubicBezTo>
                      <a:pt x="7" y="17"/>
                      <a:pt x="9" y="16"/>
                      <a:pt x="9" y="15"/>
                    </a:cubicBezTo>
                    <a:cubicBezTo>
                      <a:pt x="9" y="3"/>
                      <a:pt x="9" y="3"/>
                      <a:pt x="9" y="3"/>
                    </a:cubicBezTo>
                    <a:cubicBezTo>
                      <a:pt x="9" y="2"/>
                      <a:pt x="7" y="0"/>
                      <a:pt x="6"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0" name="Google Shape;15714;p50">
                <a:extLst>
                  <a:ext uri="{FF2B5EF4-FFF2-40B4-BE49-F238E27FC236}">
                    <a16:creationId xmlns:a16="http://schemas.microsoft.com/office/drawing/2014/main" id="{FC93626F-BD0B-B91B-1D6C-B9C8A5C100E0}"/>
                  </a:ext>
                </a:extLst>
              </p:cNvPr>
              <p:cNvSpPr/>
              <p:nvPr/>
            </p:nvSpPr>
            <p:spPr>
              <a:xfrm>
                <a:off x="6508751" y="2363788"/>
                <a:ext cx="22225" cy="50800"/>
              </a:xfrm>
              <a:custGeom>
                <a:avLst/>
                <a:gdLst/>
                <a:ahLst/>
                <a:cxnLst/>
                <a:rect l="l" t="t" r="r" b="b"/>
                <a:pathLst>
                  <a:path w="9" h="21" extrusionOk="0">
                    <a:moveTo>
                      <a:pt x="6" y="0"/>
                    </a:moveTo>
                    <a:cubicBezTo>
                      <a:pt x="2" y="0"/>
                      <a:pt x="2" y="0"/>
                      <a:pt x="2" y="0"/>
                    </a:cubicBezTo>
                    <a:cubicBezTo>
                      <a:pt x="1" y="0"/>
                      <a:pt x="0" y="2"/>
                      <a:pt x="0" y="3"/>
                    </a:cubicBezTo>
                    <a:cubicBezTo>
                      <a:pt x="0" y="19"/>
                      <a:pt x="0" y="19"/>
                      <a:pt x="0" y="19"/>
                    </a:cubicBezTo>
                    <a:cubicBezTo>
                      <a:pt x="0" y="20"/>
                      <a:pt x="1" y="21"/>
                      <a:pt x="2" y="21"/>
                    </a:cubicBezTo>
                    <a:cubicBezTo>
                      <a:pt x="6" y="21"/>
                      <a:pt x="6" y="21"/>
                      <a:pt x="6" y="21"/>
                    </a:cubicBezTo>
                    <a:cubicBezTo>
                      <a:pt x="7" y="21"/>
                      <a:pt x="9" y="20"/>
                      <a:pt x="9" y="19"/>
                    </a:cubicBezTo>
                    <a:cubicBezTo>
                      <a:pt x="9" y="3"/>
                      <a:pt x="9" y="3"/>
                      <a:pt x="9" y="3"/>
                    </a:cubicBezTo>
                    <a:cubicBezTo>
                      <a:pt x="9" y="2"/>
                      <a:pt x="7" y="0"/>
                      <a:pt x="6"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1" name="Google Shape;15715;p50">
                <a:extLst>
                  <a:ext uri="{FF2B5EF4-FFF2-40B4-BE49-F238E27FC236}">
                    <a16:creationId xmlns:a16="http://schemas.microsoft.com/office/drawing/2014/main" id="{42A70593-7DC2-73D4-9A9B-34D749D5ABE1}"/>
                  </a:ext>
                </a:extLst>
              </p:cNvPr>
              <p:cNvSpPr/>
              <p:nvPr/>
            </p:nvSpPr>
            <p:spPr>
              <a:xfrm>
                <a:off x="6508751" y="2481263"/>
                <a:ext cx="22225" cy="41275"/>
              </a:xfrm>
              <a:custGeom>
                <a:avLst/>
                <a:gdLst/>
                <a:ahLst/>
                <a:cxnLst/>
                <a:rect l="l" t="t" r="r" b="b"/>
                <a:pathLst>
                  <a:path w="9" h="17" extrusionOk="0">
                    <a:moveTo>
                      <a:pt x="6" y="0"/>
                    </a:moveTo>
                    <a:cubicBezTo>
                      <a:pt x="2" y="0"/>
                      <a:pt x="2" y="0"/>
                      <a:pt x="2" y="0"/>
                    </a:cubicBezTo>
                    <a:cubicBezTo>
                      <a:pt x="1" y="0"/>
                      <a:pt x="0" y="2"/>
                      <a:pt x="0" y="3"/>
                    </a:cubicBezTo>
                    <a:cubicBezTo>
                      <a:pt x="0" y="15"/>
                      <a:pt x="0" y="15"/>
                      <a:pt x="0" y="15"/>
                    </a:cubicBezTo>
                    <a:cubicBezTo>
                      <a:pt x="0" y="16"/>
                      <a:pt x="1" y="17"/>
                      <a:pt x="2" y="17"/>
                    </a:cubicBezTo>
                    <a:cubicBezTo>
                      <a:pt x="6" y="17"/>
                      <a:pt x="6" y="17"/>
                      <a:pt x="6" y="17"/>
                    </a:cubicBezTo>
                    <a:cubicBezTo>
                      <a:pt x="7" y="17"/>
                      <a:pt x="9" y="16"/>
                      <a:pt x="9" y="15"/>
                    </a:cubicBezTo>
                    <a:cubicBezTo>
                      <a:pt x="9" y="3"/>
                      <a:pt x="9" y="3"/>
                      <a:pt x="9" y="3"/>
                    </a:cubicBezTo>
                    <a:cubicBezTo>
                      <a:pt x="9" y="2"/>
                      <a:pt x="7" y="0"/>
                      <a:pt x="6"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2" name="Google Shape;15716;p50">
                <a:extLst>
                  <a:ext uri="{FF2B5EF4-FFF2-40B4-BE49-F238E27FC236}">
                    <a16:creationId xmlns:a16="http://schemas.microsoft.com/office/drawing/2014/main" id="{F0BB4C17-36C4-FEDC-CF49-5B5B8C1629D7}"/>
                  </a:ext>
                </a:extLst>
              </p:cNvPr>
              <p:cNvSpPr/>
              <p:nvPr/>
            </p:nvSpPr>
            <p:spPr>
              <a:xfrm>
                <a:off x="6508751" y="2540000"/>
                <a:ext cx="22225" cy="52388"/>
              </a:xfrm>
              <a:custGeom>
                <a:avLst/>
                <a:gdLst/>
                <a:ahLst/>
                <a:cxnLst/>
                <a:rect l="l" t="t" r="r" b="b"/>
                <a:pathLst>
                  <a:path w="9" h="21" extrusionOk="0">
                    <a:moveTo>
                      <a:pt x="6" y="0"/>
                    </a:moveTo>
                    <a:cubicBezTo>
                      <a:pt x="2" y="0"/>
                      <a:pt x="2" y="0"/>
                      <a:pt x="2" y="0"/>
                    </a:cubicBezTo>
                    <a:cubicBezTo>
                      <a:pt x="1" y="0"/>
                      <a:pt x="0" y="2"/>
                      <a:pt x="0" y="3"/>
                    </a:cubicBezTo>
                    <a:cubicBezTo>
                      <a:pt x="0" y="19"/>
                      <a:pt x="0" y="19"/>
                      <a:pt x="0" y="19"/>
                    </a:cubicBezTo>
                    <a:cubicBezTo>
                      <a:pt x="0" y="20"/>
                      <a:pt x="1" y="21"/>
                      <a:pt x="2" y="21"/>
                    </a:cubicBezTo>
                    <a:cubicBezTo>
                      <a:pt x="6" y="21"/>
                      <a:pt x="6" y="21"/>
                      <a:pt x="6" y="21"/>
                    </a:cubicBezTo>
                    <a:cubicBezTo>
                      <a:pt x="7" y="21"/>
                      <a:pt x="9" y="20"/>
                      <a:pt x="9" y="19"/>
                    </a:cubicBezTo>
                    <a:cubicBezTo>
                      <a:pt x="9" y="3"/>
                      <a:pt x="9" y="3"/>
                      <a:pt x="9" y="3"/>
                    </a:cubicBezTo>
                    <a:cubicBezTo>
                      <a:pt x="9" y="2"/>
                      <a:pt x="7" y="0"/>
                      <a:pt x="6" y="0"/>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sp>
        <p:nvSpPr>
          <p:cNvPr id="333" name="Title 1">
            <a:extLst>
              <a:ext uri="{FF2B5EF4-FFF2-40B4-BE49-F238E27FC236}">
                <a16:creationId xmlns:a16="http://schemas.microsoft.com/office/drawing/2014/main" id="{287FBAA4-D432-CE55-3A02-9F4754C8DFB4}"/>
              </a:ext>
            </a:extLst>
          </p:cNvPr>
          <p:cNvSpPr txBox="1">
            <a:spLocks/>
          </p:cNvSpPr>
          <p:nvPr userDrawn="1"/>
        </p:nvSpPr>
        <p:spPr>
          <a:xfrm>
            <a:off x="0" y="-11487"/>
            <a:ext cx="12192000" cy="1219201"/>
          </a:xfrm>
          <a:prstGeom prst="rect">
            <a:avLst/>
          </a:prstGeom>
        </p:spPr>
        <p:txBody>
          <a:bodyPr vert="horz" lIns="91440" tIns="45720" rIns="91440" bIns="45720" rtlCol="0" anchor="b" anchorCtr="0">
            <a:normAutofit/>
          </a:bodyPr>
          <a:lstStyle>
            <a:lvl1pPr algn="l" defTabSz="1219170" rtl="0" eaLnBrk="1" latinLnBrk="0" hangingPunct="1">
              <a:spcBef>
                <a:spcPct val="0"/>
              </a:spcBef>
              <a:buNone/>
              <a:defRPr sz="4000" kern="1200">
                <a:solidFill>
                  <a:srgbClr val="65299E"/>
                </a:solidFill>
                <a:latin typeface="Helvetica" pitchFamily="34" charset="0"/>
                <a:ea typeface="+mj-ea"/>
                <a:cs typeface="+mj-cs"/>
              </a:defRPr>
            </a:lvl1pPr>
          </a:lstStyle>
          <a:p>
            <a:pPr algn="ctr"/>
            <a:r>
              <a:rPr lang="en-US" sz="3800" dirty="0">
                <a:solidFill>
                  <a:srgbClr val="4B286D"/>
                </a:solidFill>
                <a:latin typeface="+mj-lt"/>
                <a:ea typeface="HN for TELUS" panose="020B0504030202020204" pitchFamily="34" charset="0"/>
              </a:rPr>
              <a:t>Introductions: Who is TELUS Health</a:t>
            </a:r>
            <a:endParaRPr lang="en-US" sz="3800" dirty="0">
              <a:latin typeface="+mj-lt"/>
              <a:ea typeface="HN for TELUS" panose="020B0504030202020204" pitchFamily="34" charset="0"/>
            </a:endParaRPr>
          </a:p>
        </p:txBody>
      </p:sp>
    </p:spTree>
    <p:extLst>
      <p:ext uri="{BB962C8B-B14F-4D97-AF65-F5344CB8AC3E}">
        <p14:creationId xmlns:p14="http://schemas.microsoft.com/office/powerpoint/2010/main" val="3858037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741066F-13FF-C578-BD87-9C03C885724E}"/>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5" y="0"/>
            <a:ext cx="8552877" cy="6858000"/>
          </a:xfrm>
          <a:prstGeom prst="rect">
            <a:avLst/>
          </a:prstGeom>
        </p:spPr>
      </p:pic>
      <p:sp>
        <p:nvSpPr>
          <p:cNvPr id="2" name="Rectangle 1">
            <a:extLst>
              <a:ext uri="{FF2B5EF4-FFF2-40B4-BE49-F238E27FC236}">
                <a16:creationId xmlns:a16="http://schemas.microsoft.com/office/drawing/2014/main" id="{C7B951FB-4583-E150-2171-63FBD08E0D89}"/>
              </a:ext>
            </a:extLst>
          </p:cNvPr>
          <p:cNvSpPr/>
          <p:nvPr userDrawn="1"/>
        </p:nvSpPr>
        <p:spPr>
          <a:xfrm flipV="1">
            <a:off x="1283855" y="0"/>
            <a:ext cx="7269018" cy="6858000"/>
          </a:xfrm>
          <a:prstGeom prst="rect">
            <a:avLst/>
          </a:prstGeom>
          <a:gradFill flip="none" rotWithShape="1">
            <a:gsLst>
              <a:gs pos="2000">
                <a:schemeClr val="bg1">
                  <a:alpha val="0"/>
                </a:schemeClr>
              </a:gs>
              <a:gs pos="84000">
                <a:schemeClr val="bg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HN for TELUS" panose="020B0504030202020204" pitchFamily="34" charset="0"/>
            </a:endParaRPr>
          </a:p>
        </p:txBody>
      </p:sp>
      <p:sp>
        <p:nvSpPr>
          <p:cNvPr id="9" name="Title 8">
            <a:extLst>
              <a:ext uri="{FF2B5EF4-FFF2-40B4-BE49-F238E27FC236}">
                <a16:creationId xmlns:a16="http://schemas.microsoft.com/office/drawing/2014/main" id="{741D37F6-6E5F-F9E2-C699-D184E9F15F3B}"/>
              </a:ext>
            </a:extLst>
          </p:cNvPr>
          <p:cNvSpPr>
            <a:spLocks noGrp="1"/>
          </p:cNvSpPr>
          <p:nvPr>
            <p:ph type="title"/>
          </p:nvPr>
        </p:nvSpPr>
        <p:spPr>
          <a:xfrm>
            <a:off x="7352145" y="1025374"/>
            <a:ext cx="4461164" cy="1325563"/>
          </a:xfrm>
        </p:spPr>
        <p:txBody>
          <a:bodyPr>
            <a:normAutofit/>
          </a:bodyPr>
          <a:lstStyle>
            <a:lvl1pPr>
              <a:defRPr sz="3200"/>
            </a:lvl1pPr>
          </a:lstStyle>
          <a:p>
            <a:r>
              <a:rPr lang="en-US" dirty="0"/>
              <a:t>Click to edit Master title style</a:t>
            </a:r>
          </a:p>
        </p:txBody>
      </p:sp>
    </p:spTree>
    <p:extLst>
      <p:ext uri="{BB962C8B-B14F-4D97-AF65-F5344CB8AC3E}">
        <p14:creationId xmlns:p14="http://schemas.microsoft.com/office/powerpoint/2010/main" val="10538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flower 1">
  <p:cSld name="Content with flower 1">
    <p:spTree>
      <p:nvGrpSpPr>
        <p:cNvPr id="1" name="Shape 1046"/>
        <p:cNvGrpSpPr/>
        <p:nvPr/>
      </p:nvGrpSpPr>
      <p:grpSpPr>
        <a:xfrm>
          <a:off x="0" y="0"/>
          <a:ext cx="0" cy="0"/>
          <a:chOff x="0" y="0"/>
          <a:chExt cx="0" cy="0"/>
        </a:xfrm>
      </p:grpSpPr>
      <p:sp>
        <p:nvSpPr>
          <p:cNvPr id="1052" name="Google Shape;1052;p97"/>
          <p:cNvSpPr txBox="1">
            <a:spLocks noGrp="1"/>
          </p:cNvSpPr>
          <p:nvPr>
            <p:ph type="body" idx="1"/>
          </p:nvPr>
        </p:nvSpPr>
        <p:spPr>
          <a:xfrm>
            <a:off x="609599" y="1696416"/>
            <a:ext cx="11083200" cy="4140800"/>
          </a:xfrm>
          <a:prstGeom prst="rect">
            <a:avLst/>
          </a:prstGeom>
          <a:noFill/>
          <a:ln>
            <a:noFill/>
          </a:ln>
        </p:spPr>
        <p:txBody>
          <a:bodyPr spcFirstLastPara="1" wrap="square" lIns="0" tIns="0" rIns="0" bIns="0" anchor="t" anchorCtr="0">
            <a:normAutofit/>
          </a:bodyPr>
          <a:lstStyle>
            <a:lvl1pPr marL="609585" lvl="0" indent="-304792" algn="l">
              <a:lnSpc>
                <a:spcPct val="100000"/>
              </a:lnSpc>
              <a:spcBef>
                <a:spcPts val="0"/>
              </a:spcBef>
              <a:spcAft>
                <a:spcPts val="0"/>
              </a:spcAft>
              <a:buSzPts val="1400"/>
              <a:buNone/>
              <a:defRPr sz="2667">
                <a:solidFill>
                  <a:srgbClr val="3E4144"/>
                </a:solidFill>
                <a:latin typeface="HN for TELUS" panose="020B0504030202020204" pitchFamily="34" charset="0"/>
                <a:ea typeface="HN for TELUS" panose="020B0504030202020204" pitchFamily="34" charset="0"/>
                <a:cs typeface="Arial"/>
                <a:sym typeface="Arial"/>
              </a:defRPr>
            </a:lvl1pPr>
            <a:lvl2pPr marL="1219170" lvl="1" indent="-474121" algn="l">
              <a:lnSpc>
                <a:spcPct val="100000"/>
              </a:lnSpc>
              <a:spcBef>
                <a:spcPts val="800"/>
              </a:spcBef>
              <a:spcAft>
                <a:spcPts val="0"/>
              </a:spcAft>
              <a:buClr>
                <a:srgbClr val="4B286D"/>
              </a:buClr>
              <a:buSzPts val="2000"/>
              <a:buChar char="•"/>
              <a:defRPr sz="2667">
                <a:solidFill>
                  <a:srgbClr val="3E4144"/>
                </a:solidFill>
              </a:defRPr>
            </a:lvl2pPr>
            <a:lvl3pPr marL="1828754" lvl="2" indent="-457189" algn="l">
              <a:lnSpc>
                <a:spcPct val="100000"/>
              </a:lnSpc>
              <a:spcBef>
                <a:spcPts val="800"/>
              </a:spcBef>
              <a:spcAft>
                <a:spcPts val="0"/>
              </a:spcAft>
              <a:buClr>
                <a:srgbClr val="4B286D"/>
              </a:buClr>
              <a:buSzPts val="1800"/>
              <a:buChar char="•"/>
              <a:defRPr sz="2400">
                <a:solidFill>
                  <a:srgbClr val="3E4144"/>
                </a:solidFill>
              </a:defRPr>
            </a:lvl3pPr>
            <a:lvl4pPr marL="2438339" lvl="3" indent="-440256" algn="l">
              <a:lnSpc>
                <a:spcPct val="100000"/>
              </a:lnSpc>
              <a:spcBef>
                <a:spcPts val="800"/>
              </a:spcBef>
              <a:spcAft>
                <a:spcPts val="0"/>
              </a:spcAft>
              <a:buClr>
                <a:srgbClr val="4B286D"/>
              </a:buClr>
              <a:buSzPts val="1600"/>
              <a:buChar char="•"/>
              <a:defRPr sz="2133">
                <a:solidFill>
                  <a:srgbClr val="3E4144"/>
                </a:solidFill>
              </a:defRPr>
            </a:lvl4pPr>
            <a:lvl5pPr marL="3047924" lvl="4" indent="-423323" algn="l">
              <a:lnSpc>
                <a:spcPct val="100000"/>
              </a:lnSpc>
              <a:spcBef>
                <a:spcPts val="800"/>
              </a:spcBef>
              <a:spcAft>
                <a:spcPts val="0"/>
              </a:spcAft>
              <a:buClr>
                <a:srgbClr val="4B286D"/>
              </a:buClr>
              <a:buSzPts val="1400"/>
              <a:buChar char="•"/>
              <a:defRPr sz="1867">
                <a:solidFill>
                  <a:srgbClr val="3E4144"/>
                </a:solidFill>
              </a:defRPr>
            </a:lvl5pPr>
            <a:lvl6pPr marL="3657509" lvl="5" indent="-304792" algn="l">
              <a:lnSpc>
                <a:spcPct val="100000"/>
              </a:lnSpc>
              <a:spcBef>
                <a:spcPts val="80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dirty="0"/>
          </a:p>
        </p:txBody>
      </p:sp>
      <p:sp>
        <p:nvSpPr>
          <p:cNvPr id="1053" name="Google Shape;1053;p97"/>
          <p:cNvSpPr txBox="1">
            <a:spLocks noGrp="1"/>
          </p:cNvSpPr>
          <p:nvPr>
            <p:ph type="title"/>
          </p:nvPr>
        </p:nvSpPr>
        <p:spPr>
          <a:xfrm>
            <a:off x="609600" y="362797"/>
            <a:ext cx="11083200" cy="664000"/>
          </a:xfrm>
          <a:prstGeom prst="rect">
            <a:avLst/>
          </a:prstGeom>
          <a:noFill/>
          <a:ln>
            <a:noFill/>
          </a:ln>
        </p:spPr>
        <p:txBody>
          <a:bodyPr spcFirstLastPara="1" wrap="square" lIns="0" tIns="0" rIns="0" bIns="0" anchor="t" anchorCtr="0">
            <a:normAutofit/>
          </a:bodyPr>
          <a:lstStyle>
            <a:lvl1pPr lvl="0" algn="l">
              <a:lnSpc>
                <a:spcPct val="100000"/>
              </a:lnSpc>
              <a:spcBef>
                <a:spcPts val="0"/>
              </a:spcBef>
              <a:spcAft>
                <a:spcPts val="0"/>
              </a:spcAft>
              <a:buSzPts val="1400"/>
              <a:buNone/>
              <a:defRPr>
                <a:latin typeface="HN for TELUS" panose="020B0504030202020204" pitchFamily="34" charset="0"/>
                <a:ea typeface="HN for TELUS" panose="020B0504030202020204" pitchFamily="34" charset="0"/>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054" name="Google Shape;1054;p97"/>
          <p:cNvSpPr txBox="1">
            <a:spLocks noGrp="1"/>
          </p:cNvSpPr>
          <p:nvPr>
            <p:ph type="body" idx="2"/>
          </p:nvPr>
        </p:nvSpPr>
        <p:spPr>
          <a:xfrm>
            <a:off x="609599" y="1123273"/>
            <a:ext cx="11083200" cy="348000"/>
          </a:xfrm>
          <a:prstGeom prst="rect">
            <a:avLst/>
          </a:prstGeom>
          <a:noFill/>
          <a:ln>
            <a:noFill/>
          </a:ln>
        </p:spPr>
        <p:txBody>
          <a:bodyPr spcFirstLastPara="1" wrap="square" lIns="0" tIns="0" rIns="0" bIns="0" anchor="t" anchorCtr="0">
            <a:normAutofit/>
          </a:bodyPr>
          <a:lstStyle>
            <a:lvl1pPr marL="609585" lvl="0" indent="-304792" algn="l">
              <a:lnSpc>
                <a:spcPct val="100000"/>
              </a:lnSpc>
              <a:spcBef>
                <a:spcPts val="0"/>
              </a:spcBef>
              <a:spcAft>
                <a:spcPts val="0"/>
              </a:spcAft>
              <a:buSzPts val="1400"/>
              <a:buNone/>
              <a:defRPr sz="2400">
                <a:latin typeface="HN for TELUS" panose="020B0504030202020204" pitchFamily="34" charset="0"/>
                <a:ea typeface="HN for TELUS" panose="020B0504030202020204" pitchFamily="34" charset="0"/>
                <a:cs typeface="Arial"/>
                <a:sym typeface="Arial"/>
              </a:defRPr>
            </a:lvl1pPr>
            <a:lvl2pPr marL="1219170" lvl="1" indent="-507987" algn="l">
              <a:lnSpc>
                <a:spcPct val="100000"/>
              </a:lnSpc>
              <a:spcBef>
                <a:spcPts val="0"/>
              </a:spcBef>
              <a:spcAft>
                <a:spcPts val="0"/>
              </a:spcAft>
              <a:buSzPts val="2400"/>
              <a:buChar char="•"/>
              <a:defRPr/>
            </a:lvl2pPr>
            <a:lvl3pPr marL="1828754" lvl="2" indent="-491054" algn="l">
              <a:lnSpc>
                <a:spcPct val="100000"/>
              </a:lnSpc>
              <a:spcBef>
                <a:spcPts val="0"/>
              </a:spcBef>
              <a:spcAft>
                <a:spcPts val="0"/>
              </a:spcAft>
              <a:buSzPts val="2200"/>
              <a:buChar char="•"/>
              <a:defRPr/>
            </a:lvl3pPr>
            <a:lvl4pPr marL="2438339" lvl="3" indent="-474121" algn="l">
              <a:lnSpc>
                <a:spcPct val="100000"/>
              </a:lnSpc>
              <a:spcBef>
                <a:spcPts val="0"/>
              </a:spcBef>
              <a:spcAft>
                <a:spcPts val="0"/>
              </a:spcAft>
              <a:buSzPts val="2000"/>
              <a:buChar char="•"/>
              <a:defRPr/>
            </a:lvl4pPr>
            <a:lvl5pPr marL="3047924" lvl="4" indent="-457189" algn="l">
              <a:lnSpc>
                <a:spcPct val="100000"/>
              </a:lnSpc>
              <a:spcBef>
                <a:spcPts val="0"/>
              </a:spcBef>
              <a:spcAft>
                <a:spcPts val="0"/>
              </a:spcAft>
              <a:buSzPts val="1800"/>
              <a:buChar char="•"/>
              <a:defRPr/>
            </a:lvl5pPr>
            <a:lvl6pPr marL="3657509" lvl="5" indent="-304792" algn="l">
              <a:lnSpc>
                <a:spcPct val="100000"/>
              </a:lnSpc>
              <a:spcBef>
                <a:spcPts val="800"/>
              </a:spcBef>
              <a:spcAft>
                <a:spcPts val="0"/>
              </a:spcAft>
              <a:buSzPts val="1400"/>
              <a:buNone/>
              <a:defRPr/>
            </a:lvl6pPr>
            <a:lvl7pPr marL="4267093" lvl="6" indent="-304792" algn="l">
              <a:lnSpc>
                <a:spcPct val="100000"/>
              </a:lnSpc>
              <a:spcBef>
                <a:spcPts val="0"/>
              </a:spcBef>
              <a:spcAft>
                <a:spcPts val="0"/>
              </a:spcAft>
              <a:buSzPts val="1400"/>
              <a:buNone/>
              <a:defRPr/>
            </a:lvl7pPr>
            <a:lvl8pPr marL="4876678" lvl="7" indent="-304792" algn="l">
              <a:lnSpc>
                <a:spcPct val="100000"/>
              </a:lnSpc>
              <a:spcBef>
                <a:spcPts val="0"/>
              </a:spcBef>
              <a:spcAft>
                <a:spcPts val="0"/>
              </a:spcAft>
              <a:buSzPts val="1400"/>
              <a:buNone/>
              <a:defRPr/>
            </a:lvl8pPr>
            <a:lvl9pPr marL="5486263" lvl="8" indent="-304792"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90983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4F504-9656-C95A-6D7C-A8C0541B9D38}"/>
              </a:ext>
            </a:extLst>
          </p:cNvPr>
          <p:cNvSpPr>
            <a:spLocks noGrp="1"/>
          </p:cNvSpPr>
          <p:nvPr>
            <p:ph type="title"/>
          </p:nvPr>
        </p:nvSpPr>
        <p:spPr/>
        <p:txBody>
          <a:bodyPr/>
          <a:lstStyle/>
          <a:p>
            <a:r>
              <a:rPr lang="en-US"/>
              <a:t>Click to edit Master title style</a:t>
            </a:r>
          </a:p>
        </p:txBody>
      </p:sp>
      <p:pic>
        <p:nvPicPr>
          <p:cNvPr id="3" name="Google Shape;2004;g35e2041b3f6_2_0" descr="A close-up of a leaf&#10;&#10;Description automatically generated with medium confidence">
            <a:extLst>
              <a:ext uri="{FF2B5EF4-FFF2-40B4-BE49-F238E27FC236}">
                <a16:creationId xmlns:a16="http://schemas.microsoft.com/office/drawing/2014/main" id="{1FB97CEC-5361-172A-C80A-3D83B14894AD}"/>
              </a:ext>
            </a:extLst>
          </p:cNvPr>
          <p:cNvPicPr preferRelativeResize="0"/>
          <p:nvPr userDrawn="1"/>
        </p:nvPicPr>
        <p:blipFill rotWithShape="1">
          <a:blip r:embed="rId2" cstate="email">
            <a:alphaModFix/>
            <a:extLst>
              <a:ext uri="{28A0092B-C50C-407E-A947-70E740481C1C}">
                <a14:useLocalDpi xmlns:a14="http://schemas.microsoft.com/office/drawing/2010/main"/>
              </a:ext>
            </a:extLst>
          </a:blip>
          <a:srcRect/>
          <a:stretch/>
        </p:blipFill>
        <p:spPr>
          <a:xfrm rot="4922344" flipV="1">
            <a:off x="243388" y="3979441"/>
            <a:ext cx="1513185" cy="1346161"/>
          </a:xfrm>
          <a:prstGeom prst="rect">
            <a:avLst/>
          </a:prstGeom>
          <a:noFill/>
          <a:ln>
            <a:noFill/>
          </a:ln>
        </p:spPr>
      </p:pic>
      <p:pic>
        <p:nvPicPr>
          <p:cNvPr id="4" name="Picture 3">
            <a:extLst>
              <a:ext uri="{FF2B5EF4-FFF2-40B4-BE49-F238E27FC236}">
                <a16:creationId xmlns:a16="http://schemas.microsoft.com/office/drawing/2014/main" id="{B5FE0B5C-A4D4-B76F-137F-34B81AE59B5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109134"/>
            <a:ext cx="3400039" cy="3539066"/>
          </a:xfrm>
          <a:prstGeom prst="rect">
            <a:avLst/>
          </a:prstGeom>
        </p:spPr>
      </p:pic>
      <p:sp>
        <p:nvSpPr>
          <p:cNvPr id="5" name="Google Shape;2007;g35e2041b3f6_2_0">
            <a:extLst>
              <a:ext uri="{FF2B5EF4-FFF2-40B4-BE49-F238E27FC236}">
                <a16:creationId xmlns:a16="http://schemas.microsoft.com/office/drawing/2014/main" id="{9BA16211-A527-40C8-F4F7-D73E130F85A3}"/>
              </a:ext>
            </a:extLst>
          </p:cNvPr>
          <p:cNvSpPr/>
          <p:nvPr userDrawn="1"/>
        </p:nvSpPr>
        <p:spPr>
          <a:xfrm rot="5400000" flipH="1">
            <a:off x="2288738" y="578197"/>
            <a:ext cx="3941493" cy="6721030"/>
          </a:xfrm>
          <a:prstGeom prst="round2SameRect">
            <a:avLst>
              <a:gd name="adj1" fmla="val 0"/>
              <a:gd name="adj2" fmla="val 42603"/>
            </a:avLst>
          </a:prstGeom>
          <a:solidFill>
            <a:srgbClr val="DEE2E8"/>
          </a:solidFill>
          <a:ln>
            <a:noFill/>
          </a:ln>
          <a:effectLst>
            <a:outerShdw blurRad="142875" algn="bl" rotWithShape="0">
              <a:srgbClr val="000000">
                <a:alpha val="29803"/>
              </a:srgbClr>
            </a:outerShdw>
          </a:effectLst>
        </p:spPr>
        <p:txBody>
          <a:bodyPr spcFirstLastPara="1" wrap="square" lIns="91425" tIns="91425" rIns="91425" bIns="91425" anchor="ctr" anchorCtr="0">
            <a:noAutofit/>
          </a:bodyPr>
          <a:lstStyle/>
          <a:p>
            <a:pPr marL="0" marR="0" lvl="0" indent="0" algn="ctr"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cxnSp>
        <p:nvCxnSpPr>
          <p:cNvPr id="7" name="Straight Connector 6">
            <a:extLst>
              <a:ext uri="{FF2B5EF4-FFF2-40B4-BE49-F238E27FC236}">
                <a16:creationId xmlns:a16="http://schemas.microsoft.com/office/drawing/2014/main" id="{ED6258F7-794E-F11D-90EE-3076D2358140}"/>
              </a:ext>
            </a:extLst>
          </p:cNvPr>
          <p:cNvCxnSpPr>
            <a:cxnSpLocks/>
          </p:cNvCxnSpPr>
          <p:nvPr userDrawn="1"/>
        </p:nvCxnSpPr>
        <p:spPr>
          <a:xfrm>
            <a:off x="7620000" y="1927019"/>
            <a:ext cx="0" cy="4001614"/>
          </a:xfrm>
          <a:prstGeom prst="line">
            <a:avLst/>
          </a:prstGeom>
          <a:ln w="28575">
            <a:solidFill>
              <a:srgbClr val="65299E"/>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8185357-A8C7-1A90-BC3E-4A8F9D4B6B5C}"/>
              </a:ext>
            </a:extLst>
          </p:cNvPr>
          <p:cNvGrpSpPr/>
          <p:nvPr userDrawn="1"/>
        </p:nvGrpSpPr>
        <p:grpSpPr>
          <a:xfrm>
            <a:off x="4315140" y="2052222"/>
            <a:ext cx="2247341" cy="1858141"/>
            <a:chOff x="4392530" y="2042419"/>
            <a:chExt cx="2247341" cy="1858141"/>
          </a:xfrm>
        </p:grpSpPr>
        <p:sp>
          <p:nvSpPr>
            <p:cNvPr id="10" name="TextBox 9">
              <a:extLst>
                <a:ext uri="{FF2B5EF4-FFF2-40B4-BE49-F238E27FC236}">
                  <a16:creationId xmlns:a16="http://schemas.microsoft.com/office/drawing/2014/main" id="{7435EB4F-5A21-69AA-EF05-21F6D653CDBC}"/>
                </a:ext>
              </a:extLst>
            </p:cNvPr>
            <p:cNvSpPr txBox="1"/>
            <p:nvPr/>
          </p:nvSpPr>
          <p:spPr>
            <a:xfrm>
              <a:off x="4392530" y="2946453"/>
              <a:ext cx="2247341"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elvetica" panose="020B0604020202020204" pitchFamily="34" charset="0"/>
                  <a:ea typeface="+mn-ea"/>
                  <a:cs typeface="Helvetica" panose="020B0604020202020204" pitchFamily="34" charset="0"/>
                </a:rPr>
                <a:t>Telehealth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Available via phone or web-based</a:t>
              </a:r>
            </a:p>
          </p:txBody>
        </p:sp>
        <p:grpSp>
          <p:nvGrpSpPr>
            <p:cNvPr id="11" name="Group 10">
              <a:extLst>
                <a:ext uri="{FF2B5EF4-FFF2-40B4-BE49-F238E27FC236}">
                  <a16:creationId xmlns:a16="http://schemas.microsoft.com/office/drawing/2014/main" id="{2E4EF7F3-FC03-47F0-7B64-32CC321AD4C2}"/>
                </a:ext>
              </a:extLst>
            </p:cNvPr>
            <p:cNvGrpSpPr/>
            <p:nvPr/>
          </p:nvGrpSpPr>
          <p:grpSpPr>
            <a:xfrm>
              <a:off x="5052896" y="2042419"/>
              <a:ext cx="926608" cy="926608"/>
              <a:chOff x="5052611" y="2042419"/>
              <a:chExt cx="926608" cy="926608"/>
            </a:xfrm>
          </p:grpSpPr>
          <p:sp>
            <p:nvSpPr>
              <p:cNvPr id="12" name="Oval 11">
                <a:extLst>
                  <a:ext uri="{FF2B5EF4-FFF2-40B4-BE49-F238E27FC236}">
                    <a16:creationId xmlns:a16="http://schemas.microsoft.com/office/drawing/2014/main" id="{6CEED293-F253-BC1C-DB01-BA15447A6EAD}"/>
                  </a:ext>
                </a:extLst>
              </p:cNvPr>
              <p:cNvSpPr/>
              <p:nvPr/>
            </p:nvSpPr>
            <p:spPr>
              <a:xfrm>
                <a:off x="5052611" y="2042419"/>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N for TELUS" panose="020B0504030202020204" pitchFamily="34" charset="0"/>
                  <a:ea typeface="+mn-ea"/>
                  <a:cs typeface="+mn-cs"/>
                </a:endParaRPr>
              </a:p>
            </p:txBody>
          </p:sp>
          <p:grpSp>
            <p:nvGrpSpPr>
              <p:cNvPr id="13" name="Google Shape;1474;p6">
                <a:extLst>
                  <a:ext uri="{FF2B5EF4-FFF2-40B4-BE49-F238E27FC236}">
                    <a16:creationId xmlns:a16="http://schemas.microsoft.com/office/drawing/2014/main" id="{E6C0FBB7-BEBF-C31D-A4F1-E129902B8D10}"/>
                  </a:ext>
                </a:extLst>
              </p:cNvPr>
              <p:cNvGrpSpPr/>
              <p:nvPr/>
            </p:nvGrpSpPr>
            <p:grpSpPr>
              <a:xfrm>
                <a:off x="5239088" y="2214460"/>
                <a:ext cx="553655" cy="582527"/>
                <a:chOff x="8018463" y="5341938"/>
                <a:chExt cx="517525" cy="544513"/>
              </a:xfrm>
            </p:grpSpPr>
            <p:sp>
              <p:nvSpPr>
                <p:cNvPr id="14" name="Google Shape;1475;p6">
                  <a:extLst>
                    <a:ext uri="{FF2B5EF4-FFF2-40B4-BE49-F238E27FC236}">
                      <a16:creationId xmlns:a16="http://schemas.microsoft.com/office/drawing/2014/main" id="{5B0301B5-AB4F-C27C-6AFD-6B430CC8F0A3}"/>
                    </a:ext>
                  </a:extLst>
                </p:cNvPr>
                <p:cNvSpPr/>
                <p:nvPr/>
              </p:nvSpPr>
              <p:spPr>
                <a:xfrm>
                  <a:off x="8267701" y="5400675"/>
                  <a:ext cx="192088" cy="190500"/>
                </a:xfrm>
                <a:custGeom>
                  <a:avLst/>
                  <a:gdLst/>
                  <a:ahLst/>
                  <a:cxnLst/>
                  <a:rect l="l" t="t" r="r" b="b"/>
                  <a:pathLst>
                    <a:path w="323" h="321" extrusionOk="0">
                      <a:moveTo>
                        <a:pt x="311" y="89"/>
                      </a:moveTo>
                      <a:lnTo>
                        <a:pt x="225" y="89"/>
                      </a:lnTo>
                      <a:lnTo>
                        <a:pt x="225" y="9"/>
                      </a:lnTo>
                      <a:cubicBezTo>
                        <a:pt x="225" y="5"/>
                        <a:pt x="220" y="0"/>
                        <a:pt x="215" y="0"/>
                      </a:cubicBezTo>
                      <a:lnTo>
                        <a:pt x="105" y="0"/>
                      </a:lnTo>
                      <a:cubicBezTo>
                        <a:pt x="100" y="0"/>
                        <a:pt x="96" y="5"/>
                        <a:pt x="96" y="9"/>
                      </a:cubicBezTo>
                      <a:lnTo>
                        <a:pt x="96" y="89"/>
                      </a:lnTo>
                      <a:lnTo>
                        <a:pt x="9" y="89"/>
                      </a:lnTo>
                      <a:cubicBezTo>
                        <a:pt x="4" y="89"/>
                        <a:pt x="0" y="94"/>
                        <a:pt x="0" y="99"/>
                      </a:cubicBezTo>
                      <a:lnTo>
                        <a:pt x="0" y="217"/>
                      </a:lnTo>
                      <a:cubicBezTo>
                        <a:pt x="0" y="222"/>
                        <a:pt x="4" y="227"/>
                        <a:pt x="9" y="227"/>
                      </a:cubicBezTo>
                      <a:lnTo>
                        <a:pt x="96" y="227"/>
                      </a:lnTo>
                      <a:lnTo>
                        <a:pt x="96" y="312"/>
                      </a:lnTo>
                      <a:cubicBezTo>
                        <a:pt x="96" y="316"/>
                        <a:pt x="100" y="321"/>
                        <a:pt x="105" y="321"/>
                      </a:cubicBezTo>
                      <a:lnTo>
                        <a:pt x="215" y="321"/>
                      </a:lnTo>
                      <a:cubicBezTo>
                        <a:pt x="220" y="321"/>
                        <a:pt x="225" y="316"/>
                        <a:pt x="225" y="312"/>
                      </a:cubicBezTo>
                      <a:lnTo>
                        <a:pt x="225" y="227"/>
                      </a:lnTo>
                      <a:lnTo>
                        <a:pt x="311" y="227"/>
                      </a:lnTo>
                      <a:cubicBezTo>
                        <a:pt x="316" y="227"/>
                        <a:pt x="321" y="222"/>
                        <a:pt x="321" y="217"/>
                      </a:cubicBezTo>
                      <a:lnTo>
                        <a:pt x="321" y="99"/>
                      </a:lnTo>
                      <a:cubicBezTo>
                        <a:pt x="323" y="94"/>
                        <a:pt x="318" y="89"/>
                        <a:pt x="311" y="89"/>
                      </a:cubicBezTo>
                      <a:close/>
                      <a:moveTo>
                        <a:pt x="123" y="128"/>
                      </a:moveTo>
                      <a:cubicBezTo>
                        <a:pt x="127" y="128"/>
                        <a:pt x="132" y="123"/>
                        <a:pt x="132" y="118"/>
                      </a:cubicBezTo>
                      <a:lnTo>
                        <a:pt x="132" y="38"/>
                      </a:lnTo>
                      <a:lnTo>
                        <a:pt x="187" y="38"/>
                      </a:lnTo>
                      <a:lnTo>
                        <a:pt x="187" y="118"/>
                      </a:lnTo>
                      <a:cubicBezTo>
                        <a:pt x="187" y="123"/>
                        <a:pt x="191" y="128"/>
                        <a:pt x="196" y="128"/>
                      </a:cubicBezTo>
                      <a:lnTo>
                        <a:pt x="283" y="128"/>
                      </a:lnTo>
                      <a:lnTo>
                        <a:pt x="283" y="185"/>
                      </a:lnTo>
                      <a:lnTo>
                        <a:pt x="196" y="185"/>
                      </a:lnTo>
                      <a:cubicBezTo>
                        <a:pt x="191" y="185"/>
                        <a:pt x="187" y="190"/>
                        <a:pt x="187" y="195"/>
                      </a:cubicBezTo>
                      <a:lnTo>
                        <a:pt x="187" y="284"/>
                      </a:lnTo>
                      <a:lnTo>
                        <a:pt x="132" y="284"/>
                      </a:lnTo>
                      <a:lnTo>
                        <a:pt x="132" y="195"/>
                      </a:lnTo>
                      <a:cubicBezTo>
                        <a:pt x="132" y="190"/>
                        <a:pt x="127" y="185"/>
                        <a:pt x="123" y="185"/>
                      </a:cubicBezTo>
                      <a:lnTo>
                        <a:pt x="36" y="185"/>
                      </a:lnTo>
                      <a:lnTo>
                        <a:pt x="36" y="128"/>
                      </a:lnTo>
                      <a:lnTo>
                        <a:pt x="123" y="12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5" name="Google Shape;1476;p6">
                  <a:extLst>
                    <a:ext uri="{FF2B5EF4-FFF2-40B4-BE49-F238E27FC236}">
                      <a16:creationId xmlns:a16="http://schemas.microsoft.com/office/drawing/2014/main" id="{A2B58C38-3DDC-0B3F-7B4F-D2D946D17346}"/>
                    </a:ext>
                  </a:extLst>
                </p:cNvPr>
                <p:cNvSpPr/>
                <p:nvPr/>
              </p:nvSpPr>
              <p:spPr>
                <a:xfrm>
                  <a:off x="8018463" y="5399088"/>
                  <a:ext cx="317500" cy="487363"/>
                </a:xfrm>
                <a:custGeom>
                  <a:avLst/>
                  <a:gdLst/>
                  <a:ahLst/>
                  <a:cxnLst/>
                  <a:rect l="l" t="t" r="r" b="b"/>
                  <a:pathLst>
                    <a:path w="533" h="820" extrusionOk="0">
                      <a:moveTo>
                        <a:pt x="522" y="428"/>
                      </a:moveTo>
                      <a:lnTo>
                        <a:pt x="502" y="428"/>
                      </a:lnTo>
                      <a:cubicBezTo>
                        <a:pt x="498" y="428"/>
                        <a:pt x="493" y="433"/>
                        <a:pt x="493" y="438"/>
                      </a:cubicBezTo>
                      <a:lnTo>
                        <a:pt x="493" y="668"/>
                      </a:lnTo>
                      <a:lnTo>
                        <a:pt x="39" y="668"/>
                      </a:lnTo>
                      <a:lnTo>
                        <a:pt x="39" y="134"/>
                      </a:lnTo>
                      <a:lnTo>
                        <a:pt x="267" y="134"/>
                      </a:lnTo>
                      <a:cubicBezTo>
                        <a:pt x="272" y="134"/>
                        <a:pt x="277" y="129"/>
                        <a:pt x="277" y="124"/>
                      </a:cubicBezTo>
                      <a:lnTo>
                        <a:pt x="277" y="105"/>
                      </a:lnTo>
                      <a:cubicBezTo>
                        <a:pt x="277" y="100"/>
                        <a:pt x="272" y="96"/>
                        <a:pt x="267" y="96"/>
                      </a:cubicBezTo>
                      <a:lnTo>
                        <a:pt x="39" y="96"/>
                      </a:lnTo>
                      <a:lnTo>
                        <a:pt x="39" y="75"/>
                      </a:lnTo>
                      <a:cubicBezTo>
                        <a:pt x="39" y="56"/>
                        <a:pt x="56" y="38"/>
                        <a:pt x="77" y="38"/>
                      </a:cubicBezTo>
                      <a:lnTo>
                        <a:pt x="267" y="38"/>
                      </a:lnTo>
                      <a:cubicBezTo>
                        <a:pt x="272" y="38"/>
                        <a:pt x="277" y="33"/>
                        <a:pt x="277" y="28"/>
                      </a:cubicBezTo>
                      <a:lnTo>
                        <a:pt x="277" y="9"/>
                      </a:lnTo>
                      <a:cubicBezTo>
                        <a:pt x="277" y="4"/>
                        <a:pt x="272" y="0"/>
                        <a:pt x="267" y="0"/>
                      </a:cubicBezTo>
                      <a:lnTo>
                        <a:pt x="77" y="0"/>
                      </a:lnTo>
                      <a:cubicBezTo>
                        <a:pt x="34" y="0"/>
                        <a:pt x="0" y="32"/>
                        <a:pt x="0" y="75"/>
                      </a:cubicBezTo>
                      <a:lnTo>
                        <a:pt x="0" y="742"/>
                      </a:lnTo>
                      <a:cubicBezTo>
                        <a:pt x="0" y="783"/>
                        <a:pt x="35" y="820"/>
                        <a:pt x="77" y="820"/>
                      </a:cubicBezTo>
                      <a:lnTo>
                        <a:pt x="458" y="820"/>
                      </a:lnTo>
                      <a:cubicBezTo>
                        <a:pt x="499" y="820"/>
                        <a:pt x="531" y="786"/>
                        <a:pt x="531" y="742"/>
                      </a:cubicBezTo>
                      <a:lnTo>
                        <a:pt x="531" y="438"/>
                      </a:lnTo>
                      <a:cubicBezTo>
                        <a:pt x="533" y="433"/>
                        <a:pt x="528" y="428"/>
                        <a:pt x="522" y="428"/>
                      </a:cubicBezTo>
                      <a:close/>
                      <a:moveTo>
                        <a:pt x="39" y="706"/>
                      </a:moveTo>
                      <a:lnTo>
                        <a:pt x="493" y="706"/>
                      </a:lnTo>
                      <a:lnTo>
                        <a:pt x="493" y="743"/>
                      </a:lnTo>
                      <a:cubicBezTo>
                        <a:pt x="493" y="766"/>
                        <a:pt x="477" y="783"/>
                        <a:pt x="458" y="783"/>
                      </a:cubicBezTo>
                      <a:lnTo>
                        <a:pt x="77" y="783"/>
                      </a:lnTo>
                      <a:cubicBezTo>
                        <a:pt x="55" y="783"/>
                        <a:pt x="39" y="766"/>
                        <a:pt x="39" y="743"/>
                      </a:cubicBezTo>
                      <a:lnTo>
                        <a:pt x="39" y="70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6" name="Google Shape;1477;p6">
                  <a:extLst>
                    <a:ext uri="{FF2B5EF4-FFF2-40B4-BE49-F238E27FC236}">
                      <a16:creationId xmlns:a16="http://schemas.microsoft.com/office/drawing/2014/main" id="{C3F8F8D9-DE51-3517-05F8-4B265B9FF8E8}"/>
                    </a:ext>
                  </a:extLst>
                </p:cNvPr>
                <p:cNvSpPr/>
                <p:nvPr/>
              </p:nvSpPr>
              <p:spPr>
                <a:xfrm>
                  <a:off x="8189913" y="5341938"/>
                  <a:ext cx="346075" cy="363538"/>
                </a:xfrm>
                <a:custGeom>
                  <a:avLst/>
                  <a:gdLst/>
                  <a:ahLst/>
                  <a:cxnLst/>
                  <a:rect l="l" t="t" r="r" b="b"/>
                  <a:pathLst>
                    <a:path w="581" h="611" extrusionOk="0">
                      <a:moveTo>
                        <a:pt x="504" y="0"/>
                      </a:moveTo>
                      <a:lnTo>
                        <a:pt x="77" y="0"/>
                      </a:lnTo>
                      <a:cubicBezTo>
                        <a:pt x="34" y="0"/>
                        <a:pt x="0" y="32"/>
                        <a:pt x="0" y="74"/>
                      </a:cubicBezTo>
                      <a:lnTo>
                        <a:pt x="0" y="601"/>
                      </a:lnTo>
                      <a:cubicBezTo>
                        <a:pt x="0" y="606"/>
                        <a:pt x="3" y="609"/>
                        <a:pt x="6" y="611"/>
                      </a:cubicBezTo>
                      <a:cubicBezTo>
                        <a:pt x="8" y="611"/>
                        <a:pt x="10" y="611"/>
                        <a:pt x="10" y="611"/>
                      </a:cubicBezTo>
                      <a:cubicBezTo>
                        <a:pt x="13" y="611"/>
                        <a:pt x="14" y="609"/>
                        <a:pt x="16" y="608"/>
                      </a:cubicBezTo>
                      <a:lnTo>
                        <a:pt x="118" y="506"/>
                      </a:lnTo>
                      <a:lnTo>
                        <a:pt x="502" y="506"/>
                      </a:lnTo>
                      <a:cubicBezTo>
                        <a:pt x="544" y="506"/>
                        <a:pt x="579" y="470"/>
                        <a:pt x="579" y="429"/>
                      </a:cubicBezTo>
                      <a:lnTo>
                        <a:pt x="579" y="72"/>
                      </a:lnTo>
                      <a:cubicBezTo>
                        <a:pt x="581" y="32"/>
                        <a:pt x="547" y="0"/>
                        <a:pt x="504" y="0"/>
                      </a:cubicBezTo>
                      <a:close/>
                      <a:moveTo>
                        <a:pt x="504" y="469"/>
                      </a:moveTo>
                      <a:lnTo>
                        <a:pt x="109" y="469"/>
                      </a:lnTo>
                      <a:cubicBezTo>
                        <a:pt x="106" y="469"/>
                        <a:pt x="104" y="470"/>
                        <a:pt x="102" y="472"/>
                      </a:cubicBezTo>
                      <a:lnTo>
                        <a:pt x="38" y="534"/>
                      </a:lnTo>
                      <a:lnTo>
                        <a:pt x="38" y="75"/>
                      </a:lnTo>
                      <a:cubicBezTo>
                        <a:pt x="38" y="56"/>
                        <a:pt x="56" y="40"/>
                        <a:pt x="77" y="40"/>
                      </a:cubicBezTo>
                      <a:lnTo>
                        <a:pt x="504" y="40"/>
                      </a:lnTo>
                      <a:cubicBezTo>
                        <a:pt x="525" y="40"/>
                        <a:pt x="542" y="56"/>
                        <a:pt x="542" y="75"/>
                      </a:cubicBezTo>
                      <a:lnTo>
                        <a:pt x="542" y="432"/>
                      </a:lnTo>
                      <a:cubicBezTo>
                        <a:pt x="542" y="451"/>
                        <a:pt x="525" y="469"/>
                        <a:pt x="504" y="469"/>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17" name="Google Shape;1478;p6">
                  <a:extLst>
                    <a:ext uri="{FF2B5EF4-FFF2-40B4-BE49-F238E27FC236}">
                      <a16:creationId xmlns:a16="http://schemas.microsoft.com/office/drawing/2014/main" id="{37A39C88-186A-03D2-D659-38F6EBD6C599}"/>
                    </a:ext>
                  </a:extLst>
                </p:cNvPr>
                <p:cNvSpPr/>
                <p:nvPr/>
              </p:nvSpPr>
              <p:spPr>
                <a:xfrm>
                  <a:off x="8142288" y="5827713"/>
                  <a:ext cx="58738" cy="22225"/>
                </a:xfrm>
                <a:custGeom>
                  <a:avLst/>
                  <a:gdLst/>
                  <a:ahLst/>
                  <a:cxnLst/>
                  <a:rect l="l" t="t" r="r" b="b"/>
                  <a:pathLst>
                    <a:path w="99" h="36" extrusionOk="0">
                      <a:moveTo>
                        <a:pt x="10" y="36"/>
                      </a:moveTo>
                      <a:lnTo>
                        <a:pt x="90" y="36"/>
                      </a:lnTo>
                      <a:cubicBezTo>
                        <a:pt x="94" y="36"/>
                        <a:pt x="99" y="31"/>
                        <a:pt x="99" y="26"/>
                      </a:cubicBezTo>
                      <a:lnTo>
                        <a:pt x="99" y="10"/>
                      </a:lnTo>
                      <a:cubicBezTo>
                        <a:pt x="99" y="5"/>
                        <a:pt x="94" y="0"/>
                        <a:pt x="90" y="0"/>
                      </a:cubicBezTo>
                      <a:lnTo>
                        <a:pt x="10" y="0"/>
                      </a:lnTo>
                      <a:cubicBezTo>
                        <a:pt x="5" y="0"/>
                        <a:pt x="0" y="5"/>
                        <a:pt x="0" y="10"/>
                      </a:cubicBezTo>
                      <a:lnTo>
                        <a:pt x="0" y="26"/>
                      </a:lnTo>
                      <a:cubicBezTo>
                        <a:pt x="0" y="31"/>
                        <a:pt x="5" y="36"/>
                        <a:pt x="10" y="3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18" name="Group 17">
            <a:extLst>
              <a:ext uri="{FF2B5EF4-FFF2-40B4-BE49-F238E27FC236}">
                <a16:creationId xmlns:a16="http://schemas.microsoft.com/office/drawing/2014/main" id="{34DC20EF-DC93-A388-F316-8742F2EE77CB}"/>
              </a:ext>
            </a:extLst>
          </p:cNvPr>
          <p:cNvGrpSpPr/>
          <p:nvPr userDrawn="1"/>
        </p:nvGrpSpPr>
        <p:grpSpPr>
          <a:xfrm>
            <a:off x="4311011" y="4032897"/>
            <a:ext cx="2247341" cy="1834040"/>
            <a:chOff x="4383411" y="4062081"/>
            <a:chExt cx="2247341" cy="1834040"/>
          </a:xfrm>
        </p:grpSpPr>
        <p:sp>
          <p:nvSpPr>
            <p:cNvPr id="19" name="TextBox 18">
              <a:extLst>
                <a:ext uri="{FF2B5EF4-FFF2-40B4-BE49-F238E27FC236}">
                  <a16:creationId xmlns:a16="http://schemas.microsoft.com/office/drawing/2014/main" id="{06861B66-A123-5EC1-3E01-B57911FC5695}"/>
                </a:ext>
              </a:extLst>
            </p:cNvPr>
            <p:cNvSpPr txBox="1"/>
            <p:nvPr/>
          </p:nvSpPr>
          <p:spPr>
            <a:xfrm>
              <a:off x="4383411" y="4942013"/>
              <a:ext cx="2247341" cy="954108"/>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elvetica" panose="020B0604020202020204" pitchFamily="34" charset="0"/>
                  <a:ea typeface="+mn-ea"/>
                  <a:cs typeface="Helvetica" panose="020B0604020202020204" pitchFamily="34" charset="0"/>
                </a:rPr>
                <a:t>Work/Life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Consultation for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Financial</a:t>
              </a:r>
            </a:p>
          </p:txBody>
        </p:sp>
        <p:grpSp>
          <p:nvGrpSpPr>
            <p:cNvPr id="20" name="Group 19">
              <a:extLst>
                <a:ext uri="{FF2B5EF4-FFF2-40B4-BE49-F238E27FC236}">
                  <a16:creationId xmlns:a16="http://schemas.microsoft.com/office/drawing/2014/main" id="{485B4977-3C58-7491-3B13-B0988630E566}"/>
                </a:ext>
              </a:extLst>
            </p:cNvPr>
            <p:cNvGrpSpPr/>
            <p:nvPr/>
          </p:nvGrpSpPr>
          <p:grpSpPr>
            <a:xfrm>
              <a:off x="5043777" y="4062081"/>
              <a:ext cx="926608" cy="926608"/>
              <a:chOff x="6496044" y="4085150"/>
              <a:chExt cx="926608" cy="926608"/>
            </a:xfrm>
          </p:grpSpPr>
          <p:sp>
            <p:nvSpPr>
              <p:cNvPr id="21" name="Oval 20">
                <a:extLst>
                  <a:ext uri="{FF2B5EF4-FFF2-40B4-BE49-F238E27FC236}">
                    <a16:creationId xmlns:a16="http://schemas.microsoft.com/office/drawing/2014/main" id="{AF91CDB2-FF6A-65C3-ABAA-4BD9B87E3E34}"/>
                  </a:ext>
                </a:extLst>
              </p:cNvPr>
              <p:cNvSpPr/>
              <p:nvPr/>
            </p:nvSpPr>
            <p:spPr>
              <a:xfrm>
                <a:off x="6496044" y="4085150"/>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N for TELUS" panose="020B0504030202020204" pitchFamily="34" charset="0"/>
                  <a:ea typeface="+mn-ea"/>
                  <a:cs typeface="+mn-cs"/>
                </a:endParaRPr>
              </a:p>
            </p:txBody>
          </p:sp>
          <p:grpSp>
            <p:nvGrpSpPr>
              <p:cNvPr id="22" name="Google Shape;2797;p9">
                <a:extLst>
                  <a:ext uri="{FF2B5EF4-FFF2-40B4-BE49-F238E27FC236}">
                    <a16:creationId xmlns:a16="http://schemas.microsoft.com/office/drawing/2014/main" id="{3CD798AA-C0AE-36F2-4CA8-BC1981676F25}"/>
                  </a:ext>
                </a:extLst>
              </p:cNvPr>
              <p:cNvGrpSpPr/>
              <p:nvPr/>
            </p:nvGrpSpPr>
            <p:grpSpPr>
              <a:xfrm>
                <a:off x="6659774" y="4241869"/>
                <a:ext cx="599148" cy="613170"/>
                <a:chOff x="3818" y="3536"/>
                <a:chExt cx="470" cy="481"/>
              </a:xfrm>
            </p:grpSpPr>
            <p:sp>
              <p:nvSpPr>
                <p:cNvPr id="23" name="Google Shape;2798;p9">
                  <a:extLst>
                    <a:ext uri="{FF2B5EF4-FFF2-40B4-BE49-F238E27FC236}">
                      <a16:creationId xmlns:a16="http://schemas.microsoft.com/office/drawing/2014/main" id="{3BE914C1-0829-4E94-9E3F-B2F743DCF7A8}"/>
                    </a:ext>
                  </a:extLst>
                </p:cNvPr>
                <p:cNvSpPr/>
                <p:nvPr/>
              </p:nvSpPr>
              <p:spPr>
                <a:xfrm>
                  <a:off x="3999" y="3608"/>
                  <a:ext cx="216" cy="188"/>
                </a:xfrm>
                <a:custGeom>
                  <a:avLst/>
                  <a:gdLst/>
                  <a:ahLst/>
                  <a:cxnLst/>
                  <a:rect l="l" t="t" r="r" b="b"/>
                  <a:pathLst>
                    <a:path w="90" h="78" extrusionOk="0">
                      <a:moveTo>
                        <a:pt x="80" y="5"/>
                      </a:moveTo>
                      <a:cubicBezTo>
                        <a:pt x="80" y="5"/>
                        <a:pt x="80" y="5"/>
                        <a:pt x="80" y="5"/>
                      </a:cubicBezTo>
                      <a:cubicBezTo>
                        <a:pt x="74" y="1"/>
                        <a:pt x="67" y="0"/>
                        <a:pt x="60" y="1"/>
                      </a:cubicBezTo>
                      <a:cubicBezTo>
                        <a:pt x="54" y="2"/>
                        <a:pt x="49" y="5"/>
                        <a:pt x="45" y="9"/>
                      </a:cubicBezTo>
                      <a:cubicBezTo>
                        <a:pt x="42" y="5"/>
                        <a:pt x="37" y="2"/>
                        <a:pt x="31" y="1"/>
                      </a:cubicBezTo>
                      <a:cubicBezTo>
                        <a:pt x="24" y="0"/>
                        <a:pt x="16" y="1"/>
                        <a:pt x="11" y="5"/>
                      </a:cubicBezTo>
                      <a:cubicBezTo>
                        <a:pt x="2" y="13"/>
                        <a:pt x="0" y="24"/>
                        <a:pt x="2" y="31"/>
                      </a:cubicBezTo>
                      <a:cubicBezTo>
                        <a:pt x="5" y="46"/>
                        <a:pt x="16" y="54"/>
                        <a:pt x="27" y="62"/>
                      </a:cubicBezTo>
                      <a:cubicBezTo>
                        <a:pt x="32" y="66"/>
                        <a:pt x="38" y="70"/>
                        <a:pt x="43" y="75"/>
                      </a:cubicBezTo>
                      <a:cubicBezTo>
                        <a:pt x="45" y="78"/>
                        <a:pt x="45" y="78"/>
                        <a:pt x="45" y="78"/>
                      </a:cubicBezTo>
                      <a:cubicBezTo>
                        <a:pt x="48" y="75"/>
                        <a:pt x="48" y="75"/>
                        <a:pt x="48" y="75"/>
                      </a:cubicBezTo>
                      <a:cubicBezTo>
                        <a:pt x="53" y="70"/>
                        <a:pt x="59" y="66"/>
                        <a:pt x="64" y="62"/>
                      </a:cubicBezTo>
                      <a:cubicBezTo>
                        <a:pt x="75" y="54"/>
                        <a:pt x="86" y="46"/>
                        <a:pt x="89" y="31"/>
                      </a:cubicBezTo>
                      <a:cubicBezTo>
                        <a:pt x="90" y="24"/>
                        <a:pt x="89" y="13"/>
                        <a:pt x="80" y="5"/>
                      </a:cubicBezTo>
                      <a:close/>
                      <a:moveTo>
                        <a:pt x="81" y="30"/>
                      </a:moveTo>
                      <a:cubicBezTo>
                        <a:pt x="79" y="42"/>
                        <a:pt x="70" y="48"/>
                        <a:pt x="59" y="56"/>
                      </a:cubicBezTo>
                      <a:cubicBezTo>
                        <a:pt x="55" y="59"/>
                        <a:pt x="50" y="63"/>
                        <a:pt x="45" y="67"/>
                      </a:cubicBezTo>
                      <a:cubicBezTo>
                        <a:pt x="41" y="63"/>
                        <a:pt x="36" y="59"/>
                        <a:pt x="32" y="56"/>
                      </a:cubicBezTo>
                      <a:cubicBezTo>
                        <a:pt x="21" y="48"/>
                        <a:pt x="12" y="42"/>
                        <a:pt x="10" y="30"/>
                      </a:cubicBezTo>
                      <a:cubicBezTo>
                        <a:pt x="9" y="24"/>
                        <a:pt x="10" y="16"/>
                        <a:pt x="16" y="12"/>
                      </a:cubicBezTo>
                      <a:cubicBezTo>
                        <a:pt x="19" y="10"/>
                        <a:pt x="22" y="9"/>
                        <a:pt x="26" y="9"/>
                      </a:cubicBezTo>
                      <a:cubicBezTo>
                        <a:pt x="27" y="9"/>
                        <a:pt x="29" y="9"/>
                        <a:pt x="30" y="9"/>
                      </a:cubicBezTo>
                      <a:cubicBezTo>
                        <a:pt x="35" y="10"/>
                        <a:pt x="39" y="13"/>
                        <a:pt x="42" y="17"/>
                      </a:cubicBezTo>
                      <a:cubicBezTo>
                        <a:pt x="45" y="23"/>
                        <a:pt x="45" y="23"/>
                        <a:pt x="45" y="23"/>
                      </a:cubicBezTo>
                      <a:cubicBezTo>
                        <a:pt x="49" y="17"/>
                        <a:pt x="49" y="17"/>
                        <a:pt x="49" y="17"/>
                      </a:cubicBezTo>
                      <a:cubicBezTo>
                        <a:pt x="52" y="13"/>
                        <a:pt x="56" y="10"/>
                        <a:pt x="61" y="9"/>
                      </a:cubicBezTo>
                      <a:cubicBezTo>
                        <a:pt x="66" y="8"/>
                        <a:pt x="71" y="9"/>
                        <a:pt x="75" y="12"/>
                      </a:cubicBezTo>
                      <a:cubicBezTo>
                        <a:pt x="81" y="16"/>
                        <a:pt x="82" y="24"/>
                        <a:pt x="81" y="3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4" name="Google Shape;2799;p9">
                  <a:extLst>
                    <a:ext uri="{FF2B5EF4-FFF2-40B4-BE49-F238E27FC236}">
                      <a16:creationId xmlns:a16="http://schemas.microsoft.com/office/drawing/2014/main" id="{3AAB4443-6A6C-6ACC-F04C-FD9F1B097043}"/>
                    </a:ext>
                  </a:extLst>
                </p:cNvPr>
                <p:cNvSpPr/>
                <p:nvPr/>
              </p:nvSpPr>
              <p:spPr>
                <a:xfrm>
                  <a:off x="3818" y="3760"/>
                  <a:ext cx="470" cy="257"/>
                </a:xfrm>
                <a:custGeom>
                  <a:avLst/>
                  <a:gdLst/>
                  <a:ahLst/>
                  <a:cxnLst/>
                  <a:rect l="l" t="t" r="r" b="b"/>
                  <a:pathLst>
                    <a:path w="195" h="107" extrusionOk="0">
                      <a:moveTo>
                        <a:pt x="194" y="8"/>
                      </a:moveTo>
                      <a:cubicBezTo>
                        <a:pt x="191" y="4"/>
                        <a:pt x="183" y="0"/>
                        <a:pt x="173" y="2"/>
                      </a:cubicBezTo>
                      <a:cubicBezTo>
                        <a:pt x="164" y="4"/>
                        <a:pt x="160" y="10"/>
                        <a:pt x="155" y="20"/>
                      </a:cubicBezTo>
                      <a:cubicBezTo>
                        <a:pt x="141" y="27"/>
                        <a:pt x="141" y="27"/>
                        <a:pt x="141" y="27"/>
                      </a:cubicBezTo>
                      <a:cubicBezTo>
                        <a:pt x="138" y="24"/>
                        <a:pt x="134" y="23"/>
                        <a:pt x="129" y="23"/>
                      </a:cubicBezTo>
                      <a:cubicBezTo>
                        <a:pt x="104" y="23"/>
                        <a:pt x="104" y="23"/>
                        <a:pt x="104" y="23"/>
                      </a:cubicBezTo>
                      <a:cubicBezTo>
                        <a:pt x="103" y="23"/>
                        <a:pt x="102" y="21"/>
                        <a:pt x="100" y="20"/>
                      </a:cubicBezTo>
                      <a:cubicBezTo>
                        <a:pt x="97" y="18"/>
                        <a:pt x="93" y="15"/>
                        <a:pt x="89" y="15"/>
                      </a:cubicBezTo>
                      <a:cubicBezTo>
                        <a:pt x="68" y="15"/>
                        <a:pt x="68" y="15"/>
                        <a:pt x="68" y="15"/>
                      </a:cubicBezTo>
                      <a:cubicBezTo>
                        <a:pt x="61" y="15"/>
                        <a:pt x="53" y="20"/>
                        <a:pt x="49" y="24"/>
                      </a:cubicBezTo>
                      <a:cubicBezTo>
                        <a:pt x="44" y="28"/>
                        <a:pt x="38" y="34"/>
                        <a:pt x="35" y="37"/>
                      </a:cubicBezTo>
                      <a:cubicBezTo>
                        <a:pt x="27" y="29"/>
                        <a:pt x="27" y="29"/>
                        <a:pt x="27" y="29"/>
                      </a:cubicBezTo>
                      <a:cubicBezTo>
                        <a:pt x="0" y="56"/>
                        <a:pt x="0" y="56"/>
                        <a:pt x="0" y="56"/>
                      </a:cubicBezTo>
                      <a:cubicBezTo>
                        <a:pt x="51" y="107"/>
                        <a:pt x="51" y="107"/>
                        <a:pt x="51" y="107"/>
                      </a:cubicBezTo>
                      <a:cubicBezTo>
                        <a:pt x="78" y="81"/>
                        <a:pt x="78" y="81"/>
                        <a:pt x="78" y="81"/>
                      </a:cubicBezTo>
                      <a:cubicBezTo>
                        <a:pt x="74" y="77"/>
                        <a:pt x="74" y="77"/>
                        <a:pt x="74" y="77"/>
                      </a:cubicBezTo>
                      <a:cubicBezTo>
                        <a:pt x="74" y="76"/>
                        <a:pt x="75" y="76"/>
                        <a:pt x="76" y="76"/>
                      </a:cubicBezTo>
                      <a:cubicBezTo>
                        <a:pt x="137" y="76"/>
                        <a:pt x="137" y="76"/>
                        <a:pt x="137" y="76"/>
                      </a:cubicBezTo>
                      <a:cubicBezTo>
                        <a:pt x="144" y="76"/>
                        <a:pt x="173" y="46"/>
                        <a:pt x="173" y="46"/>
                      </a:cubicBezTo>
                      <a:cubicBezTo>
                        <a:pt x="176" y="42"/>
                        <a:pt x="190" y="21"/>
                        <a:pt x="194" y="12"/>
                      </a:cubicBezTo>
                      <a:cubicBezTo>
                        <a:pt x="195" y="10"/>
                        <a:pt x="195" y="10"/>
                        <a:pt x="195" y="10"/>
                      </a:cubicBezTo>
                      <a:lnTo>
                        <a:pt x="194" y="8"/>
                      </a:lnTo>
                      <a:close/>
                      <a:moveTo>
                        <a:pt x="51" y="96"/>
                      </a:moveTo>
                      <a:cubicBezTo>
                        <a:pt x="12" y="56"/>
                        <a:pt x="12" y="56"/>
                        <a:pt x="12" y="56"/>
                      </a:cubicBezTo>
                      <a:cubicBezTo>
                        <a:pt x="27" y="41"/>
                        <a:pt x="27" y="41"/>
                        <a:pt x="27" y="41"/>
                      </a:cubicBezTo>
                      <a:cubicBezTo>
                        <a:pt x="66" y="81"/>
                        <a:pt x="66" y="81"/>
                        <a:pt x="66" y="81"/>
                      </a:cubicBezTo>
                      <a:lnTo>
                        <a:pt x="51" y="96"/>
                      </a:lnTo>
                      <a:close/>
                      <a:moveTo>
                        <a:pt x="167" y="41"/>
                      </a:moveTo>
                      <a:cubicBezTo>
                        <a:pt x="162" y="46"/>
                        <a:pt x="141" y="66"/>
                        <a:pt x="137" y="68"/>
                      </a:cubicBezTo>
                      <a:cubicBezTo>
                        <a:pt x="76" y="68"/>
                        <a:pt x="76" y="68"/>
                        <a:pt x="76" y="68"/>
                      </a:cubicBezTo>
                      <a:cubicBezTo>
                        <a:pt x="72" y="68"/>
                        <a:pt x="70" y="69"/>
                        <a:pt x="68" y="71"/>
                      </a:cubicBezTo>
                      <a:cubicBezTo>
                        <a:pt x="40" y="43"/>
                        <a:pt x="40" y="43"/>
                        <a:pt x="40" y="43"/>
                      </a:cubicBezTo>
                      <a:cubicBezTo>
                        <a:pt x="44" y="40"/>
                        <a:pt x="50" y="34"/>
                        <a:pt x="54" y="30"/>
                      </a:cubicBezTo>
                      <a:cubicBezTo>
                        <a:pt x="58" y="26"/>
                        <a:pt x="64" y="23"/>
                        <a:pt x="68" y="23"/>
                      </a:cubicBezTo>
                      <a:cubicBezTo>
                        <a:pt x="89" y="23"/>
                        <a:pt x="89" y="23"/>
                        <a:pt x="89" y="23"/>
                      </a:cubicBezTo>
                      <a:cubicBezTo>
                        <a:pt x="90" y="23"/>
                        <a:pt x="93" y="25"/>
                        <a:pt x="95" y="27"/>
                      </a:cubicBezTo>
                      <a:cubicBezTo>
                        <a:pt x="98" y="29"/>
                        <a:pt x="101" y="31"/>
                        <a:pt x="104" y="31"/>
                      </a:cubicBezTo>
                      <a:cubicBezTo>
                        <a:pt x="129" y="31"/>
                        <a:pt x="129" y="31"/>
                        <a:pt x="129" y="31"/>
                      </a:cubicBezTo>
                      <a:cubicBezTo>
                        <a:pt x="134" y="31"/>
                        <a:pt x="137" y="34"/>
                        <a:pt x="137" y="37"/>
                      </a:cubicBezTo>
                      <a:cubicBezTo>
                        <a:pt x="137" y="40"/>
                        <a:pt x="134" y="43"/>
                        <a:pt x="129" y="43"/>
                      </a:cubicBezTo>
                      <a:cubicBezTo>
                        <a:pt x="91" y="43"/>
                        <a:pt x="91" y="43"/>
                        <a:pt x="91" y="43"/>
                      </a:cubicBezTo>
                      <a:cubicBezTo>
                        <a:pt x="91" y="51"/>
                        <a:pt x="91" y="51"/>
                        <a:pt x="91" y="51"/>
                      </a:cubicBezTo>
                      <a:cubicBezTo>
                        <a:pt x="129" y="51"/>
                        <a:pt x="129" y="51"/>
                        <a:pt x="129" y="51"/>
                      </a:cubicBezTo>
                      <a:cubicBezTo>
                        <a:pt x="139" y="51"/>
                        <a:pt x="145" y="44"/>
                        <a:pt x="145" y="37"/>
                      </a:cubicBezTo>
                      <a:cubicBezTo>
                        <a:pt x="145" y="36"/>
                        <a:pt x="145" y="35"/>
                        <a:pt x="145" y="34"/>
                      </a:cubicBezTo>
                      <a:cubicBezTo>
                        <a:pt x="161" y="26"/>
                        <a:pt x="161" y="26"/>
                        <a:pt x="161" y="26"/>
                      </a:cubicBezTo>
                      <a:cubicBezTo>
                        <a:pt x="161" y="24"/>
                        <a:pt x="161" y="24"/>
                        <a:pt x="161" y="24"/>
                      </a:cubicBezTo>
                      <a:cubicBezTo>
                        <a:pt x="166" y="15"/>
                        <a:pt x="170" y="11"/>
                        <a:pt x="175" y="10"/>
                      </a:cubicBezTo>
                      <a:cubicBezTo>
                        <a:pt x="180" y="9"/>
                        <a:pt x="183" y="10"/>
                        <a:pt x="186" y="11"/>
                      </a:cubicBezTo>
                      <a:cubicBezTo>
                        <a:pt x="181" y="21"/>
                        <a:pt x="170" y="38"/>
                        <a:pt x="167" y="4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5" name="Google Shape;2800;p9">
                  <a:extLst>
                    <a:ext uri="{FF2B5EF4-FFF2-40B4-BE49-F238E27FC236}">
                      <a16:creationId xmlns:a16="http://schemas.microsoft.com/office/drawing/2014/main" id="{60AB91C6-AF68-E680-4FC2-F69C0921B35E}"/>
                    </a:ext>
                  </a:extLst>
                </p:cNvPr>
                <p:cNvSpPr/>
                <p:nvPr/>
              </p:nvSpPr>
              <p:spPr>
                <a:xfrm>
                  <a:off x="3876" y="3887"/>
                  <a:ext cx="34" cy="34"/>
                </a:xfrm>
                <a:custGeom>
                  <a:avLst/>
                  <a:gdLst/>
                  <a:ahLst/>
                  <a:cxnLst/>
                  <a:rect l="l" t="t" r="r" b="b"/>
                  <a:pathLst>
                    <a:path w="34" h="34" extrusionOk="0">
                      <a:moveTo>
                        <a:pt x="19" y="34"/>
                      </a:moveTo>
                      <a:lnTo>
                        <a:pt x="34" y="20"/>
                      </a:lnTo>
                      <a:lnTo>
                        <a:pt x="12" y="0"/>
                      </a:lnTo>
                      <a:lnTo>
                        <a:pt x="0" y="15"/>
                      </a:lnTo>
                      <a:lnTo>
                        <a:pt x="19" y="34"/>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26" name="Google Shape;2801;p9">
                  <a:extLst>
                    <a:ext uri="{FF2B5EF4-FFF2-40B4-BE49-F238E27FC236}">
                      <a16:creationId xmlns:a16="http://schemas.microsoft.com/office/drawing/2014/main" id="{2B192604-DCFF-4050-EDDB-64BA99B30BF8}"/>
                    </a:ext>
                  </a:extLst>
                </p:cNvPr>
                <p:cNvSpPr/>
                <p:nvPr/>
              </p:nvSpPr>
              <p:spPr>
                <a:xfrm>
                  <a:off x="3948" y="3536"/>
                  <a:ext cx="318" cy="238"/>
                </a:xfrm>
                <a:custGeom>
                  <a:avLst/>
                  <a:gdLst/>
                  <a:ahLst/>
                  <a:cxnLst/>
                  <a:rect l="l" t="t" r="r" b="b"/>
                  <a:pathLst>
                    <a:path w="132" h="99" extrusionOk="0">
                      <a:moveTo>
                        <a:pt x="16" y="95"/>
                      </a:moveTo>
                      <a:cubicBezTo>
                        <a:pt x="11" y="86"/>
                        <a:pt x="8" y="76"/>
                        <a:pt x="8" y="66"/>
                      </a:cubicBezTo>
                      <a:cubicBezTo>
                        <a:pt x="8" y="34"/>
                        <a:pt x="34" y="8"/>
                        <a:pt x="66" y="8"/>
                      </a:cubicBezTo>
                      <a:cubicBezTo>
                        <a:pt x="98" y="8"/>
                        <a:pt x="124" y="34"/>
                        <a:pt x="124" y="66"/>
                      </a:cubicBezTo>
                      <a:cubicBezTo>
                        <a:pt x="124" y="72"/>
                        <a:pt x="123" y="78"/>
                        <a:pt x="122" y="83"/>
                      </a:cubicBezTo>
                      <a:cubicBezTo>
                        <a:pt x="129" y="86"/>
                        <a:pt x="129" y="86"/>
                        <a:pt x="129" y="86"/>
                      </a:cubicBezTo>
                      <a:cubicBezTo>
                        <a:pt x="131" y="79"/>
                        <a:pt x="132" y="73"/>
                        <a:pt x="132" y="66"/>
                      </a:cubicBezTo>
                      <a:cubicBezTo>
                        <a:pt x="132" y="30"/>
                        <a:pt x="103" y="0"/>
                        <a:pt x="66" y="0"/>
                      </a:cubicBezTo>
                      <a:cubicBezTo>
                        <a:pt x="30" y="0"/>
                        <a:pt x="0" y="30"/>
                        <a:pt x="0" y="66"/>
                      </a:cubicBezTo>
                      <a:cubicBezTo>
                        <a:pt x="0" y="78"/>
                        <a:pt x="4" y="89"/>
                        <a:pt x="9" y="99"/>
                      </a:cubicBezTo>
                      <a:lnTo>
                        <a:pt x="16" y="95"/>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27" name="Group 26">
            <a:extLst>
              <a:ext uri="{FF2B5EF4-FFF2-40B4-BE49-F238E27FC236}">
                <a16:creationId xmlns:a16="http://schemas.microsoft.com/office/drawing/2014/main" id="{6A24F8EA-C9FA-814C-DA2C-BF389DAD01D4}"/>
              </a:ext>
            </a:extLst>
          </p:cNvPr>
          <p:cNvGrpSpPr/>
          <p:nvPr userDrawn="1"/>
        </p:nvGrpSpPr>
        <p:grpSpPr>
          <a:xfrm>
            <a:off x="1981200" y="2054865"/>
            <a:ext cx="2247341" cy="1850950"/>
            <a:chOff x="1351311" y="2054865"/>
            <a:chExt cx="2247341" cy="1850950"/>
          </a:xfrm>
        </p:grpSpPr>
        <p:sp>
          <p:nvSpPr>
            <p:cNvPr id="28" name="TextBox 27">
              <a:extLst>
                <a:ext uri="{FF2B5EF4-FFF2-40B4-BE49-F238E27FC236}">
                  <a16:creationId xmlns:a16="http://schemas.microsoft.com/office/drawing/2014/main" id="{DA61D48D-AB15-FE73-4801-A6430D55E169}"/>
                </a:ext>
              </a:extLst>
            </p:cNvPr>
            <p:cNvSpPr txBox="1"/>
            <p:nvPr/>
          </p:nvSpPr>
          <p:spPr>
            <a:xfrm>
              <a:off x="1351311" y="2951708"/>
              <a:ext cx="2247341"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elvetica" panose="020B0604020202020204" pitchFamily="34" charset="0"/>
                  <a:ea typeface="+mn-ea"/>
                  <a:cs typeface="Helvetica" panose="020B0604020202020204" pitchFamily="34" charset="0"/>
                </a:rPr>
                <a:t>In-Person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With a doctor,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counselor or advisor</a:t>
              </a:r>
            </a:p>
          </p:txBody>
        </p:sp>
        <p:grpSp>
          <p:nvGrpSpPr>
            <p:cNvPr id="29" name="Group 28">
              <a:extLst>
                <a:ext uri="{FF2B5EF4-FFF2-40B4-BE49-F238E27FC236}">
                  <a16:creationId xmlns:a16="http://schemas.microsoft.com/office/drawing/2014/main" id="{024BC3E8-CA10-6B29-C570-1DBF9A96CEF4}"/>
                </a:ext>
              </a:extLst>
            </p:cNvPr>
            <p:cNvGrpSpPr/>
            <p:nvPr/>
          </p:nvGrpSpPr>
          <p:grpSpPr>
            <a:xfrm>
              <a:off x="2011677" y="2054865"/>
              <a:ext cx="926608" cy="926608"/>
              <a:chOff x="3512760" y="2057297"/>
              <a:chExt cx="926608" cy="926608"/>
            </a:xfrm>
          </p:grpSpPr>
          <p:sp>
            <p:nvSpPr>
              <p:cNvPr id="30" name="Oval 29">
                <a:extLst>
                  <a:ext uri="{FF2B5EF4-FFF2-40B4-BE49-F238E27FC236}">
                    <a16:creationId xmlns:a16="http://schemas.microsoft.com/office/drawing/2014/main" id="{9084C0CB-E2B0-12D8-F5B2-1E2FE6162778}"/>
                  </a:ext>
                </a:extLst>
              </p:cNvPr>
              <p:cNvSpPr/>
              <p:nvPr/>
            </p:nvSpPr>
            <p:spPr>
              <a:xfrm>
                <a:off x="3512760" y="2057297"/>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N for TELUS" panose="020B0504030202020204" pitchFamily="34" charset="0"/>
                  <a:ea typeface="+mn-ea"/>
                  <a:cs typeface="+mn-cs"/>
                </a:endParaRPr>
              </a:p>
            </p:txBody>
          </p:sp>
          <p:grpSp>
            <p:nvGrpSpPr>
              <p:cNvPr id="31" name="Google Shape;8463;p79">
                <a:extLst>
                  <a:ext uri="{FF2B5EF4-FFF2-40B4-BE49-F238E27FC236}">
                    <a16:creationId xmlns:a16="http://schemas.microsoft.com/office/drawing/2014/main" id="{FD3AD827-EDA9-5062-B093-3E10308DFACE}"/>
                  </a:ext>
                </a:extLst>
              </p:cNvPr>
              <p:cNvGrpSpPr/>
              <p:nvPr/>
            </p:nvGrpSpPr>
            <p:grpSpPr>
              <a:xfrm>
                <a:off x="3640379" y="2221052"/>
                <a:ext cx="671371" cy="599099"/>
                <a:chOff x="2913064" y="4248151"/>
                <a:chExt cx="560388" cy="500063"/>
              </a:xfrm>
            </p:grpSpPr>
            <p:sp>
              <p:nvSpPr>
                <p:cNvPr id="32" name="Google Shape;8464;p79">
                  <a:extLst>
                    <a:ext uri="{FF2B5EF4-FFF2-40B4-BE49-F238E27FC236}">
                      <a16:creationId xmlns:a16="http://schemas.microsoft.com/office/drawing/2014/main" id="{5A9F5A6F-B835-55ED-51CD-72A34D613B0A}"/>
                    </a:ext>
                  </a:extLst>
                </p:cNvPr>
                <p:cNvSpPr/>
                <p:nvPr/>
              </p:nvSpPr>
              <p:spPr>
                <a:xfrm>
                  <a:off x="3322639" y="4533901"/>
                  <a:ext cx="141288" cy="77788"/>
                </a:xfrm>
                <a:custGeom>
                  <a:avLst/>
                  <a:gdLst/>
                  <a:ahLst/>
                  <a:cxnLst/>
                  <a:rect l="l" t="t" r="r" b="b"/>
                  <a:pathLst>
                    <a:path w="58" h="32" extrusionOk="0">
                      <a:moveTo>
                        <a:pt x="56" y="6"/>
                      </a:moveTo>
                      <a:cubicBezTo>
                        <a:pt x="54" y="5"/>
                        <a:pt x="54" y="5"/>
                        <a:pt x="54" y="5"/>
                      </a:cubicBezTo>
                      <a:cubicBezTo>
                        <a:pt x="45" y="1"/>
                        <a:pt x="36" y="0"/>
                        <a:pt x="27" y="2"/>
                      </a:cubicBezTo>
                      <a:cubicBezTo>
                        <a:pt x="17" y="4"/>
                        <a:pt x="8" y="11"/>
                        <a:pt x="1" y="23"/>
                      </a:cubicBezTo>
                      <a:cubicBezTo>
                        <a:pt x="0" y="23"/>
                        <a:pt x="0" y="24"/>
                        <a:pt x="1" y="25"/>
                      </a:cubicBezTo>
                      <a:cubicBezTo>
                        <a:pt x="1" y="25"/>
                        <a:pt x="1" y="26"/>
                        <a:pt x="2" y="26"/>
                      </a:cubicBezTo>
                      <a:cubicBezTo>
                        <a:pt x="6" y="28"/>
                        <a:pt x="6" y="28"/>
                        <a:pt x="6" y="28"/>
                      </a:cubicBezTo>
                      <a:cubicBezTo>
                        <a:pt x="7" y="29"/>
                        <a:pt x="9" y="28"/>
                        <a:pt x="10" y="27"/>
                      </a:cubicBezTo>
                      <a:cubicBezTo>
                        <a:pt x="15" y="18"/>
                        <a:pt x="22" y="12"/>
                        <a:pt x="30" y="10"/>
                      </a:cubicBezTo>
                      <a:cubicBezTo>
                        <a:pt x="35" y="9"/>
                        <a:pt x="40" y="9"/>
                        <a:pt x="46" y="11"/>
                      </a:cubicBezTo>
                      <a:cubicBezTo>
                        <a:pt x="41" y="18"/>
                        <a:pt x="37" y="22"/>
                        <a:pt x="32" y="24"/>
                      </a:cubicBezTo>
                      <a:cubicBezTo>
                        <a:pt x="31" y="25"/>
                        <a:pt x="31" y="25"/>
                        <a:pt x="31" y="26"/>
                      </a:cubicBezTo>
                      <a:cubicBezTo>
                        <a:pt x="30" y="26"/>
                        <a:pt x="30" y="27"/>
                        <a:pt x="31" y="28"/>
                      </a:cubicBezTo>
                      <a:cubicBezTo>
                        <a:pt x="32" y="31"/>
                        <a:pt x="32" y="31"/>
                        <a:pt x="32" y="31"/>
                      </a:cubicBezTo>
                      <a:cubicBezTo>
                        <a:pt x="33" y="32"/>
                        <a:pt x="34" y="32"/>
                        <a:pt x="34" y="32"/>
                      </a:cubicBezTo>
                      <a:cubicBezTo>
                        <a:pt x="35" y="32"/>
                        <a:pt x="35" y="32"/>
                        <a:pt x="35" y="32"/>
                      </a:cubicBezTo>
                      <a:cubicBezTo>
                        <a:pt x="44" y="29"/>
                        <a:pt x="50" y="21"/>
                        <a:pt x="56" y="12"/>
                      </a:cubicBezTo>
                      <a:cubicBezTo>
                        <a:pt x="57" y="10"/>
                        <a:pt x="57" y="10"/>
                        <a:pt x="57" y="10"/>
                      </a:cubicBezTo>
                      <a:cubicBezTo>
                        <a:pt x="58" y="9"/>
                        <a:pt x="58" y="8"/>
                        <a:pt x="57" y="7"/>
                      </a:cubicBezTo>
                      <a:cubicBezTo>
                        <a:pt x="57" y="7"/>
                        <a:pt x="57" y="6"/>
                        <a:pt x="56" y="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3" name="Google Shape;8465;p79">
                  <a:extLst>
                    <a:ext uri="{FF2B5EF4-FFF2-40B4-BE49-F238E27FC236}">
                      <a16:creationId xmlns:a16="http://schemas.microsoft.com/office/drawing/2014/main" id="{5A7A4D0A-BE93-3084-13A2-EFE6A9EA2635}"/>
                    </a:ext>
                  </a:extLst>
                </p:cNvPr>
                <p:cNvSpPr/>
                <p:nvPr/>
              </p:nvSpPr>
              <p:spPr>
                <a:xfrm>
                  <a:off x="3282951" y="4598988"/>
                  <a:ext cx="131763" cy="100013"/>
                </a:xfrm>
                <a:custGeom>
                  <a:avLst/>
                  <a:gdLst/>
                  <a:ahLst/>
                  <a:cxnLst/>
                  <a:rect l="l" t="t" r="r" b="b"/>
                  <a:pathLst>
                    <a:path w="54" h="41" extrusionOk="0">
                      <a:moveTo>
                        <a:pt x="7" y="27"/>
                      </a:moveTo>
                      <a:cubicBezTo>
                        <a:pt x="7" y="27"/>
                        <a:pt x="6" y="27"/>
                        <a:pt x="5" y="27"/>
                      </a:cubicBezTo>
                      <a:cubicBezTo>
                        <a:pt x="5" y="27"/>
                        <a:pt x="4" y="27"/>
                        <a:pt x="4" y="28"/>
                      </a:cubicBezTo>
                      <a:cubicBezTo>
                        <a:pt x="2" y="32"/>
                        <a:pt x="2" y="32"/>
                        <a:pt x="2" y="32"/>
                      </a:cubicBezTo>
                      <a:cubicBezTo>
                        <a:pt x="1" y="33"/>
                        <a:pt x="1" y="34"/>
                        <a:pt x="2" y="35"/>
                      </a:cubicBezTo>
                      <a:cubicBezTo>
                        <a:pt x="7" y="40"/>
                        <a:pt x="13" y="41"/>
                        <a:pt x="20" y="41"/>
                      </a:cubicBezTo>
                      <a:cubicBezTo>
                        <a:pt x="30" y="41"/>
                        <a:pt x="41" y="35"/>
                        <a:pt x="51" y="23"/>
                      </a:cubicBezTo>
                      <a:cubicBezTo>
                        <a:pt x="52" y="23"/>
                        <a:pt x="52" y="23"/>
                        <a:pt x="52" y="23"/>
                      </a:cubicBezTo>
                      <a:cubicBezTo>
                        <a:pt x="53" y="21"/>
                        <a:pt x="53" y="21"/>
                        <a:pt x="53" y="21"/>
                      </a:cubicBezTo>
                      <a:cubicBezTo>
                        <a:pt x="54" y="20"/>
                        <a:pt x="54" y="18"/>
                        <a:pt x="53" y="17"/>
                      </a:cubicBezTo>
                      <a:cubicBezTo>
                        <a:pt x="50" y="16"/>
                        <a:pt x="50" y="16"/>
                        <a:pt x="50" y="16"/>
                      </a:cubicBezTo>
                      <a:cubicBezTo>
                        <a:pt x="37" y="1"/>
                        <a:pt x="18" y="0"/>
                        <a:pt x="1" y="13"/>
                      </a:cubicBezTo>
                      <a:cubicBezTo>
                        <a:pt x="0" y="14"/>
                        <a:pt x="0" y="16"/>
                        <a:pt x="1" y="17"/>
                      </a:cubicBezTo>
                      <a:cubicBezTo>
                        <a:pt x="4" y="21"/>
                        <a:pt x="4" y="21"/>
                        <a:pt x="4" y="21"/>
                      </a:cubicBezTo>
                      <a:cubicBezTo>
                        <a:pt x="4" y="21"/>
                        <a:pt x="5" y="22"/>
                        <a:pt x="6" y="22"/>
                      </a:cubicBezTo>
                      <a:cubicBezTo>
                        <a:pt x="6" y="22"/>
                        <a:pt x="7" y="22"/>
                        <a:pt x="7" y="21"/>
                      </a:cubicBezTo>
                      <a:cubicBezTo>
                        <a:pt x="19" y="12"/>
                        <a:pt x="31" y="12"/>
                        <a:pt x="41" y="20"/>
                      </a:cubicBezTo>
                      <a:cubicBezTo>
                        <a:pt x="28" y="33"/>
                        <a:pt x="18" y="35"/>
                        <a:pt x="7" y="27"/>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4" name="Google Shape;8466;p79">
                  <a:extLst>
                    <a:ext uri="{FF2B5EF4-FFF2-40B4-BE49-F238E27FC236}">
                      <a16:creationId xmlns:a16="http://schemas.microsoft.com/office/drawing/2014/main" id="{F7A802BA-C1FF-7102-D8C8-A6EB8B120188}"/>
                    </a:ext>
                  </a:extLst>
                </p:cNvPr>
                <p:cNvSpPr/>
                <p:nvPr/>
              </p:nvSpPr>
              <p:spPr>
                <a:xfrm>
                  <a:off x="3351214" y="4425951"/>
                  <a:ext cx="122238" cy="107950"/>
                </a:xfrm>
                <a:custGeom>
                  <a:avLst/>
                  <a:gdLst/>
                  <a:ahLst/>
                  <a:cxnLst/>
                  <a:rect l="l" t="t" r="r" b="b"/>
                  <a:pathLst>
                    <a:path w="50" h="44" extrusionOk="0">
                      <a:moveTo>
                        <a:pt x="47" y="1"/>
                      </a:moveTo>
                      <a:cubicBezTo>
                        <a:pt x="45" y="1"/>
                        <a:pt x="45" y="1"/>
                        <a:pt x="45" y="1"/>
                      </a:cubicBezTo>
                      <a:cubicBezTo>
                        <a:pt x="32" y="0"/>
                        <a:pt x="22" y="4"/>
                        <a:pt x="14" y="11"/>
                      </a:cubicBezTo>
                      <a:cubicBezTo>
                        <a:pt x="6" y="18"/>
                        <a:pt x="1" y="29"/>
                        <a:pt x="1" y="42"/>
                      </a:cubicBezTo>
                      <a:cubicBezTo>
                        <a:pt x="0" y="43"/>
                        <a:pt x="1" y="43"/>
                        <a:pt x="1" y="44"/>
                      </a:cubicBezTo>
                      <a:cubicBezTo>
                        <a:pt x="2" y="44"/>
                        <a:pt x="2" y="44"/>
                        <a:pt x="3" y="44"/>
                      </a:cubicBezTo>
                      <a:cubicBezTo>
                        <a:pt x="8" y="44"/>
                        <a:pt x="8" y="44"/>
                        <a:pt x="8" y="44"/>
                      </a:cubicBezTo>
                      <a:cubicBezTo>
                        <a:pt x="9" y="44"/>
                        <a:pt x="10" y="43"/>
                        <a:pt x="10" y="42"/>
                      </a:cubicBezTo>
                      <a:cubicBezTo>
                        <a:pt x="12" y="24"/>
                        <a:pt x="23" y="12"/>
                        <a:pt x="39" y="11"/>
                      </a:cubicBezTo>
                      <a:cubicBezTo>
                        <a:pt x="38" y="21"/>
                        <a:pt x="33" y="29"/>
                        <a:pt x="27" y="33"/>
                      </a:cubicBezTo>
                      <a:cubicBezTo>
                        <a:pt x="26" y="34"/>
                        <a:pt x="26" y="34"/>
                        <a:pt x="26" y="35"/>
                      </a:cubicBezTo>
                      <a:cubicBezTo>
                        <a:pt x="26" y="36"/>
                        <a:pt x="26" y="36"/>
                        <a:pt x="26" y="37"/>
                      </a:cubicBezTo>
                      <a:cubicBezTo>
                        <a:pt x="29" y="41"/>
                        <a:pt x="29" y="41"/>
                        <a:pt x="29" y="41"/>
                      </a:cubicBezTo>
                      <a:cubicBezTo>
                        <a:pt x="30" y="42"/>
                        <a:pt x="32" y="42"/>
                        <a:pt x="33" y="41"/>
                      </a:cubicBezTo>
                      <a:cubicBezTo>
                        <a:pt x="42" y="34"/>
                        <a:pt x="48" y="23"/>
                        <a:pt x="50" y="6"/>
                      </a:cubicBezTo>
                      <a:cubicBezTo>
                        <a:pt x="50" y="3"/>
                        <a:pt x="50" y="3"/>
                        <a:pt x="50" y="3"/>
                      </a:cubicBezTo>
                      <a:cubicBezTo>
                        <a:pt x="50" y="2"/>
                        <a:pt x="48" y="1"/>
                        <a:pt x="47" y="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5" name="Google Shape;8467;p79">
                  <a:extLst>
                    <a:ext uri="{FF2B5EF4-FFF2-40B4-BE49-F238E27FC236}">
                      <a16:creationId xmlns:a16="http://schemas.microsoft.com/office/drawing/2014/main" id="{3C37A912-A6FC-767C-229D-AD6F0EEFD566}"/>
                    </a:ext>
                  </a:extLst>
                </p:cNvPr>
                <p:cNvSpPr/>
                <p:nvPr/>
              </p:nvSpPr>
              <p:spPr>
                <a:xfrm>
                  <a:off x="3332164" y="4316413"/>
                  <a:ext cx="101600" cy="139700"/>
                </a:xfrm>
                <a:custGeom>
                  <a:avLst/>
                  <a:gdLst/>
                  <a:ahLst/>
                  <a:cxnLst/>
                  <a:rect l="l" t="t" r="r" b="b"/>
                  <a:pathLst>
                    <a:path w="42" h="57" extrusionOk="0">
                      <a:moveTo>
                        <a:pt x="27" y="40"/>
                      </a:moveTo>
                      <a:cubicBezTo>
                        <a:pt x="27" y="41"/>
                        <a:pt x="27" y="42"/>
                        <a:pt x="28" y="42"/>
                      </a:cubicBezTo>
                      <a:cubicBezTo>
                        <a:pt x="31" y="44"/>
                        <a:pt x="31" y="44"/>
                        <a:pt x="31" y="44"/>
                      </a:cubicBezTo>
                      <a:cubicBezTo>
                        <a:pt x="32" y="45"/>
                        <a:pt x="33" y="45"/>
                        <a:pt x="33" y="45"/>
                      </a:cubicBezTo>
                      <a:cubicBezTo>
                        <a:pt x="34" y="44"/>
                        <a:pt x="34" y="44"/>
                        <a:pt x="35" y="44"/>
                      </a:cubicBezTo>
                      <a:cubicBezTo>
                        <a:pt x="41" y="34"/>
                        <a:pt x="42" y="20"/>
                        <a:pt x="36" y="5"/>
                      </a:cubicBezTo>
                      <a:cubicBezTo>
                        <a:pt x="36" y="2"/>
                        <a:pt x="36" y="2"/>
                        <a:pt x="36" y="2"/>
                      </a:cubicBezTo>
                      <a:cubicBezTo>
                        <a:pt x="36" y="2"/>
                        <a:pt x="35" y="1"/>
                        <a:pt x="34" y="1"/>
                      </a:cubicBezTo>
                      <a:cubicBezTo>
                        <a:pt x="34" y="0"/>
                        <a:pt x="33" y="0"/>
                        <a:pt x="32" y="1"/>
                      </a:cubicBezTo>
                      <a:cubicBezTo>
                        <a:pt x="31" y="1"/>
                        <a:pt x="31" y="1"/>
                        <a:pt x="31" y="1"/>
                      </a:cubicBezTo>
                      <a:cubicBezTo>
                        <a:pt x="10" y="9"/>
                        <a:pt x="0" y="30"/>
                        <a:pt x="8" y="56"/>
                      </a:cubicBezTo>
                      <a:cubicBezTo>
                        <a:pt x="8" y="56"/>
                        <a:pt x="8" y="57"/>
                        <a:pt x="9" y="57"/>
                      </a:cubicBezTo>
                      <a:cubicBezTo>
                        <a:pt x="9" y="57"/>
                        <a:pt x="10" y="57"/>
                        <a:pt x="10" y="57"/>
                      </a:cubicBezTo>
                      <a:cubicBezTo>
                        <a:pt x="10" y="57"/>
                        <a:pt x="11" y="57"/>
                        <a:pt x="11" y="57"/>
                      </a:cubicBezTo>
                      <a:cubicBezTo>
                        <a:pt x="15" y="56"/>
                        <a:pt x="15" y="56"/>
                        <a:pt x="15" y="56"/>
                      </a:cubicBezTo>
                      <a:cubicBezTo>
                        <a:pt x="16" y="55"/>
                        <a:pt x="17" y="54"/>
                        <a:pt x="17" y="53"/>
                      </a:cubicBezTo>
                      <a:cubicBezTo>
                        <a:pt x="11" y="35"/>
                        <a:pt x="16" y="19"/>
                        <a:pt x="30" y="13"/>
                      </a:cubicBezTo>
                      <a:cubicBezTo>
                        <a:pt x="32" y="23"/>
                        <a:pt x="31" y="32"/>
                        <a:pt x="27" y="39"/>
                      </a:cubicBezTo>
                      <a:cubicBezTo>
                        <a:pt x="27" y="39"/>
                        <a:pt x="27" y="40"/>
                        <a:pt x="27" y="4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6" name="Google Shape;8468;p79">
                  <a:extLst>
                    <a:ext uri="{FF2B5EF4-FFF2-40B4-BE49-F238E27FC236}">
                      <a16:creationId xmlns:a16="http://schemas.microsoft.com/office/drawing/2014/main" id="{B9E68E60-D817-29E4-2D24-1FFE36C2B970}"/>
                    </a:ext>
                  </a:extLst>
                </p:cNvPr>
                <p:cNvSpPr/>
                <p:nvPr/>
              </p:nvSpPr>
              <p:spPr>
                <a:xfrm>
                  <a:off x="2913064" y="4533901"/>
                  <a:ext cx="141288" cy="77788"/>
                </a:xfrm>
                <a:custGeom>
                  <a:avLst/>
                  <a:gdLst/>
                  <a:ahLst/>
                  <a:cxnLst/>
                  <a:rect l="l" t="t" r="r" b="b"/>
                  <a:pathLst>
                    <a:path w="58" h="32" extrusionOk="0">
                      <a:moveTo>
                        <a:pt x="2" y="11"/>
                      </a:moveTo>
                      <a:cubicBezTo>
                        <a:pt x="8" y="21"/>
                        <a:pt x="14" y="29"/>
                        <a:pt x="23" y="32"/>
                      </a:cubicBezTo>
                      <a:cubicBezTo>
                        <a:pt x="23" y="32"/>
                        <a:pt x="23" y="32"/>
                        <a:pt x="24" y="32"/>
                      </a:cubicBezTo>
                      <a:cubicBezTo>
                        <a:pt x="24" y="32"/>
                        <a:pt x="25" y="32"/>
                        <a:pt x="26" y="31"/>
                      </a:cubicBezTo>
                      <a:cubicBezTo>
                        <a:pt x="27" y="28"/>
                        <a:pt x="27" y="28"/>
                        <a:pt x="27" y="28"/>
                      </a:cubicBezTo>
                      <a:cubicBezTo>
                        <a:pt x="28" y="27"/>
                        <a:pt x="28" y="26"/>
                        <a:pt x="27" y="26"/>
                      </a:cubicBezTo>
                      <a:cubicBezTo>
                        <a:pt x="27" y="25"/>
                        <a:pt x="27" y="25"/>
                        <a:pt x="26" y="24"/>
                      </a:cubicBezTo>
                      <a:cubicBezTo>
                        <a:pt x="22" y="23"/>
                        <a:pt x="18" y="19"/>
                        <a:pt x="13" y="11"/>
                      </a:cubicBezTo>
                      <a:cubicBezTo>
                        <a:pt x="18" y="9"/>
                        <a:pt x="23" y="9"/>
                        <a:pt x="28" y="10"/>
                      </a:cubicBezTo>
                      <a:cubicBezTo>
                        <a:pt x="37" y="13"/>
                        <a:pt x="44" y="19"/>
                        <a:pt x="49" y="27"/>
                      </a:cubicBezTo>
                      <a:cubicBezTo>
                        <a:pt x="50" y="28"/>
                        <a:pt x="51" y="29"/>
                        <a:pt x="53" y="28"/>
                      </a:cubicBezTo>
                      <a:cubicBezTo>
                        <a:pt x="56" y="26"/>
                        <a:pt x="56" y="26"/>
                        <a:pt x="56" y="26"/>
                      </a:cubicBezTo>
                      <a:cubicBezTo>
                        <a:pt x="57" y="26"/>
                        <a:pt x="57" y="25"/>
                        <a:pt x="57" y="24"/>
                      </a:cubicBezTo>
                      <a:cubicBezTo>
                        <a:pt x="58" y="24"/>
                        <a:pt x="57" y="23"/>
                        <a:pt x="57" y="23"/>
                      </a:cubicBezTo>
                      <a:cubicBezTo>
                        <a:pt x="50" y="11"/>
                        <a:pt x="41" y="4"/>
                        <a:pt x="31" y="2"/>
                      </a:cubicBezTo>
                      <a:cubicBezTo>
                        <a:pt x="22" y="0"/>
                        <a:pt x="13" y="1"/>
                        <a:pt x="4" y="5"/>
                      </a:cubicBezTo>
                      <a:cubicBezTo>
                        <a:pt x="2" y="6"/>
                        <a:pt x="2" y="6"/>
                        <a:pt x="2" y="6"/>
                      </a:cubicBezTo>
                      <a:cubicBezTo>
                        <a:pt x="1" y="6"/>
                        <a:pt x="1" y="7"/>
                        <a:pt x="1" y="7"/>
                      </a:cubicBezTo>
                      <a:cubicBezTo>
                        <a:pt x="0" y="8"/>
                        <a:pt x="1" y="9"/>
                        <a:pt x="1" y="10"/>
                      </a:cubicBezTo>
                      <a:lnTo>
                        <a:pt x="2" y="11"/>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7" name="Google Shape;8469;p79">
                  <a:extLst>
                    <a:ext uri="{FF2B5EF4-FFF2-40B4-BE49-F238E27FC236}">
                      <a16:creationId xmlns:a16="http://schemas.microsoft.com/office/drawing/2014/main" id="{A3ECA438-7329-531E-5B26-DD178567AE92}"/>
                    </a:ext>
                  </a:extLst>
                </p:cNvPr>
                <p:cNvSpPr/>
                <p:nvPr/>
              </p:nvSpPr>
              <p:spPr>
                <a:xfrm>
                  <a:off x="2962276" y="4598988"/>
                  <a:ext cx="131763" cy="100013"/>
                </a:xfrm>
                <a:custGeom>
                  <a:avLst/>
                  <a:gdLst/>
                  <a:ahLst/>
                  <a:cxnLst/>
                  <a:rect l="l" t="t" r="r" b="b"/>
                  <a:pathLst>
                    <a:path w="54" h="41" extrusionOk="0">
                      <a:moveTo>
                        <a:pt x="53" y="32"/>
                      </a:moveTo>
                      <a:cubicBezTo>
                        <a:pt x="51" y="28"/>
                        <a:pt x="51" y="28"/>
                        <a:pt x="51" y="28"/>
                      </a:cubicBezTo>
                      <a:cubicBezTo>
                        <a:pt x="51" y="27"/>
                        <a:pt x="50" y="27"/>
                        <a:pt x="49" y="27"/>
                      </a:cubicBezTo>
                      <a:cubicBezTo>
                        <a:pt x="49" y="27"/>
                        <a:pt x="48" y="27"/>
                        <a:pt x="47" y="27"/>
                      </a:cubicBezTo>
                      <a:cubicBezTo>
                        <a:pt x="36" y="35"/>
                        <a:pt x="25" y="33"/>
                        <a:pt x="13" y="20"/>
                      </a:cubicBezTo>
                      <a:cubicBezTo>
                        <a:pt x="23" y="12"/>
                        <a:pt x="35" y="12"/>
                        <a:pt x="46" y="21"/>
                      </a:cubicBezTo>
                      <a:cubicBezTo>
                        <a:pt x="47" y="22"/>
                        <a:pt x="48" y="22"/>
                        <a:pt x="48" y="22"/>
                      </a:cubicBezTo>
                      <a:cubicBezTo>
                        <a:pt x="49" y="22"/>
                        <a:pt x="50" y="21"/>
                        <a:pt x="50" y="21"/>
                      </a:cubicBezTo>
                      <a:cubicBezTo>
                        <a:pt x="53" y="17"/>
                        <a:pt x="53" y="17"/>
                        <a:pt x="53" y="17"/>
                      </a:cubicBezTo>
                      <a:cubicBezTo>
                        <a:pt x="54" y="16"/>
                        <a:pt x="54" y="14"/>
                        <a:pt x="53" y="13"/>
                      </a:cubicBezTo>
                      <a:cubicBezTo>
                        <a:pt x="36" y="0"/>
                        <a:pt x="17" y="1"/>
                        <a:pt x="3" y="16"/>
                      </a:cubicBezTo>
                      <a:cubicBezTo>
                        <a:pt x="1" y="18"/>
                        <a:pt x="1" y="18"/>
                        <a:pt x="1" y="18"/>
                      </a:cubicBezTo>
                      <a:cubicBezTo>
                        <a:pt x="0" y="19"/>
                        <a:pt x="0" y="20"/>
                        <a:pt x="1" y="21"/>
                      </a:cubicBezTo>
                      <a:cubicBezTo>
                        <a:pt x="3" y="23"/>
                        <a:pt x="3" y="23"/>
                        <a:pt x="3" y="23"/>
                      </a:cubicBezTo>
                      <a:cubicBezTo>
                        <a:pt x="12" y="35"/>
                        <a:pt x="23" y="41"/>
                        <a:pt x="34" y="41"/>
                      </a:cubicBezTo>
                      <a:cubicBezTo>
                        <a:pt x="41" y="41"/>
                        <a:pt x="46" y="40"/>
                        <a:pt x="52" y="35"/>
                      </a:cubicBezTo>
                      <a:cubicBezTo>
                        <a:pt x="53" y="35"/>
                        <a:pt x="54" y="33"/>
                        <a:pt x="53" y="32"/>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8" name="Google Shape;8470;p79">
                  <a:extLst>
                    <a:ext uri="{FF2B5EF4-FFF2-40B4-BE49-F238E27FC236}">
                      <a16:creationId xmlns:a16="http://schemas.microsoft.com/office/drawing/2014/main" id="{2DA83CB7-0689-0530-F2D6-5ECF5A330A79}"/>
                    </a:ext>
                  </a:extLst>
                </p:cNvPr>
                <p:cNvSpPr/>
                <p:nvPr/>
              </p:nvSpPr>
              <p:spPr>
                <a:xfrm>
                  <a:off x="2916239" y="4424363"/>
                  <a:ext cx="109538" cy="109538"/>
                </a:xfrm>
                <a:custGeom>
                  <a:avLst/>
                  <a:gdLst/>
                  <a:ahLst/>
                  <a:cxnLst/>
                  <a:rect l="l" t="t" r="r" b="b"/>
                  <a:pathLst>
                    <a:path w="45" h="45" extrusionOk="0">
                      <a:moveTo>
                        <a:pt x="0" y="6"/>
                      </a:moveTo>
                      <a:cubicBezTo>
                        <a:pt x="1" y="23"/>
                        <a:pt x="6" y="35"/>
                        <a:pt x="15" y="42"/>
                      </a:cubicBezTo>
                      <a:cubicBezTo>
                        <a:pt x="16" y="42"/>
                        <a:pt x="17" y="43"/>
                        <a:pt x="17" y="42"/>
                      </a:cubicBezTo>
                      <a:cubicBezTo>
                        <a:pt x="18" y="42"/>
                        <a:pt x="19" y="42"/>
                        <a:pt x="19" y="41"/>
                      </a:cubicBezTo>
                      <a:cubicBezTo>
                        <a:pt x="21" y="37"/>
                        <a:pt x="21" y="37"/>
                        <a:pt x="21" y="37"/>
                      </a:cubicBezTo>
                      <a:cubicBezTo>
                        <a:pt x="22" y="36"/>
                        <a:pt x="22" y="35"/>
                        <a:pt x="21" y="34"/>
                      </a:cubicBezTo>
                      <a:cubicBezTo>
                        <a:pt x="14" y="30"/>
                        <a:pt x="11" y="22"/>
                        <a:pt x="10" y="11"/>
                      </a:cubicBezTo>
                      <a:cubicBezTo>
                        <a:pt x="16" y="12"/>
                        <a:pt x="21" y="14"/>
                        <a:pt x="26" y="18"/>
                      </a:cubicBezTo>
                      <a:cubicBezTo>
                        <a:pt x="31" y="24"/>
                        <a:pt x="35" y="33"/>
                        <a:pt x="35" y="43"/>
                      </a:cubicBezTo>
                      <a:cubicBezTo>
                        <a:pt x="35" y="44"/>
                        <a:pt x="36" y="45"/>
                        <a:pt x="38" y="45"/>
                      </a:cubicBezTo>
                      <a:cubicBezTo>
                        <a:pt x="42" y="45"/>
                        <a:pt x="42" y="45"/>
                        <a:pt x="42" y="45"/>
                      </a:cubicBezTo>
                      <a:cubicBezTo>
                        <a:pt x="43" y="45"/>
                        <a:pt x="43" y="45"/>
                        <a:pt x="44" y="45"/>
                      </a:cubicBezTo>
                      <a:cubicBezTo>
                        <a:pt x="44" y="44"/>
                        <a:pt x="45" y="44"/>
                        <a:pt x="44" y="43"/>
                      </a:cubicBezTo>
                      <a:cubicBezTo>
                        <a:pt x="44" y="29"/>
                        <a:pt x="40" y="19"/>
                        <a:pt x="32" y="11"/>
                      </a:cubicBezTo>
                      <a:cubicBezTo>
                        <a:pt x="25" y="4"/>
                        <a:pt x="15" y="0"/>
                        <a:pt x="4" y="1"/>
                      </a:cubicBezTo>
                      <a:cubicBezTo>
                        <a:pt x="2" y="1"/>
                        <a:pt x="2" y="1"/>
                        <a:pt x="2" y="1"/>
                      </a:cubicBezTo>
                      <a:cubicBezTo>
                        <a:pt x="1" y="1"/>
                        <a:pt x="0" y="2"/>
                        <a:pt x="0" y="4"/>
                      </a:cubicBezTo>
                      <a:lnTo>
                        <a:pt x="0" y="6"/>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39" name="Google Shape;8471;p79">
                  <a:extLst>
                    <a:ext uri="{FF2B5EF4-FFF2-40B4-BE49-F238E27FC236}">
                      <a16:creationId xmlns:a16="http://schemas.microsoft.com/office/drawing/2014/main" id="{93E7F6F3-55C3-9D09-0FFB-ECDF58A8BC44}"/>
                    </a:ext>
                  </a:extLst>
                </p:cNvPr>
                <p:cNvSpPr/>
                <p:nvPr/>
              </p:nvSpPr>
              <p:spPr>
                <a:xfrm>
                  <a:off x="2943226" y="4316413"/>
                  <a:ext cx="101600" cy="139700"/>
                </a:xfrm>
                <a:custGeom>
                  <a:avLst/>
                  <a:gdLst/>
                  <a:ahLst/>
                  <a:cxnLst/>
                  <a:rect l="l" t="t" r="r" b="b"/>
                  <a:pathLst>
                    <a:path w="42" h="57" extrusionOk="0">
                      <a:moveTo>
                        <a:pt x="27" y="56"/>
                      </a:moveTo>
                      <a:cubicBezTo>
                        <a:pt x="31" y="57"/>
                        <a:pt x="31" y="57"/>
                        <a:pt x="31" y="57"/>
                      </a:cubicBezTo>
                      <a:cubicBezTo>
                        <a:pt x="31" y="57"/>
                        <a:pt x="32" y="57"/>
                        <a:pt x="32" y="57"/>
                      </a:cubicBezTo>
                      <a:cubicBezTo>
                        <a:pt x="32" y="57"/>
                        <a:pt x="33" y="57"/>
                        <a:pt x="33" y="57"/>
                      </a:cubicBezTo>
                      <a:cubicBezTo>
                        <a:pt x="34" y="57"/>
                        <a:pt x="34" y="56"/>
                        <a:pt x="34" y="56"/>
                      </a:cubicBezTo>
                      <a:cubicBezTo>
                        <a:pt x="42" y="30"/>
                        <a:pt x="33" y="9"/>
                        <a:pt x="12" y="1"/>
                      </a:cubicBezTo>
                      <a:cubicBezTo>
                        <a:pt x="9" y="1"/>
                        <a:pt x="9" y="1"/>
                        <a:pt x="9" y="1"/>
                      </a:cubicBezTo>
                      <a:cubicBezTo>
                        <a:pt x="9" y="0"/>
                        <a:pt x="8" y="0"/>
                        <a:pt x="8" y="1"/>
                      </a:cubicBezTo>
                      <a:cubicBezTo>
                        <a:pt x="7" y="1"/>
                        <a:pt x="6" y="2"/>
                        <a:pt x="6" y="2"/>
                      </a:cubicBezTo>
                      <a:cubicBezTo>
                        <a:pt x="6" y="4"/>
                        <a:pt x="6" y="4"/>
                        <a:pt x="6" y="4"/>
                      </a:cubicBezTo>
                      <a:cubicBezTo>
                        <a:pt x="0" y="20"/>
                        <a:pt x="1" y="34"/>
                        <a:pt x="7" y="44"/>
                      </a:cubicBezTo>
                      <a:cubicBezTo>
                        <a:pt x="8" y="44"/>
                        <a:pt x="8" y="44"/>
                        <a:pt x="9" y="45"/>
                      </a:cubicBezTo>
                      <a:cubicBezTo>
                        <a:pt x="9" y="45"/>
                        <a:pt x="10" y="45"/>
                        <a:pt x="11" y="44"/>
                      </a:cubicBezTo>
                      <a:cubicBezTo>
                        <a:pt x="14" y="42"/>
                        <a:pt x="14" y="42"/>
                        <a:pt x="14" y="42"/>
                      </a:cubicBezTo>
                      <a:cubicBezTo>
                        <a:pt x="15" y="41"/>
                        <a:pt x="16" y="40"/>
                        <a:pt x="15" y="39"/>
                      </a:cubicBezTo>
                      <a:cubicBezTo>
                        <a:pt x="11" y="32"/>
                        <a:pt x="11" y="23"/>
                        <a:pt x="13" y="13"/>
                      </a:cubicBezTo>
                      <a:cubicBezTo>
                        <a:pt x="26" y="20"/>
                        <a:pt x="31" y="35"/>
                        <a:pt x="25" y="53"/>
                      </a:cubicBezTo>
                      <a:cubicBezTo>
                        <a:pt x="25" y="54"/>
                        <a:pt x="26" y="55"/>
                        <a:pt x="27" y="56"/>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0" name="Google Shape;8472;p79">
                  <a:extLst>
                    <a:ext uri="{FF2B5EF4-FFF2-40B4-BE49-F238E27FC236}">
                      <a16:creationId xmlns:a16="http://schemas.microsoft.com/office/drawing/2014/main" id="{97ADACE8-A7F1-7760-F48B-B62A30F78E5A}"/>
                    </a:ext>
                  </a:extLst>
                </p:cNvPr>
                <p:cNvSpPr/>
                <p:nvPr/>
              </p:nvSpPr>
              <p:spPr>
                <a:xfrm>
                  <a:off x="3071814" y="4394201"/>
                  <a:ext cx="236538" cy="354013"/>
                </a:xfrm>
                <a:custGeom>
                  <a:avLst/>
                  <a:gdLst/>
                  <a:ahLst/>
                  <a:cxnLst/>
                  <a:rect l="l" t="t" r="r" b="b"/>
                  <a:pathLst>
                    <a:path w="97" h="145" extrusionOk="0">
                      <a:moveTo>
                        <a:pt x="75" y="31"/>
                      </a:moveTo>
                      <a:cubicBezTo>
                        <a:pt x="70" y="31"/>
                        <a:pt x="70" y="31"/>
                        <a:pt x="70" y="31"/>
                      </a:cubicBezTo>
                      <a:cubicBezTo>
                        <a:pt x="69" y="31"/>
                        <a:pt x="68" y="32"/>
                        <a:pt x="68" y="34"/>
                      </a:cubicBezTo>
                      <a:cubicBezTo>
                        <a:pt x="68" y="143"/>
                        <a:pt x="68" y="143"/>
                        <a:pt x="68" y="143"/>
                      </a:cubicBezTo>
                      <a:cubicBezTo>
                        <a:pt x="68" y="144"/>
                        <a:pt x="69" y="145"/>
                        <a:pt x="70" y="145"/>
                      </a:cubicBezTo>
                      <a:cubicBezTo>
                        <a:pt x="75" y="145"/>
                        <a:pt x="75" y="145"/>
                        <a:pt x="75" y="145"/>
                      </a:cubicBezTo>
                      <a:cubicBezTo>
                        <a:pt x="76" y="145"/>
                        <a:pt x="77" y="144"/>
                        <a:pt x="77" y="143"/>
                      </a:cubicBezTo>
                      <a:cubicBezTo>
                        <a:pt x="77" y="85"/>
                        <a:pt x="77" y="85"/>
                        <a:pt x="77" y="85"/>
                      </a:cubicBezTo>
                      <a:cubicBezTo>
                        <a:pt x="88" y="83"/>
                        <a:pt x="97" y="73"/>
                        <a:pt x="97" y="62"/>
                      </a:cubicBezTo>
                      <a:cubicBezTo>
                        <a:pt x="97" y="29"/>
                        <a:pt x="97" y="29"/>
                        <a:pt x="97" y="29"/>
                      </a:cubicBezTo>
                      <a:cubicBezTo>
                        <a:pt x="97" y="8"/>
                        <a:pt x="63" y="0"/>
                        <a:pt x="48" y="0"/>
                      </a:cubicBezTo>
                      <a:cubicBezTo>
                        <a:pt x="33" y="0"/>
                        <a:pt x="0" y="8"/>
                        <a:pt x="0" y="29"/>
                      </a:cubicBezTo>
                      <a:cubicBezTo>
                        <a:pt x="0" y="62"/>
                        <a:pt x="0" y="62"/>
                        <a:pt x="0" y="62"/>
                      </a:cubicBezTo>
                      <a:cubicBezTo>
                        <a:pt x="0" y="73"/>
                        <a:pt x="8" y="83"/>
                        <a:pt x="19" y="85"/>
                      </a:cubicBezTo>
                      <a:cubicBezTo>
                        <a:pt x="19" y="143"/>
                        <a:pt x="19" y="143"/>
                        <a:pt x="19" y="143"/>
                      </a:cubicBezTo>
                      <a:cubicBezTo>
                        <a:pt x="19" y="144"/>
                        <a:pt x="20" y="145"/>
                        <a:pt x="21" y="145"/>
                      </a:cubicBezTo>
                      <a:cubicBezTo>
                        <a:pt x="26" y="145"/>
                        <a:pt x="26" y="145"/>
                        <a:pt x="26" y="145"/>
                      </a:cubicBezTo>
                      <a:cubicBezTo>
                        <a:pt x="27" y="145"/>
                        <a:pt x="28" y="144"/>
                        <a:pt x="28" y="143"/>
                      </a:cubicBezTo>
                      <a:cubicBezTo>
                        <a:pt x="28" y="34"/>
                        <a:pt x="28" y="34"/>
                        <a:pt x="28" y="34"/>
                      </a:cubicBezTo>
                      <a:cubicBezTo>
                        <a:pt x="28" y="32"/>
                        <a:pt x="27" y="31"/>
                        <a:pt x="26" y="31"/>
                      </a:cubicBezTo>
                      <a:cubicBezTo>
                        <a:pt x="21" y="31"/>
                        <a:pt x="21" y="31"/>
                        <a:pt x="21" y="31"/>
                      </a:cubicBezTo>
                      <a:cubicBezTo>
                        <a:pt x="20" y="31"/>
                        <a:pt x="19" y="32"/>
                        <a:pt x="19" y="34"/>
                      </a:cubicBezTo>
                      <a:cubicBezTo>
                        <a:pt x="19" y="75"/>
                        <a:pt x="19" y="75"/>
                        <a:pt x="19" y="75"/>
                      </a:cubicBezTo>
                      <a:cubicBezTo>
                        <a:pt x="13" y="73"/>
                        <a:pt x="9" y="67"/>
                        <a:pt x="9" y="62"/>
                      </a:cubicBezTo>
                      <a:cubicBezTo>
                        <a:pt x="9" y="29"/>
                        <a:pt x="9" y="29"/>
                        <a:pt x="9" y="29"/>
                      </a:cubicBezTo>
                      <a:cubicBezTo>
                        <a:pt x="9" y="18"/>
                        <a:pt x="33" y="10"/>
                        <a:pt x="48" y="10"/>
                      </a:cubicBezTo>
                      <a:cubicBezTo>
                        <a:pt x="66" y="10"/>
                        <a:pt x="87" y="18"/>
                        <a:pt x="87" y="29"/>
                      </a:cubicBezTo>
                      <a:cubicBezTo>
                        <a:pt x="87" y="62"/>
                        <a:pt x="87" y="62"/>
                        <a:pt x="87" y="62"/>
                      </a:cubicBezTo>
                      <a:cubicBezTo>
                        <a:pt x="87" y="67"/>
                        <a:pt x="83" y="73"/>
                        <a:pt x="77" y="75"/>
                      </a:cubicBezTo>
                      <a:cubicBezTo>
                        <a:pt x="77" y="34"/>
                        <a:pt x="77" y="34"/>
                        <a:pt x="77" y="34"/>
                      </a:cubicBezTo>
                      <a:cubicBezTo>
                        <a:pt x="77" y="32"/>
                        <a:pt x="76" y="31"/>
                        <a:pt x="75" y="31"/>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1" name="Google Shape;8473;p79">
                  <a:extLst>
                    <a:ext uri="{FF2B5EF4-FFF2-40B4-BE49-F238E27FC236}">
                      <a16:creationId xmlns:a16="http://schemas.microsoft.com/office/drawing/2014/main" id="{3305B3BF-19E8-7E79-8BAF-7E81437789C8}"/>
                    </a:ext>
                  </a:extLst>
                </p:cNvPr>
                <p:cNvSpPr/>
                <p:nvPr/>
              </p:nvSpPr>
              <p:spPr>
                <a:xfrm>
                  <a:off x="3178176" y="4570413"/>
                  <a:ext cx="22225" cy="177800"/>
                </a:xfrm>
                <a:custGeom>
                  <a:avLst/>
                  <a:gdLst/>
                  <a:ahLst/>
                  <a:cxnLst/>
                  <a:rect l="l" t="t" r="r" b="b"/>
                  <a:pathLst>
                    <a:path w="9" h="73" extrusionOk="0">
                      <a:moveTo>
                        <a:pt x="2" y="0"/>
                      </a:moveTo>
                      <a:cubicBezTo>
                        <a:pt x="1" y="0"/>
                        <a:pt x="0" y="2"/>
                        <a:pt x="0" y="3"/>
                      </a:cubicBezTo>
                      <a:cubicBezTo>
                        <a:pt x="0" y="71"/>
                        <a:pt x="0" y="71"/>
                        <a:pt x="0" y="71"/>
                      </a:cubicBezTo>
                      <a:cubicBezTo>
                        <a:pt x="0" y="72"/>
                        <a:pt x="1" y="73"/>
                        <a:pt x="2" y="73"/>
                      </a:cubicBezTo>
                      <a:cubicBezTo>
                        <a:pt x="6" y="73"/>
                        <a:pt x="6" y="73"/>
                        <a:pt x="6" y="73"/>
                      </a:cubicBezTo>
                      <a:cubicBezTo>
                        <a:pt x="7" y="73"/>
                        <a:pt x="9" y="72"/>
                        <a:pt x="9" y="71"/>
                      </a:cubicBezTo>
                      <a:cubicBezTo>
                        <a:pt x="9" y="3"/>
                        <a:pt x="9" y="3"/>
                        <a:pt x="9" y="3"/>
                      </a:cubicBezTo>
                      <a:cubicBezTo>
                        <a:pt x="9" y="2"/>
                        <a:pt x="7" y="0"/>
                        <a:pt x="6" y="0"/>
                      </a:cubicBezTo>
                      <a:lnTo>
                        <a:pt x="2" y="0"/>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sp>
              <p:nvSpPr>
                <p:cNvPr id="42" name="Google Shape;8474;p79">
                  <a:extLst>
                    <a:ext uri="{FF2B5EF4-FFF2-40B4-BE49-F238E27FC236}">
                      <a16:creationId xmlns:a16="http://schemas.microsoft.com/office/drawing/2014/main" id="{30B4E144-DAFE-2921-F60F-145B43C71034}"/>
                    </a:ext>
                  </a:extLst>
                </p:cNvPr>
                <p:cNvSpPr/>
                <p:nvPr/>
              </p:nvSpPr>
              <p:spPr>
                <a:xfrm>
                  <a:off x="3130551" y="4248151"/>
                  <a:ext cx="119063" cy="139700"/>
                </a:xfrm>
                <a:custGeom>
                  <a:avLst/>
                  <a:gdLst/>
                  <a:ahLst/>
                  <a:cxnLst/>
                  <a:rect l="l" t="t" r="r" b="b"/>
                  <a:pathLst>
                    <a:path w="49" h="57" extrusionOk="0">
                      <a:moveTo>
                        <a:pt x="49" y="34"/>
                      </a:moveTo>
                      <a:cubicBezTo>
                        <a:pt x="49" y="24"/>
                        <a:pt x="49" y="24"/>
                        <a:pt x="49" y="24"/>
                      </a:cubicBezTo>
                      <a:cubicBezTo>
                        <a:pt x="49" y="10"/>
                        <a:pt x="38" y="0"/>
                        <a:pt x="24" y="0"/>
                      </a:cubicBezTo>
                      <a:cubicBezTo>
                        <a:pt x="10" y="0"/>
                        <a:pt x="0" y="11"/>
                        <a:pt x="0" y="24"/>
                      </a:cubicBezTo>
                      <a:cubicBezTo>
                        <a:pt x="0" y="34"/>
                        <a:pt x="0" y="34"/>
                        <a:pt x="0" y="34"/>
                      </a:cubicBezTo>
                      <a:cubicBezTo>
                        <a:pt x="0" y="47"/>
                        <a:pt x="10" y="57"/>
                        <a:pt x="24" y="57"/>
                      </a:cubicBezTo>
                      <a:cubicBezTo>
                        <a:pt x="38" y="57"/>
                        <a:pt x="49" y="48"/>
                        <a:pt x="49" y="34"/>
                      </a:cubicBezTo>
                      <a:close/>
                      <a:moveTo>
                        <a:pt x="24" y="10"/>
                      </a:moveTo>
                      <a:cubicBezTo>
                        <a:pt x="33" y="10"/>
                        <a:pt x="39" y="16"/>
                        <a:pt x="39" y="24"/>
                      </a:cubicBezTo>
                      <a:cubicBezTo>
                        <a:pt x="39" y="34"/>
                        <a:pt x="39" y="34"/>
                        <a:pt x="39" y="34"/>
                      </a:cubicBezTo>
                      <a:cubicBezTo>
                        <a:pt x="39" y="42"/>
                        <a:pt x="33" y="48"/>
                        <a:pt x="24" y="48"/>
                      </a:cubicBezTo>
                      <a:cubicBezTo>
                        <a:pt x="15" y="48"/>
                        <a:pt x="9" y="42"/>
                        <a:pt x="9" y="34"/>
                      </a:cubicBezTo>
                      <a:cubicBezTo>
                        <a:pt x="9" y="24"/>
                        <a:pt x="9" y="24"/>
                        <a:pt x="9" y="24"/>
                      </a:cubicBezTo>
                      <a:cubicBezTo>
                        <a:pt x="9" y="16"/>
                        <a:pt x="15" y="10"/>
                        <a:pt x="24" y="10"/>
                      </a:cubicBez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grpSp>
      <p:grpSp>
        <p:nvGrpSpPr>
          <p:cNvPr id="43" name="Group 42">
            <a:extLst>
              <a:ext uri="{FF2B5EF4-FFF2-40B4-BE49-F238E27FC236}">
                <a16:creationId xmlns:a16="http://schemas.microsoft.com/office/drawing/2014/main" id="{9BCE4F97-78D8-F11C-5CF2-B155F59B7474}"/>
              </a:ext>
            </a:extLst>
          </p:cNvPr>
          <p:cNvGrpSpPr/>
          <p:nvPr userDrawn="1"/>
        </p:nvGrpSpPr>
        <p:grpSpPr>
          <a:xfrm>
            <a:off x="2078770" y="4039804"/>
            <a:ext cx="1931708" cy="1864220"/>
            <a:chOff x="1524000" y="4052844"/>
            <a:chExt cx="1931708" cy="1864220"/>
          </a:xfrm>
        </p:grpSpPr>
        <p:sp>
          <p:nvSpPr>
            <p:cNvPr id="44" name="TextBox 43">
              <a:extLst>
                <a:ext uri="{FF2B5EF4-FFF2-40B4-BE49-F238E27FC236}">
                  <a16:creationId xmlns:a16="http://schemas.microsoft.com/office/drawing/2014/main" id="{D6386B49-8AC3-A435-44AA-6AF55942223A}"/>
                </a:ext>
              </a:extLst>
            </p:cNvPr>
            <p:cNvSpPr txBox="1"/>
            <p:nvPr/>
          </p:nvSpPr>
          <p:spPr>
            <a:xfrm>
              <a:off x="1524000" y="4962957"/>
              <a:ext cx="1931708" cy="95410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4B286D"/>
                  </a:solidFill>
                  <a:effectLst/>
                  <a:uLnTx/>
                  <a:uFillTx/>
                  <a:latin typeface="Helvetica" panose="020B0604020202020204" pitchFamily="34" charset="0"/>
                  <a:ea typeface="+mn-ea"/>
                  <a:cs typeface="Helvetica" panose="020B0604020202020204" pitchFamily="34" charset="0"/>
                </a:rPr>
                <a:t>Digital</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Access to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virtual solutions</a:t>
              </a:r>
            </a:p>
          </p:txBody>
        </p:sp>
        <p:grpSp>
          <p:nvGrpSpPr>
            <p:cNvPr id="45" name="Group 44">
              <a:extLst>
                <a:ext uri="{FF2B5EF4-FFF2-40B4-BE49-F238E27FC236}">
                  <a16:creationId xmlns:a16="http://schemas.microsoft.com/office/drawing/2014/main" id="{F44C0286-4F0A-026F-6DC4-F4A8D60231FF}"/>
                </a:ext>
              </a:extLst>
            </p:cNvPr>
            <p:cNvGrpSpPr/>
            <p:nvPr/>
          </p:nvGrpSpPr>
          <p:grpSpPr>
            <a:xfrm>
              <a:off x="2026550" y="4052844"/>
              <a:ext cx="926608" cy="926608"/>
              <a:chOff x="3322892" y="4103948"/>
              <a:chExt cx="926608" cy="926608"/>
            </a:xfrm>
          </p:grpSpPr>
          <p:sp>
            <p:nvSpPr>
              <p:cNvPr id="46" name="Oval 45">
                <a:extLst>
                  <a:ext uri="{FF2B5EF4-FFF2-40B4-BE49-F238E27FC236}">
                    <a16:creationId xmlns:a16="http://schemas.microsoft.com/office/drawing/2014/main" id="{A4FFE1DE-2CF3-6C3B-8C14-2FB07B721897}"/>
                  </a:ext>
                </a:extLst>
              </p:cNvPr>
              <p:cNvSpPr/>
              <p:nvPr/>
            </p:nvSpPr>
            <p:spPr>
              <a:xfrm>
                <a:off x="3322892" y="4103948"/>
                <a:ext cx="926608" cy="926608"/>
              </a:xfrm>
              <a:prstGeom prst="ellipse">
                <a:avLst/>
              </a:prstGeom>
              <a:solidFill>
                <a:srgbClr val="4B28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HN for TELUS" panose="020B0504030202020204" pitchFamily="34" charset="0"/>
                  <a:ea typeface="+mn-ea"/>
                  <a:cs typeface="+mn-cs"/>
                </a:endParaRPr>
              </a:p>
            </p:txBody>
          </p:sp>
          <p:sp>
            <p:nvSpPr>
              <p:cNvPr id="47" name="Google Shape;15374;p45">
                <a:extLst>
                  <a:ext uri="{FF2B5EF4-FFF2-40B4-BE49-F238E27FC236}">
                    <a16:creationId xmlns:a16="http://schemas.microsoft.com/office/drawing/2014/main" id="{AEB64CDD-1139-FE3E-8423-D55F2D038C9C}"/>
                  </a:ext>
                </a:extLst>
              </p:cNvPr>
              <p:cNvSpPr/>
              <p:nvPr/>
            </p:nvSpPr>
            <p:spPr>
              <a:xfrm>
                <a:off x="3493506" y="4298953"/>
                <a:ext cx="585381" cy="536599"/>
              </a:xfrm>
              <a:custGeom>
                <a:avLst/>
                <a:gdLst/>
                <a:ahLst/>
                <a:cxnLst/>
                <a:rect l="l" t="t" r="r" b="b"/>
                <a:pathLst>
                  <a:path w="237" h="217" extrusionOk="0">
                    <a:moveTo>
                      <a:pt x="222" y="0"/>
                    </a:moveTo>
                    <a:cubicBezTo>
                      <a:pt x="14" y="0"/>
                      <a:pt x="14" y="0"/>
                      <a:pt x="14" y="0"/>
                    </a:cubicBezTo>
                    <a:cubicBezTo>
                      <a:pt x="6" y="0"/>
                      <a:pt x="0" y="7"/>
                      <a:pt x="0" y="15"/>
                    </a:cubicBezTo>
                    <a:cubicBezTo>
                      <a:pt x="0" y="139"/>
                      <a:pt x="0" y="139"/>
                      <a:pt x="0" y="139"/>
                    </a:cubicBezTo>
                    <a:cubicBezTo>
                      <a:pt x="0" y="141"/>
                      <a:pt x="1" y="142"/>
                      <a:pt x="2" y="142"/>
                    </a:cubicBezTo>
                    <a:cubicBezTo>
                      <a:pt x="6" y="142"/>
                      <a:pt x="6" y="142"/>
                      <a:pt x="6" y="142"/>
                    </a:cubicBezTo>
                    <a:cubicBezTo>
                      <a:pt x="8" y="142"/>
                      <a:pt x="9" y="141"/>
                      <a:pt x="9" y="139"/>
                    </a:cubicBezTo>
                    <a:cubicBezTo>
                      <a:pt x="9" y="15"/>
                      <a:pt x="9" y="15"/>
                      <a:pt x="9" y="15"/>
                    </a:cubicBezTo>
                    <a:cubicBezTo>
                      <a:pt x="9" y="13"/>
                      <a:pt x="11" y="10"/>
                      <a:pt x="14" y="10"/>
                    </a:cubicBezTo>
                    <a:cubicBezTo>
                      <a:pt x="222" y="10"/>
                      <a:pt x="222" y="10"/>
                      <a:pt x="222" y="10"/>
                    </a:cubicBezTo>
                    <a:cubicBezTo>
                      <a:pt x="225" y="10"/>
                      <a:pt x="227" y="12"/>
                      <a:pt x="227" y="15"/>
                    </a:cubicBezTo>
                    <a:cubicBezTo>
                      <a:pt x="227" y="168"/>
                      <a:pt x="227" y="168"/>
                      <a:pt x="227" y="168"/>
                    </a:cubicBezTo>
                    <a:cubicBezTo>
                      <a:pt x="227" y="171"/>
                      <a:pt x="225" y="174"/>
                      <a:pt x="222" y="174"/>
                    </a:cubicBezTo>
                    <a:cubicBezTo>
                      <a:pt x="14" y="174"/>
                      <a:pt x="14" y="174"/>
                      <a:pt x="14" y="174"/>
                    </a:cubicBezTo>
                    <a:cubicBezTo>
                      <a:pt x="11" y="174"/>
                      <a:pt x="9" y="171"/>
                      <a:pt x="9" y="168"/>
                    </a:cubicBezTo>
                    <a:cubicBezTo>
                      <a:pt x="9" y="158"/>
                      <a:pt x="9" y="158"/>
                      <a:pt x="9" y="158"/>
                    </a:cubicBezTo>
                    <a:cubicBezTo>
                      <a:pt x="216" y="158"/>
                      <a:pt x="216" y="158"/>
                      <a:pt x="216" y="158"/>
                    </a:cubicBezTo>
                    <a:cubicBezTo>
                      <a:pt x="218" y="158"/>
                      <a:pt x="219" y="157"/>
                      <a:pt x="219" y="156"/>
                    </a:cubicBezTo>
                    <a:cubicBezTo>
                      <a:pt x="219" y="152"/>
                      <a:pt x="219" y="152"/>
                      <a:pt x="219" y="152"/>
                    </a:cubicBezTo>
                    <a:cubicBezTo>
                      <a:pt x="219" y="150"/>
                      <a:pt x="218" y="149"/>
                      <a:pt x="216" y="149"/>
                    </a:cubicBezTo>
                    <a:cubicBezTo>
                      <a:pt x="2" y="149"/>
                      <a:pt x="2" y="149"/>
                      <a:pt x="2" y="149"/>
                    </a:cubicBezTo>
                    <a:cubicBezTo>
                      <a:pt x="1" y="149"/>
                      <a:pt x="0" y="150"/>
                      <a:pt x="0" y="152"/>
                    </a:cubicBezTo>
                    <a:cubicBezTo>
                      <a:pt x="0" y="168"/>
                      <a:pt x="0" y="168"/>
                      <a:pt x="0" y="168"/>
                    </a:cubicBezTo>
                    <a:cubicBezTo>
                      <a:pt x="0" y="177"/>
                      <a:pt x="6" y="183"/>
                      <a:pt x="14" y="183"/>
                    </a:cubicBezTo>
                    <a:cubicBezTo>
                      <a:pt x="94" y="183"/>
                      <a:pt x="94" y="183"/>
                      <a:pt x="94" y="183"/>
                    </a:cubicBezTo>
                    <a:cubicBezTo>
                      <a:pt x="91" y="198"/>
                      <a:pt x="91" y="198"/>
                      <a:pt x="91" y="198"/>
                    </a:cubicBezTo>
                    <a:cubicBezTo>
                      <a:pt x="89" y="204"/>
                      <a:pt x="84" y="208"/>
                      <a:pt x="78" y="208"/>
                    </a:cubicBezTo>
                    <a:cubicBezTo>
                      <a:pt x="73" y="208"/>
                      <a:pt x="73" y="208"/>
                      <a:pt x="73" y="208"/>
                    </a:cubicBezTo>
                    <a:cubicBezTo>
                      <a:pt x="72" y="208"/>
                      <a:pt x="71" y="209"/>
                      <a:pt x="71" y="211"/>
                    </a:cubicBezTo>
                    <a:cubicBezTo>
                      <a:pt x="71" y="215"/>
                      <a:pt x="71" y="215"/>
                      <a:pt x="71" y="215"/>
                    </a:cubicBezTo>
                    <a:cubicBezTo>
                      <a:pt x="71" y="216"/>
                      <a:pt x="72" y="217"/>
                      <a:pt x="73" y="217"/>
                    </a:cubicBezTo>
                    <a:cubicBezTo>
                      <a:pt x="163" y="217"/>
                      <a:pt x="163" y="217"/>
                      <a:pt x="163" y="217"/>
                    </a:cubicBezTo>
                    <a:cubicBezTo>
                      <a:pt x="164" y="217"/>
                      <a:pt x="165" y="216"/>
                      <a:pt x="165" y="215"/>
                    </a:cubicBezTo>
                    <a:cubicBezTo>
                      <a:pt x="165" y="211"/>
                      <a:pt x="165" y="211"/>
                      <a:pt x="165" y="211"/>
                    </a:cubicBezTo>
                    <a:cubicBezTo>
                      <a:pt x="165" y="209"/>
                      <a:pt x="164" y="208"/>
                      <a:pt x="163" y="208"/>
                    </a:cubicBezTo>
                    <a:cubicBezTo>
                      <a:pt x="157" y="208"/>
                      <a:pt x="157" y="208"/>
                      <a:pt x="157" y="208"/>
                    </a:cubicBezTo>
                    <a:cubicBezTo>
                      <a:pt x="151" y="208"/>
                      <a:pt x="146" y="204"/>
                      <a:pt x="145" y="198"/>
                    </a:cubicBezTo>
                    <a:cubicBezTo>
                      <a:pt x="142" y="183"/>
                      <a:pt x="142" y="183"/>
                      <a:pt x="142" y="183"/>
                    </a:cubicBezTo>
                    <a:cubicBezTo>
                      <a:pt x="222" y="183"/>
                      <a:pt x="222" y="183"/>
                      <a:pt x="222" y="183"/>
                    </a:cubicBezTo>
                    <a:cubicBezTo>
                      <a:pt x="230" y="183"/>
                      <a:pt x="237" y="176"/>
                      <a:pt x="237" y="168"/>
                    </a:cubicBezTo>
                    <a:cubicBezTo>
                      <a:pt x="237" y="15"/>
                      <a:pt x="237" y="15"/>
                      <a:pt x="237" y="15"/>
                    </a:cubicBezTo>
                    <a:cubicBezTo>
                      <a:pt x="237" y="7"/>
                      <a:pt x="230" y="0"/>
                      <a:pt x="222" y="0"/>
                    </a:cubicBezTo>
                    <a:close/>
                    <a:moveTo>
                      <a:pt x="96" y="208"/>
                    </a:moveTo>
                    <a:cubicBezTo>
                      <a:pt x="98" y="205"/>
                      <a:pt x="100" y="203"/>
                      <a:pt x="100" y="199"/>
                    </a:cubicBezTo>
                    <a:cubicBezTo>
                      <a:pt x="103" y="184"/>
                      <a:pt x="103" y="184"/>
                      <a:pt x="103" y="184"/>
                    </a:cubicBezTo>
                    <a:cubicBezTo>
                      <a:pt x="103" y="184"/>
                      <a:pt x="103" y="184"/>
                      <a:pt x="103" y="184"/>
                    </a:cubicBezTo>
                    <a:cubicBezTo>
                      <a:pt x="103" y="183"/>
                      <a:pt x="103" y="183"/>
                      <a:pt x="103" y="183"/>
                    </a:cubicBezTo>
                    <a:cubicBezTo>
                      <a:pt x="133" y="183"/>
                      <a:pt x="133" y="183"/>
                      <a:pt x="133" y="183"/>
                    </a:cubicBezTo>
                    <a:cubicBezTo>
                      <a:pt x="135" y="199"/>
                      <a:pt x="135" y="199"/>
                      <a:pt x="135" y="199"/>
                    </a:cubicBezTo>
                    <a:cubicBezTo>
                      <a:pt x="136" y="203"/>
                      <a:pt x="137" y="205"/>
                      <a:pt x="139" y="208"/>
                    </a:cubicBezTo>
                    <a:lnTo>
                      <a:pt x="96" y="208"/>
                    </a:lnTo>
                    <a:close/>
                  </a:path>
                </a:pathLst>
              </a:custGeom>
              <a:solidFill>
                <a:schemeClr val="lt1"/>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cs typeface="Arial"/>
                  <a:sym typeface="Arial"/>
                </a:endParaRPr>
              </a:p>
            </p:txBody>
          </p:sp>
        </p:grpSp>
      </p:grpSp>
      <p:pic>
        <p:nvPicPr>
          <p:cNvPr id="48" name="Picture 47">
            <a:extLst>
              <a:ext uri="{FF2B5EF4-FFF2-40B4-BE49-F238E27FC236}">
                <a16:creationId xmlns:a16="http://schemas.microsoft.com/office/drawing/2014/main" id="{950C7068-0416-6C7F-C860-F5344496410F}"/>
              </a:ext>
            </a:extLst>
          </p:cNvPr>
          <p:cNvPicPr>
            <a:picLocks noChangeAspect="1"/>
          </p:cNvPicPr>
          <p:nvPr userDrawn="1"/>
        </p:nvPicPr>
        <p:blipFill>
          <a:blip r:embed="rId4"/>
          <a:stretch>
            <a:fillRect/>
          </a:stretch>
        </p:blipFill>
        <p:spPr>
          <a:xfrm>
            <a:off x="7797963" y="1937040"/>
            <a:ext cx="4041998" cy="4523624"/>
          </a:xfrm>
          <a:prstGeom prst="rect">
            <a:avLst/>
          </a:prstGeom>
        </p:spPr>
      </p:pic>
      <p:sp>
        <p:nvSpPr>
          <p:cNvPr id="51" name="Text Placeholder 2">
            <a:extLst>
              <a:ext uri="{FF2B5EF4-FFF2-40B4-BE49-F238E27FC236}">
                <a16:creationId xmlns:a16="http://schemas.microsoft.com/office/drawing/2014/main" id="{5A3135A4-A8DD-8CF8-24A2-73177D4D1CCA}"/>
              </a:ext>
            </a:extLst>
          </p:cNvPr>
          <p:cNvSpPr>
            <a:spLocks noGrp="1"/>
          </p:cNvSpPr>
          <p:nvPr>
            <p:ph type="body" idx="1"/>
          </p:nvPr>
        </p:nvSpPr>
        <p:spPr>
          <a:xfrm>
            <a:off x="-2" y="969735"/>
            <a:ext cx="12192001" cy="823912"/>
          </a:xfrm>
        </p:spPr>
        <p:txBody>
          <a:bodyPr anchor="ctr"/>
          <a:lstStyle>
            <a:lvl1pPr marL="0" indent="0" algn="ctr">
              <a:buNone/>
              <a:defRPr sz="2400" b="0">
                <a:latin typeface="HN for TELUS" panose="020B050403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7963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770826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mmunity Resources">
    <p:spTree>
      <p:nvGrpSpPr>
        <p:cNvPr id="1" name=""/>
        <p:cNvGrpSpPr/>
        <p:nvPr/>
      </p:nvGrpSpPr>
      <p:grpSpPr>
        <a:xfrm>
          <a:off x="0" y="0"/>
          <a:ext cx="0" cy="0"/>
          <a:chOff x="0" y="0"/>
          <a:chExt cx="0" cy="0"/>
        </a:xfrm>
      </p:grpSpPr>
      <p:pic>
        <p:nvPicPr>
          <p:cNvPr id="3" name="Picture 2" descr="Group of friends talking">
            <a:extLst>
              <a:ext uri="{FF2B5EF4-FFF2-40B4-BE49-F238E27FC236}">
                <a16:creationId xmlns:a16="http://schemas.microsoft.com/office/drawing/2014/main" id="{CD43C87F-7F89-182F-AEC5-56E983B77FC0}"/>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a:stretch/>
        </p:blipFill>
        <p:spPr>
          <a:xfrm>
            <a:off x="6981" y="2910841"/>
            <a:ext cx="12192000" cy="3947160"/>
          </a:xfrm>
          <a:prstGeom prst="rect">
            <a:avLst/>
          </a:prstGeom>
        </p:spPr>
      </p:pic>
      <p:sp>
        <p:nvSpPr>
          <p:cNvPr id="4" name="Title 1">
            <a:extLst>
              <a:ext uri="{FF2B5EF4-FFF2-40B4-BE49-F238E27FC236}">
                <a16:creationId xmlns:a16="http://schemas.microsoft.com/office/drawing/2014/main" id="{4F05CC5F-5834-CBD1-7450-5CC5ED951092}"/>
              </a:ext>
            </a:extLst>
          </p:cNvPr>
          <p:cNvSpPr txBox="1">
            <a:spLocks/>
          </p:cNvSpPr>
          <p:nvPr userDrawn="1"/>
        </p:nvSpPr>
        <p:spPr>
          <a:xfrm>
            <a:off x="-5414" y="-1"/>
            <a:ext cx="12192000" cy="12233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000" kern="1200">
                <a:solidFill>
                  <a:srgbClr val="65299E"/>
                </a:solidFill>
                <a:latin typeface="Helvetica" pitchFamily="34" charset="0"/>
                <a:ea typeface="HN for TELUS" panose="020B0504030202020204" pitchFamily="34" charset="0"/>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4B286D"/>
                </a:solidFill>
                <a:effectLst/>
                <a:uLnTx/>
                <a:uFillTx/>
                <a:latin typeface="+mj-lt"/>
                <a:ea typeface="HN for TELUS" panose="020B0504030202020204" pitchFamily="34" charset="0"/>
                <a:cs typeface="+mj-cs"/>
              </a:rPr>
              <a:t>Local Community Resources</a:t>
            </a:r>
          </a:p>
        </p:txBody>
      </p:sp>
      <p:sp>
        <p:nvSpPr>
          <p:cNvPr id="5" name="TextBox 4">
            <a:extLst>
              <a:ext uri="{FF2B5EF4-FFF2-40B4-BE49-F238E27FC236}">
                <a16:creationId xmlns:a16="http://schemas.microsoft.com/office/drawing/2014/main" id="{31682733-1261-6346-A313-8AA774AFC505}"/>
              </a:ext>
            </a:extLst>
          </p:cNvPr>
          <p:cNvSpPr txBox="1"/>
          <p:nvPr userDrawn="1"/>
        </p:nvSpPr>
        <p:spPr>
          <a:xfrm>
            <a:off x="997581" y="1428631"/>
            <a:ext cx="10210800" cy="1261884"/>
          </a:xfrm>
          <a:prstGeom prst="rect">
            <a:avLst/>
          </a:prstGeom>
          <a:noFill/>
        </p:spPr>
        <p:txBody>
          <a:bodyPr wrap="square" rtlCol="0">
            <a:spAutoFit/>
          </a:bodyPr>
          <a:lstStyle/>
          <a:p>
            <a:pPr marL="0" marR="0" lvl="0" indent="0" defTabSz="91440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rgbClr val="4B286D"/>
                </a:solidFill>
                <a:effectLst/>
                <a:uLnTx/>
                <a:uFillTx/>
                <a:latin typeface="+mj-lt"/>
              </a:rPr>
              <a:t>Community Resources &amp; Helpful Support</a:t>
            </a:r>
          </a:p>
          <a:p>
            <a:pPr marL="0" marR="0" lvl="0" indent="0" defTabSz="914400" eaLnBrk="0" fontAlgn="base" latinLnBrk="0" hangingPunct="0">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mj-lt"/>
              </a:rPr>
              <a:t>TELUS Health’s team will assist in locating resources and support groups within your local community. The team will provide a vetted resource guide for helpful services to associates and their family members who are encountering problems in their daily lives. Commonly prepared resources address concerns including autism support, substance use care, housing, financial/legal concerns and other important resources.  </a:t>
            </a:r>
          </a:p>
        </p:txBody>
      </p:sp>
      <p:cxnSp>
        <p:nvCxnSpPr>
          <p:cNvPr id="6" name="Straight Connector 5">
            <a:extLst>
              <a:ext uri="{FF2B5EF4-FFF2-40B4-BE49-F238E27FC236}">
                <a16:creationId xmlns:a16="http://schemas.microsoft.com/office/drawing/2014/main" id="{EB7DC044-F03C-E013-E487-DDDD2B46F75A}"/>
              </a:ext>
            </a:extLst>
          </p:cNvPr>
          <p:cNvCxnSpPr>
            <a:cxnSpLocks/>
          </p:cNvCxnSpPr>
          <p:nvPr userDrawn="1"/>
        </p:nvCxnSpPr>
        <p:spPr>
          <a:xfrm>
            <a:off x="0" y="2895600"/>
            <a:ext cx="12192000" cy="0"/>
          </a:xfrm>
          <a:prstGeom prst="line">
            <a:avLst/>
          </a:prstGeom>
          <a:noFill/>
          <a:ln w="28575" cap="flat" cmpd="sng" algn="ctr">
            <a:solidFill>
              <a:srgbClr val="4B286D"/>
            </a:solidFill>
            <a:prstDash val="solid"/>
            <a:miter lim="800000"/>
          </a:ln>
          <a:effectLst/>
        </p:spPr>
      </p:cxnSp>
    </p:spTree>
    <p:extLst>
      <p:ext uri="{BB962C8B-B14F-4D97-AF65-F5344CB8AC3E}">
        <p14:creationId xmlns:p14="http://schemas.microsoft.com/office/powerpoint/2010/main" val="152638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1.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29.svg"/><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jpeg"/><Relationship Id="rId7" Type="http://schemas.openxmlformats.org/officeDocument/2006/relationships/image" Target="../media/image35.sv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32.sv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37.sv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39.svg"/><Relationship Id="rId4" Type="http://schemas.openxmlformats.org/officeDocument/2006/relationships/image" Target="../media/image38.sv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2.svg"/></Relationships>
</file>

<file path=ppt/slides/_rels/slide18.xml.rels><?xml version="1.0" encoding="UTF-8" standalone="yes"?>
<Relationships xmlns="http://schemas.openxmlformats.org/package/2006/relationships"><Relationship Id="rId8" Type="http://schemas.openxmlformats.org/officeDocument/2006/relationships/hyperlink" Target="https://www.samhsa.gov/mental-health/988" TargetMode="External"/><Relationship Id="rId3" Type="http://schemas.openxmlformats.org/officeDocument/2006/relationships/hyperlink" Target="https://www.osha.gov/workplace-stress" TargetMode="External"/><Relationship Id="rId7" Type="http://schemas.openxmlformats.org/officeDocument/2006/relationships/hyperlink" Target="https://www.samhsa.gov/find-support/how-to-cope/workplac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hhs.gov/surgeongeneral/reports-and-publications/workplace-well-being/index.html" TargetMode="External"/><Relationship Id="rId5" Type="http://schemas.openxmlformats.org/officeDocument/2006/relationships/hyperlink" Target="https://www.cdc.gov/niosh/bulletin/2024/mental-health-work.html" TargetMode="External"/><Relationship Id="rId10" Type="http://schemas.openxmlformats.org/officeDocument/2006/relationships/image" Target="../media/image16.png"/><Relationship Id="rId4" Type="http://schemas.openxmlformats.org/officeDocument/2006/relationships/hyperlink" Target="https://www.osha.gov/workplace-stress/employer-guidance" TargetMode="External"/><Relationship Id="rId9" Type="http://schemas.openxmlformats.org/officeDocument/2006/relationships/hyperlink" Target="https://mhanational.org/workplace/workplace-mental-health-toolkit/"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hyperlink" Target="https://memberaccess.behavioralhealthsystems.com/" TargetMode="External"/><Relationship Id="rId1" Type="http://schemas.openxmlformats.org/officeDocument/2006/relationships/slideLayout" Target="../slideLayouts/slideLayout7.xml"/><Relationship Id="rId5" Type="http://schemas.openxmlformats.org/officeDocument/2006/relationships/image" Target="../media/image46.jpeg"/><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6095848" y="0"/>
            <a:ext cx="6095848" cy="6858000"/>
          </a:xfrm>
          <a:prstGeom prst="rect">
            <a:avLst/>
          </a:prstGeom>
        </p:spPr>
      </p:pic>
      <p:sp>
        <p:nvSpPr>
          <p:cNvPr id="3" name="Shape 0"/>
          <p:cNvSpPr/>
          <p:nvPr/>
        </p:nvSpPr>
        <p:spPr>
          <a:xfrm>
            <a:off x="661475" y="1202630"/>
            <a:ext cx="4461031" cy="201812"/>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760691" y="1202630"/>
            <a:ext cx="4776470" cy="201812"/>
          </a:xfrm>
          <a:prstGeom prst="rect">
            <a:avLst/>
          </a:prstGeom>
          <a:noFill/>
          <a:ln/>
        </p:spPr>
        <p:txBody>
          <a:bodyPr wrap="none" lIns="0" tIns="0" rIns="0" bIns="0" rtlCol="0" anchor="t"/>
          <a:lstStyle/>
          <a:p>
            <a:pPr marL="0" indent="0" algn="l">
              <a:lnSpc>
                <a:spcPct val="96000"/>
              </a:lnSpc>
              <a:buNone/>
            </a:pPr>
            <a:r>
              <a:rPr lang="en-US" sz="1200" dirty="0">
                <a:solidFill>
                  <a:srgbClr val="572970"/>
                </a:solidFill>
                <a:latin typeface="HN for TELUS" panose="020B0504030202020204" pitchFamily="34" charset="0"/>
                <a:ea typeface="HN for TELUS" panose="020B0504030202020204" pitchFamily="34" charset="0"/>
                <a:cs typeface="Tenor Sans" pitchFamily="34" charset="-120"/>
              </a:rPr>
              <a:t>STATE OF ALABAMA · DEPARTMENT OF RISK MANAGEMENT</a:t>
            </a:r>
            <a:endParaRPr lang="en-US" sz="1200" dirty="0">
              <a:solidFill>
                <a:srgbClr val="572970"/>
              </a:solidFill>
              <a:latin typeface="HN for TELUS" panose="020B0504030202020204" pitchFamily="34" charset="0"/>
            </a:endParaRPr>
          </a:p>
        </p:txBody>
      </p:sp>
      <p:sp>
        <p:nvSpPr>
          <p:cNvPr id="5" name="Text 2"/>
          <p:cNvSpPr/>
          <p:nvPr/>
        </p:nvSpPr>
        <p:spPr>
          <a:xfrm>
            <a:off x="661475" y="1520130"/>
            <a:ext cx="4772898" cy="2460724"/>
          </a:xfrm>
          <a:prstGeom prst="rect">
            <a:avLst/>
          </a:prstGeom>
          <a:noFill/>
          <a:ln/>
        </p:spPr>
        <p:txBody>
          <a:bodyPr wrap="square" lIns="0" tIns="0" rIns="0" bIns="0" rtlCol="0" anchor="t">
            <a:normAutofit/>
          </a:bodyPr>
          <a:lstStyle/>
          <a:p>
            <a:pPr marL="0" indent="0" algn="l">
              <a:lnSpc>
                <a:spcPct val="104000"/>
              </a:lnSpc>
              <a:buNone/>
            </a:pPr>
            <a:r>
              <a:rPr lang="en-US" sz="5150" dirty="0">
                <a:solidFill>
                  <a:srgbClr val="201613"/>
                </a:solidFill>
                <a:latin typeface="HN for TELUS Display" panose="020B0504030202020204" pitchFamily="34" charset="0"/>
                <a:ea typeface="HN for TELUS Display" panose="020B0504030202020204" pitchFamily="34" charset="0"/>
                <a:cs typeface="Tenor Sans" pitchFamily="34" charset="-120"/>
              </a:rPr>
              <a:t>Mental Health Crisis Readiness</a:t>
            </a:r>
            <a:endParaRPr lang="en-US" sz="5150" dirty="0">
              <a:latin typeface="HN for TELUS Display" panose="020B0504030202020204" pitchFamily="34" charset="0"/>
              <a:ea typeface="HN for TELUS Display" panose="020B0504030202020204" pitchFamily="34" charset="0"/>
            </a:endParaRPr>
          </a:p>
        </p:txBody>
      </p:sp>
      <p:sp>
        <p:nvSpPr>
          <p:cNvPr id="6" name="Text 3"/>
          <p:cNvSpPr/>
          <p:nvPr/>
        </p:nvSpPr>
        <p:spPr>
          <a:xfrm>
            <a:off x="505541" y="3771702"/>
            <a:ext cx="4772898" cy="1426369"/>
          </a:xfrm>
          <a:prstGeom prst="rect">
            <a:avLst/>
          </a:prstGeom>
          <a:noFill/>
          <a:ln/>
        </p:spPr>
        <p:txBody>
          <a:bodyPr wrap="square" lIns="0" tIns="0" rIns="0" bIns="0" rtlCol="0" anchor="t">
            <a:normAutofit/>
          </a:bodyPr>
          <a:lstStyle/>
          <a:p>
            <a:pPr marL="0" indent="0" algn="ctr">
              <a:lnSpc>
                <a:spcPct val="104000"/>
              </a:lnSpc>
              <a:buNone/>
            </a:pPr>
            <a:r>
              <a:rPr lang="en-US" sz="2950" dirty="0">
                <a:solidFill>
                  <a:srgbClr val="201613"/>
                </a:solidFill>
                <a:latin typeface="HN for TELUS" panose="020B0504030202020204" pitchFamily="34" charset="0"/>
                <a:ea typeface="HN for TELUS" panose="020B0504030202020204" pitchFamily="34" charset="0"/>
                <a:cs typeface="Tenor Sans" pitchFamily="34" charset="-120"/>
              </a:rPr>
              <a:t>Bridging the Gap Between </a:t>
            </a:r>
            <a:r>
              <a:rPr lang="en-US" sz="2950" i="1" dirty="0">
                <a:solidFill>
                  <a:srgbClr val="201613"/>
                </a:solidFill>
                <a:latin typeface="HN for TELUS" panose="020B0504030202020204" pitchFamily="34" charset="0"/>
                <a:ea typeface="HN for TELUS" panose="020B0504030202020204" pitchFamily="34" charset="0"/>
                <a:cs typeface="Tenor Sans" pitchFamily="34" charset="-120"/>
              </a:rPr>
              <a:t>Strategy and Preparedness</a:t>
            </a:r>
            <a:endParaRPr lang="en-US" sz="2950" dirty="0">
              <a:latin typeface="HN for TELUS" panose="020B0504030202020204" pitchFamily="34" charset="0"/>
            </a:endParaRPr>
          </a:p>
        </p:txBody>
      </p:sp>
      <p:pic>
        <p:nvPicPr>
          <p:cNvPr id="8" name="Picture 7" descr="A blue and gold state emblem&#10;&#10;AI-generated content may be incorrect.">
            <a:extLst>
              <a:ext uri="{FF2B5EF4-FFF2-40B4-BE49-F238E27FC236}">
                <a16:creationId xmlns:a16="http://schemas.microsoft.com/office/drawing/2014/main" id="{C7EA4FF1-4BCB-062D-14BA-797A645D57FD}"/>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915236" y="175457"/>
            <a:ext cx="1945757" cy="1945757"/>
          </a:xfrm>
          <a:prstGeom prst="rect">
            <a:avLst/>
          </a:prstGeom>
        </p:spPr>
      </p:pic>
      <p:pic>
        <p:nvPicPr>
          <p:cNvPr id="10" name="Picture 9" descr="A qr code on a white background&#10;&#10;AI-generated content may be incorrect.">
            <a:extLst>
              <a:ext uri="{FF2B5EF4-FFF2-40B4-BE49-F238E27FC236}">
                <a16:creationId xmlns:a16="http://schemas.microsoft.com/office/drawing/2014/main" id="{19839DEF-0DE1-6088-6FB4-44421A0448A2}"/>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0521335" y="452416"/>
            <a:ext cx="1159387" cy="1089824"/>
          </a:xfrm>
          <a:prstGeom prst="rect">
            <a:avLst/>
          </a:prstGeom>
        </p:spPr>
      </p:pic>
      <p:pic>
        <p:nvPicPr>
          <p:cNvPr id="12" name="Picture 11">
            <a:extLst>
              <a:ext uri="{FF2B5EF4-FFF2-40B4-BE49-F238E27FC236}">
                <a16:creationId xmlns:a16="http://schemas.microsoft.com/office/drawing/2014/main" id="{4D362CC4-31EB-E904-DC72-5EC13A980086}"/>
              </a:ext>
            </a:extLst>
          </p:cNvPr>
          <p:cNvPicPr>
            <a:picLocks noChangeAspect="1"/>
          </p:cNvPicPr>
          <p:nvPr/>
        </p:nvPicPr>
        <p:blipFill>
          <a:blip r:embed="rId6"/>
          <a:stretch>
            <a:fillRect/>
          </a:stretch>
        </p:blipFill>
        <p:spPr>
          <a:xfrm>
            <a:off x="1593318" y="5903319"/>
            <a:ext cx="2909212" cy="848509"/>
          </a:xfrm>
          <a:prstGeom prst="ellipse">
            <a:avLst/>
          </a:prstGeom>
          <a:ln>
            <a:noFill/>
          </a:ln>
          <a:effectLst>
            <a:softEdge rad="112500"/>
          </a:effectLst>
        </p:spPr>
      </p:pic>
      <p:sp>
        <p:nvSpPr>
          <p:cNvPr id="14" name="Google Shape;171;p1">
            <a:extLst>
              <a:ext uri="{FF2B5EF4-FFF2-40B4-BE49-F238E27FC236}">
                <a16:creationId xmlns:a16="http://schemas.microsoft.com/office/drawing/2014/main" id="{5AF7FB52-96CA-543E-9013-8F9C3E910920}"/>
              </a:ext>
            </a:extLst>
          </p:cNvPr>
          <p:cNvSpPr txBox="1"/>
          <p:nvPr/>
        </p:nvSpPr>
        <p:spPr>
          <a:xfrm>
            <a:off x="10203004" y="175457"/>
            <a:ext cx="1806702" cy="307736"/>
          </a:xfrm>
          <a:prstGeom prst="rect">
            <a:avLst/>
          </a:prstGeom>
          <a:noFill/>
          <a:ln>
            <a:noFill/>
          </a:ln>
        </p:spPr>
        <p:txBody>
          <a:bodyPr spcFirstLastPara="1" wrap="square" lIns="91425" tIns="45700" rIns="91425" bIns="45700" anchor="t" anchorCtr="0">
            <a:spAutoFit/>
          </a:bodyPr>
          <a:lstStyle/>
          <a:p>
            <a:pPr lvl="0" algn="ctr"/>
            <a:r>
              <a:rPr lang="en-US" sz="1400" b="1" dirty="0">
                <a:latin typeface="HN for TELUS" panose="020B0504030202020204" pitchFamily="34" charset="0"/>
                <a:ea typeface="HN for TELUS" panose="020B0504030202020204" pitchFamily="34" charset="0"/>
                <a:cs typeface="Arial"/>
                <a:sym typeface="Arial"/>
              </a:rPr>
              <a:t>MemberAccess</a:t>
            </a:r>
            <a:endParaRPr dirty="0">
              <a:latin typeface="HN for TELUS" panose="020B0504030202020204" pitchFamily="34" charset="0"/>
              <a:ea typeface="HN for TELUS" panose="020B0504030202020204" pitchFamily="34" charset="0"/>
            </a:endParaRPr>
          </a:p>
        </p:txBody>
      </p:sp>
      <p:sp>
        <p:nvSpPr>
          <p:cNvPr id="16" name="Google Shape;173;p1">
            <a:extLst>
              <a:ext uri="{FF2B5EF4-FFF2-40B4-BE49-F238E27FC236}">
                <a16:creationId xmlns:a16="http://schemas.microsoft.com/office/drawing/2014/main" id="{07E29B97-DABC-39EF-A2BC-663A22E36FCB}"/>
              </a:ext>
            </a:extLst>
          </p:cNvPr>
          <p:cNvSpPr txBox="1"/>
          <p:nvPr/>
        </p:nvSpPr>
        <p:spPr>
          <a:xfrm>
            <a:off x="10081107" y="1540701"/>
            <a:ext cx="2050496" cy="307736"/>
          </a:xfrm>
          <a:prstGeom prst="rect">
            <a:avLst/>
          </a:prstGeom>
          <a:noFill/>
          <a:ln>
            <a:noFill/>
          </a:ln>
        </p:spPr>
        <p:txBody>
          <a:bodyPr spcFirstLastPara="1" wrap="square" lIns="91425" tIns="45700" rIns="91425" bIns="45700" anchor="t" anchorCtr="0">
            <a:spAutoFit/>
          </a:bodyPr>
          <a:lstStyle/>
          <a:p>
            <a:pPr lvl="0" algn="ctr"/>
            <a:r>
              <a:rPr lang="en-US" sz="1400" b="1" dirty="0">
                <a:latin typeface="HN for TELUS" panose="020B0504030202020204" pitchFamily="34" charset="0"/>
                <a:ea typeface="HN for TELUS" panose="020B0504030202020204" pitchFamily="34" charset="0"/>
                <a:cs typeface="Arial"/>
                <a:sym typeface="Arial"/>
              </a:rPr>
              <a:t>Employer ID: DORM</a:t>
            </a:r>
            <a:endParaRPr sz="1400" b="1" dirty="0">
              <a:latin typeface="HN for TELUS" panose="020B0504030202020204" pitchFamily="34" charset="0"/>
              <a:ea typeface="HN for TELUS" panose="020B0504030202020204" pitchFamily="34" charset="0"/>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3E74F9D-7C8B-B83E-C645-B8675DD1BED3}"/>
              </a:ext>
            </a:extLst>
          </p:cNvPr>
          <p:cNvSpPr txBox="1">
            <a:spLocks/>
          </p:cNvSpPr>
          <p:nvPr/>
        </p:nvSpPr>
        <p:spPr>
          <a:xfrm>
            <a:off x="677444" y="1716961"/>
            <a:ext cx="9163758" cy="4140800"/>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04793" indent="0">
              <a:buNone/>
            </a:pPr>
            <a:r>
              <a:rPr lang="en-US" sz="3000" dirty="0">
                <a:latin typeface="HN for TELUS" panose="020B0504030202020204" pitchFamily="34" charset="0"/>
                <a:ea typeface="HN for TELUS" panose="020B0504030202020204" pitchFamily="34" charset="0"/>
              </a:rPr>
              <a:t>This presentation is part of the services provided by the State Employee Assistance Program through Behavioral Health Systems, Inc.  The State EAP is administered and managed by the State Department of Finance’s Division of Risk Management (DORM). If you have questions regarding the policy, procedures or services provided by this program, please contact the Program Coordinator, </a:t>
            </a:r>
            <a:r>
              <a:rPr lang="en-US" sz="3000" dirty="0" err="1">
                <a:latin typeface="HN for TELUS" panose="020B0504030202020204" pitchFamily="34" charset="0"/>
                <a:ea typeface="HN for TELUS" panose="020B0504030202020204" pitchFamily="34" charset="0"/>
              </a:rPr>
              <a:t>Kwatasian</a:t>
            </a:r>
            <a:r>
              <a:rPr lang="en-US" sz="3000" dirty="0">
                <a:latin typeface="HN for TELUS" panose="020B0504030202020204" pitchFamily="34" charset="0"/>
                <a:ea typeface="HN for TELUS" panose="020B0504030202020204" pitchFamily="34" charset="0"/>
              </a:rPr>
              <a:t> Hunt, at  kwatasian.hunt@finance.alabama.gov.  You can also find more information about the State Employee Assistance Program on the Division of Risk Management’s website at www.riskmgt.alabama.gov.</a:t>
            </a:r>
          </a:p>
          <a:p>
            <a:pPr algn="ctr"/>
            <a:endParaRPr lang="en-US" dirty="0">
              <a:latin typeface="HN for TELUS" panose="020B0504030202020204" pitchFamily="34" charset="0"/>
            </a:endParaRPr>
          </a:p>
        </p:txBody>
      </p:sp>
      <p:sp>
        <p:nvSpPr>
          <p:cNvPr id="4" name="Title 3">
            <a:extLst>
              <a:ext uri="{FF2B5EF4-FFF2-40B4-BE49-F238E27FC236}">
                <a16:creationId xmlns:a16="http://schemas.microsoft.com/office/drawing/2014/main" id="{6C5B7E96-B70B-BD26-6520-84F0B24482DE}"/>
              </a:ext>
            </a:extLst>
          </p:cNvPr>
          <p:cNvSpPr txBox="1">
            <a:spLocks/>
          </p:cNvSpPr>
          <p:nvPr/>
        </p:nvSpPr>
        <p:spPr>
          <a:xfrm>
            <a:off x="609600" y="362797"/>
            <a:ext cx="11083200" cy="664000"/>
          </a:xfrm>
          <a:prstGeom prst="rect">
            <a:avLst/>
          </a:prstGeom>
        </p:spPr>
        <p:txBody>
          <a:bodyPr>
            <a:normAutofit fontScale="900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latin typeface="HN for TELUS" panose="020B0504030202020204" pitchFamily="34" charset="0"/>
                <a:ea typeface="HN for TELUS" panose="020B0504030202020204" pitchFamily="34" charset="0"/>
              </a:rPr>
              <a:t>State Employee Assistance Program</a:t>
            </a:r>
          </a:p>
        </p:txBody>
      </p:sp>
      <p:pic>
        <p:nvPicPr>
          <p:cNvPr id="3" name="Picture 2" descr="A blue and gold state emblem&#10;&#10;AI-generated content may be incorrect.">
            <a:extLst>
              <a:ext uri="{FF2B5EF4-FFF2-40B4-BE49-F238E27FC236}">
                <a16:creationId xmlns:a16="http://schemas.microsoft.com/office/drawing/2014/main" id="{9276622A-0A33-101F-63ED-025BD0FC2343}"/>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9841202" y="892180"/>
            <a:ext cx="1945757" cy="1945757"/>
          </a:xfrm>
          <a:prstGeom prst="rect">
            <a:avLst/>
          </a:prstGeom>
        </p:spPr>
      </p:pic>
      <p:pic>
        <p:nvPicPr>
          <p:cNvPr id="7" name="Picture 6">
            <a:extLst>
              <a:ext uri="{FF2B5EF4-FFF2-40B4-BE49-F238E27FC236}">
                <a16:creationId xmlns:a16="http://schemas.microsoft.com/office/drawing/2014/main" id="{1CA3B588-BCCA-FF52-4086-AF0752383FD6}"/>
              </a:ext>
            </a:extLst>
          </p:cNvPr>
          <p:cNvPicPr>
            <a:picLocks noChangeAspect="1"/>
          </p:cNvPicPr>
          <p:nvPr/>
        </p:nvPicPr>
        <p:blipFill>
          <a:blip r:embed="rId3"/>
          <a:stretch>
            <a:fillRect/>
          </a:stretch>
        </p:blipFill>
        <p:spPr>
          <a:xfrm>
            <a:off x="9116008" y="5834033"/>
            <a:ext cx="2909212" cy="848509"/>
          </a:xfrm>
          <a:prstGeom prst="ellipse">
            <a:avLst/>
          </a:prstGeom>
          <a:ln>
            <a:noFill/>
          </a:ln>
          <a:effectLst>
            <a:softEdge rad="112500"/>
          </a:effectLst>
        </p:spPr>
      </p:pic>
    </p:spTree>
    <p:extLst>
      <p:ext uri="{BB962C8B-B14F-4D97-AF65-F5344CB8AC3E}">
        <p14:creationId xmlns:p14="http://schemas.microsoft.com/office/powerpoint/2010/main" val="313912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1AE11B-F024-3ABB-A417-BB19D920D6F8}"/>
              </a:ext>
            </a:extLst>
          </p:cNvPr>
          <p:cNvPicPr>
            <a:picLocks noChangeAspect="1"/>
          </p:cNvPicPr>
          <p:nvPr/>
        </p:nvPicPr>
        <p:blipFill>
          <a:blip r:embed="rId2">
            <a:extLst>
              <a:ext uri="{28A0092B-C50C-407E-A947-70E740481C1C}">
                <a14:useLocalDpi xmlns:a14="http://schemas.microsoft.com/office/drawing/2010/main" val="0"/>
              </a:ext>
            </a:extLst>
          </a:blip>
          <a:srcRect t="7839" b="7839"/>
          <a:stretch/>
        </p:blipFill>
        <p:spPr>
          <a:xfrm>
            <a:off x="867834" y="1235557"/>
            <a:ext cx="3378031" cy="42796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a:extLst>
              <a:ext uri="{FF2B5EF4-FFF2-40B4-BE49-F238E27FC236}">
                <a16:creationId xmlns:a16="http://schemas.microsoft.com/office/drawing/2014/main" id="{D8B2D54D-9518-C4EE-2448-F5DCD77CF2F0}"/>
              </a:ext>
            </a:extLst>
          </p:cNvPr>
          <p:cNvSpPr/>
          <p:nvPr/>
        </p:nvSpPr>
        <p:spPr>
          <a:xfrm>
            <a:off x="4832091" y="1052763"/>
            <a:ext cx="6303804" cy="5016501"/>
          </a:xfrm>
          <a:prstGeom prst="rect">
            <a:avLst/>
          </a:prstGeom>
        </p:spPr>
        <p:txBody>
          <a:bodyPr wrap="square" numCol="1" spcCol="182880">
            <a:noAutofit/>
          </a:bodyPr>
          <a:lstStyle/>
          <a:p>
            <a:pPr algn="ctr" defTabSz="761970" eaLnBrk="0" fontAlgn="base" hangingPunct="0">
              <a:lnSpc>
                <a:spcPct val="90000"/>
              </a:lnSpc>
              <a:spcAft>
                <a:spcPts val="1000"/>
              </a:spcAft>
              <a:buClr>
                <a:srgbClr val="0070C0"/>
              </a:buClr>
              <a:defRPr/>
            </a:pPr>
            <a:r>
              <a:rPr lang="en-US" sz="2000" b="1" dirty="0">
                <a:solidFill>
                  <a:srgbClr val="572970"/>
                </a:solidFill>
                <a:latin typeface="HN for TELUS" panose="020B0504030202020204" pitchFamily="34" charset="0"/>
              </a:rPr>
              <a:t>Shannon S. Crenshaw, </a:t>
            </a:r>
            <a:r>
              <a:rPr lang="en-US" sz="2000" b="1" dirty="0" err="1">
                <a:solidFill>
                  <a:srgbClr val="572970"/>
                </a:solidFill>
                <a:latin typeface="HN for TELUS" panose="020B0504030202020204" pitchFamily="34" charset="0"/>
              </a:rPr>
              <a:t>M.Ed</a:t>
            </a:r>
            <a:r>
              <a:rPr lang="en-US" sz="2000" b="1" dirty="0">
                <a:solidFill>
                  <a:srgbClr val="572970"/>
                </a:solidFill>
                <a:latin typeface="HN for TELUS" panose="020B0504030202020204" pitchFamily="34" charset="0"/>
              </a:rPr>
              <a:t> LPC-S</a:t>
            </a:r>
          </a:p>
          <a:p>
            <a:r>
              <a:rPr lang="en-US" sz="1500" dirty="0">
                <a:latin typeface="HN for TELUS" panose="020B0504030202020204" pitchFamily="34" charset="0"/>
              </a:rPr>
              <a:t>Please welcome </a:t>
            </a:r>
            <a:r>
              <a:rPr lang="en-US" sz="1500" b="1" dirty="0">
                <a:latin typeface="HN for TELUS" panose="020B0504030202020204" pitchFamily="34" charset="0"/>
              </a:rPr>
              <a:t>Shannon S. Crenshaw</a:t>
            </a:r>
            <a:r>
              <a:rPr lang="en-US" sz="1500" dirty="0">
                <a:latin typeface="HN for TELUS" panose="020B0504030202020204" pitchFamily="34" charset="0"/>
              </a:rPr>
              <a:t>, Licensed Professional Counselor, Clinical supervisor, and Executive Director of </a:t>
            </a:r>
            <a:r>
              <a:rPr lang="en-US" sz="1500" b="1" dirty="0">
                <a:latin typeface="HN for TELUS" panose="020B0504030202020204" pitchFamily="34" charset="0"/>
              </a:rPr>
              <a:t>Active Transitions LLC</a:t>
            </a:r>
            <a:r>
              <a:rPr lang="en-US" sz="1500" dirty="0">
                <a:latin typeface="HN for TELUS" panose="020B0504030202020204" pitchFamily="34" charset="0"/>
              </a:rPr>
              <a:t>.  Shannon is a recognized expert in trauma-informed leadership, behavioral health equity, and workforce wellness, with more than 28 years of experience across education, mental health, and public systems.</a:t>
            </a:r>
          </a:p>
          <a:p>
            <a:endParaRPr lang="en-US" sz="1000" dirty="0">
              <a:latin typeface="HN for TELUS" panose="020B0504030202020204" pitchFamily="34" charset="0"/>
            </a:endParaRPr>
          </a:p>
          <a:p>
            <a:r>
              <a:rPr lang="en-US" sz="1500" dirty="0">
                <a:latin typeface="HN for TELUS" panose="020B0504030202020204" pitchFamily="34" charset="0"/>
              </a:rPr>
              <a:t>Shannon understands the unique pressures educators and helping professionals face—often caring deeply for others while neglecting their own well-being.  Her work centers on creating safe, nonjudgmental spaces where professionals can explore burnout, compassion fatigue, grief, and life transitions. Using mindfulness-based and trauma-informed approaches, she meets people where they are, helping them restore balance, strengthen boundaries, and reconnect with purpose.</a:t>
            </a:r>
          </a:p>
          <a:p>
            <a:endParaRPr lang="en-US" sz="1000" dirty="0">
              <a:latin typeface="HN for TELUS" panose="020B0504030202020204" pitchFamily="34" charset="0"/>
            </a:endParaRPr>
          </a:p>
          <a:p>
            <a:r>
              <a:rPr lang="en-US" sz="1500" dirty="0">
                <a:latin typeface="HN for TELUS" panose="020B0504030202020204" pitchFamily="34" charset="0"/>
              </a:rPr>
              <a:t>Known for her warmth, clarity, and practical insight, Shannon reminds us that sustainable leadership and effective teaching begin with self-compassion and emotional awareness.</a:t>
            </a:r>
          </a:p>
          <a:p>
            <a:endParaRPr lang="en-US" sz="1500" dirty="0">
              <a:latin typeface="HN for TELUS" panose="020B0504030202020204" pitchFamily="34" charset="0"/>
            </a:endParaRPr>
          </a:p>
          <a:p>
            <a:pPr algn="ctr"/>
            <a:r>
              <a:rPr lang="en-US" sz="1500" dirty="0">
                <a:latin typeface="HN for TELUS" panose="020B0504030202020204" pitchFamily="34" charset="0"/>
              </a:rPr>
              <a:t>🌿 </a:t>
            </a:r>
            <a:r>
              <a:rPr lang="en-US" sz="1500" b="1" dirty="0">
                <a:latin typeface="HN for TELUS" panose="020B0504030202020204" pitchFamily="34" charset="0"/>
              </a:rPr>
              <a:t>Welcome to the no judgment zone—where healing, reflection,</a:t>
            </a:r>
          </a:p>
          <a:p>
            <a:pPr algn="ctr"/>
            <a:r>
              <a:rPr lang="en-US" sz="1500" b="1" dirty="0">
                <a:latin typeface="HN for TELUS" panose="020B0504030202020204" pitchFamily="34" charset="0"/>
              </a:rPr>
              <a:t> and renewal begins.</a:t>
            </a:r>
            <a:endParaRPr lang="en-US" sz="1500" dirty="0">
              <a:latin typeface="HN for TELUS" panose="020B0504030202020204" pitchFamily="34" charset="0"/>
            </a:endParaRPr>
          </a:p>
        </p:txBody>
      </p:sp>
      <p:sp>
        <p:nvSpPr>
          <p:cNvPr id="5" name="Title 2">
            <a:extLst>
              <a:ext uri="{FF2B5EF4-FFF2-40B4-BE49-F238E27FC236}">
                <a16:creationId xmlns:a16="http://schemas.microsoft.com/office/drawing/2014/main" id="{F99A5064-B961-9BF0-2EBA-110EF5BF18A2}"/>
              </a:ext>
            </a:extLst>
          </p:cNvPr>
          <p:cNvSpPr txBox="1">
            <a:spLocks/>
          </p:cNvSpPr>
          <p:nvPr/>
        </p:nvSpPr>
        <p:spPr>
          <a:xfrm>
            <a:off x="1214244" y="230459"/>
            <a:ext cx="8885488" cy="1019463"/>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4500" b="1" dirty="0">
                <a:solidFill>
                  <a:srgbClr val="572970"/>
                </a:solidFill>
              </a:rPr>
              <a:t>Introductions: Today’s Presenter</a:t>
            </a:r>
          </a:p>
        </p:txBody>
      </p:sp>
    </p:spTree>
    <p:extLst>
      <p:ext uri="{BB962C8B-B14F-4D97-AF65-F5344CB8AC3E}">
        <p14:creationId xmlns:p14="http://schemas.microsoft.com/office/powerpoint/2010/main" val="772112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8D08BF-95F1-BCB7-4C19-11BFBCDF991A}"/>
              </a:ext>
            </a:extLst>
          </p:cNvPr>
          <p:cNvPicPr>
            <a:picLocks noChangeAspect="1"/>
          </p:cNvPicPr>
          <p:nvPr/>
        </p:nvPicPr>
        <p:blipFill>
          <a:blip r:embed="rId2"/>
          <a:stretch>
            <a:fillRect/>
          </a:stretch>
        </p:blipFill>
        <p:spPr>
          <a:xfrm>
            <a:off x="9116008" y="5834033"/>
            <a:ext cx="2909212" cy="848509"/>
          </a:xfrm>
          <a:prstGeom prst="ellipse">
            <a:avLst/>
          </a:prstGeom>
          <a:ln>
            <a:noFill/>
          </a:ln>
          <a:effectLst>
            <a:softEdge rad="112500"/>
          </a:effectLst>
        </p:spPr>
      </p:pic>
    </p:spTree>
    <p:extLst>
      <p:ext uri="{BB962C8B-B14F-4D97-AF65-F5344CB8AC3E}">
        <p14:creationId xmlns:p14="http://schemas.microsoft.com/office/powerpoint/2010/main" val="22739818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661475" y="537865"/>
            <a:ext cx="616034" cy="226219"/>
          </a:xfrm>
          <a:prstGeom prst="roundRect">
            <a:avLst>
              <a:gd name="adj" fmla="val 22109"/>
            </a:avLst>
          </a:prstGeom>
          <a:noFill/>
          <a:ln w="6350">
            <a:solidFill>
              <a:srgbClr val="572970"/>
            </a:solidFill>
            <a:prstDash val="solid"/>
          </a:ln>
        </p:spPr>
        <p:txBody>
          <a:bodyPr/>
          <a:lstStyle/>
          <a:p>
            <a:endParaRPr lang="en-US" dirty="0">
              <a:solidFill>
                <a:srgbClr val="572970"/>
              </a:solidFill>
              <a:latin typeface="HN for TELUS" panose="020B0504030202020204" pitchFamily="34" charset="0"/>
            </a:endParaRPr>
          </a:p>
        </p:txBody>
      </p:sp>
      <p:sp>
        <p:nvSpPr>
          <p:cNvPr id="3" name="Text 1"/>
          <p:cNvSpPr/>
          <p:nvPr/>
        </p:nvSpPr>
        <p:spPr>
          <a:xfrm>
            <a:off x="750769" y="582513"/>
            <a:ext cx="1047029" cy="136922"/>
          </a:xfrm>
          <a:prstGeom prst="rect">
            <a:avLst/>
          </a:prstGeom>
          <a:noFill/>
          <a:ln/>
        </p:spPr>
        <p:txBody>
          <a:bodyPr wrap="none" lIns="0" tIns="0" rIns="0" bIns="0" rtlCol="0" anchor="t"/>
          <a:lstStyle/>
          <a:p>
            <a:pPr marL="0" indent="0" algn="l">
              <a:lnSpc>
                <a:spcPct val="96000"/>
              </a:lnSpc>
              <a:buNone/>
            </a:pPr>
            <a:r>
              <a:rPr lang="en-US" sz="900" dirty="0">
                <a:solidFill>
                  <a:srgbClr val="572970"/>
                </a:solidFill>
                <a:latin typeface="HN for TELUS" panose="020B0504030202020204" pitchFamily="34" charset="0"/>
                <a:ea typeface="HN for TELUS" panose="020B0504030202020204" pitchFamily="34" charset="0"/>
                <a:cs typeface="Tenor Sans" pitchFamily="34" charset="-120"/>
              </a:rPr>
              <a:t>SLIDE 1</a:t>
            </a:r>
            <a:endParaRPr lang="en-US" sz="900" dirty="0">
              <a:solidFill>
                <a:srgbClr val="572970"/>
              </a:solidFill>
              <a:latin typeface="HN for TELUS" panose="020B0504030202020204" pitchFamily="34" charset="0"/>
            </a:endParaRPr>
          </a:p>
        </p:txBody>
      </p:sp>
      <p:sp>
        <p:nvSpPr>
          <p:cNvPr id="4" name="Text 2"/>
          <p:cNvSpPr/>
          <p:nvPr/>
        </p:nvSpPr>
        <p:spPr>
          <a:xfrm>
            <a:off x="661475" y="817662"/>
            <a:ext cx="10868745" cy="1069777"/>
          </a:xfrm>
          <a:prstGeom prst="rect">
            <a:avLst/>
          </a:prstGeom>
          <a:noFill/>
          <a:ln/>
        </p:spPr>
        <p:txBody>
          <a:bodyPr wrap="square" lIns="0" tIns="0" rIns="0" bIns="0" rtlCol="0" anchor="t">
            <a:normAutofit/>
          </a:bodyPr>
          <a:lstStyle/>
          <a:p>
            <a:pPr marL="0" indent="0" algn="l">
              <a:lnSpc>
                <a:spcPct val="104000"/>
              </a:lnSpc>
              <a:buNone/>
            </a:pPr>
            <a:r>
              <a:rPr lang="en-US" sz="3350" dirty="0">
                <a:solidFill>
                  <a:srgbClr val="201613"/>
                </a:solidFill>
                <a:latin typeface="HN for TELUS" panose="020B0504030202020204" pitchFamily="34" charset="0"/>
                <a:ea typeface="HN for TELUS" panose="020B0504030202020204" pitchFamily="34" charset="0"/>
                <a:cs typeface="Tenor Sans" pitchFamily="34" charset="-120"/>
              </a:rPr>
              <a:t>Is Your Organization Prepared for a Mental Health Crisis </a:t>
            </a:r>
            <a:r>
              <a:rPr lang="en-US" sz="3350" i="1" dirty="0">
                <a:solidFill>
                  <a:srgbClr val="201613"/>
                </a:solidFill>
                <a:latin typeface="HN for TELUS" panose="020B0504030202020204" pitchFamily="34" charset="0"/>
                <a:ea typeface="HN for TELUS" panose="020B0504030202020204" pitchFamily="34" charset="0"/>
                <a:cs typeface="Tenor Sans" pitchFamily="34" charset="-120"/>
              </a:rPr>
              <a:t>Today?</a:t>
            </a:r>
            <a:endParaRPr lang="en-US" sz="3350" dirty="0">
              <a:latin typeface="HN for TELUS" panose="020B0504030202020204" pitchFamily="34" charset="0"/>
            </a:endParaRPr>
          </a:p>
        </p:txBody>
      </p:sp>
      <p:sp>
        <p:nvSpPr>
          <p:cNvPr id="5" name="Text 3"/>
          <p:cNvSpPr/>
          <p:nvPr/>
        </p:nvSpPr>
        <p:spPr>
          <a:xfrm>
            <a:off x="661475" y="2088356"/>
            <a:ext cx="11478330" cy="176709"/>
          </a:xfrm>
          <a:prstGeom prst="rect">
            <a:avLst/>
          </a:prstGeom>
          <a:noFill/>
          <a:ln/>
        </p:spPr>
        <p:txBody>
          <a:bodyPr wrap="none" lIns="0" tIns="0" rIns="0" bIns="0" rtlCol="0" anchor="t"/>
          <a:lstStyle/>
          <a:p>
            <a:pPr marL="0" indent="0" algn="l">
              <a:lnSpc>
                <a:spcPct val="99000"/>
              </a:lnSpc>
              <a:buNone/>
            </a:pPr>
            <a:r>
              <a:rPr lang="en-US" sz="1150" dirty="0">
                <a:solidFill>
                  <a:srgbClr val="333333"/>
                </a:solidFill>
                <a:latin typeface="HN for TELUS" panose="020B0504030202020204" pitchFamily="34" charset="0"/>
                <a:ea typeface="HN for TELUS" panose="020B0504030202020204" pitchFamily="34" charset="0"/>
                <a:cs typeface="Tenor Sans" pitchFamily="34" charset="-120"/>
              </a:rPr>
              <a:t>Consider these scenarios. How confident is your agency in each response?</a:t>
            </a:r>
            <a:endParaRPr lang="en-US" sz="1150" dirty="0">
              <a:latin typeface="HN for TELUS" panose="020B0504030202020204" pitchFamily="34" charset="0"/>
            </a:endParaRPr>
          </a:p>
        </p:txBody>
      </p:sp>
      <p:pic>
        <p:nvPicPr>
          <p:cNvPr id="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2415778"/>
            <a:ext cx="5367402" cy="1468636"/>
          </a:xfrm>
          <a:prstGeom prst="rect">
            <a:avLst/>
          </a:prstGeom>
        </p:spPr>
      </p:pic>
      <p:sp>
        <p:nvSpPr>
          <p:cNvPr id="7" name="Text 4"/>
          <p:cNvSpPr/>
          <p:nvPr/>
        </p:nvSpPr>
        <p:spPr>
          <a:xfrm>
            <a:off x="3233557" y="2515295"/>
            <a:ext cx="223237" cy="279102"/>
          </a:xfrm>
          <a:prstGeom prst="rect">
            <a:avLst/>
          </a:prstGeom>
          <a:noFill/>
          <a:ln/>
        </p:spPr>
        <p:txBody>
          <a:bodyPr wrap="none" lIns="0" tIns="0" rIns="0" bIns="0" rtlCol="0" anchor="ctr"/>
          <a:lstStyle/>
          <a:p>
            <a:pPr marL="0" indent="0" algn="ctr">
              <a:lnSpc>
                <a:spcPct val="100000"/>
              </a:lnSpc>
              <a:buNone/>
            </a:pPr>
            <a:r>
              <a:rPr lang="en-US" sz="1750" dirty="0">
                <a:solidFill>
                  <a:srgbClr val="333333"/>
                </a:solidFill>
                <a:latin typeface="HN for TELUS" panose="020B0504030202020204" pitchFamily="34" charset="0"/>
                <a:ea typeface="HN for TELUS" panose="020B0504030202020204" pitchFamily="34" charset="0"/>
                <a:cs typeface="Tenor Sans" pitchFamily="34" charset="-120"/>
              </a:rPr>
              <a:t>1</a:t>
            </a:r>
            <a:endParaRPr lang="en-US" sz="1750" dirty="0">
              <a:latin typeface="HN for TELUS" panose="020B0504030202020204" pitchFamily="34" charset="0"/>
            </a:endParaRPr>
          </a:p>
        </p:txBody>
      </p:sp>
      <p:sp>
        <p:nvSpPr>
          <p:cNvPr id="8" name="Text 5"/>
          <p:cNvSpPr/>
          <p:nvPr/>
        </p:nvSpPr>
        <p:spPr>
          <a:xfrm>
            <a:off x="829349" y="3015258"/>
            <a:ext cx="5031654" cy="267494"/>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Suicidal Ideation</a:t>
            </a:r>
            <a:endParaRPr lang="en-US" dirty="0">
              <a:latin typeface="HN for TELUS" panose="020B0504030202020204" pitchFamily="34" charset="0"/>
            </a:endParaRPr>
          </a:p>
        </p:txBody>
      </p:sp>
      <p:sp>
        <p:nvSpPr>
          <p:cNvPr id="9" name="Text 6"/>
          <p:cNvSpPr/>
          <p:nvPr/>
        </p:nvSpPr>
        <p:spPr>
          <a:xfrm>
            <a:off x="829349" y="3363119"/>
            <a:ext cx="5031654" cy="353417"/>
          </a:xfrm>
          <a:prstGeom prst="rect">
            <a:avLst/>
          </a:prstGeom>
          <a:noFill/>
          <a:ln/>
        </p:spPr>
        <p:txBody>
          <a:bodyPr wrap="square" lIns="0" tIns="0" rIns="0" bIns="0" rtlCol="0" anchor="t">
            <a:noAutofit/>
          </a:bodyPr>
          <a:lstStyle/>
          <a:p>
            <a:pPr marL="0" indent="0" algn="l">
              <a:lnSpc>
                <a:spcPct val="99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What happens if an employee experiences suicidal ideation during work hours?</a:t>
            </a:r>
            <a:endParaRPr lang="en-US" sz="1400" dirty="0">
              <a:latin typeface="HN for TELUS" panose="020B0504030202020204" pitchFamily="34" charset="0"/>
            </a:endParaRPr>
          </a:p>
        </p:txBody>
      </p:sp>
      <p:pic>
        <p:nvPicPr>
          <p:cNvPr id="10"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2818" y="2481362"/>
            <a:ext cx="5367402" cy="1468636"/>
          </a:xfrm>
          <a:prstGeom prst="rect">
            <a:avLst/>
          </a:prstGeom>
        </p:spPr>
      </p:pic>
      <p:pic>
        <p:nvPicPr>
          <p:cNvPr id="28" name="Picture 27" descr="A purple flower with yellow center&#10;&#10;AI-generated content may be incorrect.">
            <a:extLst>
              <a:ext uri="{FF2B5EF4-FFF2-40B4-BE49-F238E27FC236}">
                <a16:creationId xmlns:a16="http://schemas.microsoft.com/office/drawing/2014/main" id="{B0DF6E00-6AE3-3702-24A2-EA8ED8A4CA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498516">
            <a:off x="10526298" y="1611952"/>
            <a:ext cx="1401982" cy="1395832"/>
          </a:xfrm>
          <a:prstGeom prst="rect">
            <a:avLst/>
          </a:prstGeom>
        </p:spPr>
      </p:pic>
      <p:sp>
        <p:nvSpPr>
          <p:cNvPr id="13" name="Text 9"/>
          <p:cNvSpPr/>
          <p:nvPr/>
        </p:nvSpPr>
        <p:spPr>
          <a:xfrm>
            <a:off x="6349742" y="3412877"/>
            <a:ext cx="5031654" cy="353417"/>
          </a:xfrm>
          <a:prstGeom prst="rect">
            <a:avLst/>
          </a:prstGeom>
          <a:noFill/>
          <a:ln/>
        </p:spPr>
        <p:txBody>
          <a:bodyPr wrap="square" lIns="0" tIns="0" rIns="0" bIns="0" rtlCol="0" anchor="t">
            <a:noAutofit/>
          </a:bodyPr>
          <a:lstStyle/>
          <a:p>
            <a:pPr marL="0" indent="0" algn="l">
              <a:lnSpc>
                <a:spcPct val="99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What happens if a supervisor notices significant behavioral changes in a colleague?</a:t>
            </a:r>
            <a:endParaRPr lang="en-US" sz="1600" dirty="0">
              <a:latin typeface="HN for TELUS" panose="020B0504030202020204" pitchFamily="34" charset="0"/>
            </a:endParaRPr>
          </a:p>
        </p:txBody>
      </p:sp>
      <p:pic>
        <p:nvPicPr>
          <p:cNvPr id="14" name="Image 2"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1475" y="4018359"/>
            <a:ext cx="5367402" cy="1468636"/>
          </a:xfrm>
          <a:prstGeom prst="rect">
            <a:avLst/>
          </a:prstGeom>
        </p:spPr>
      </p:pic>
      <p:sp>
        <p:nvSpPr>
          <p:cNvPr id="12" name="Text 8"/>
          <p:cNvSpPr/>
          <p:nvPr/>
        </p:nvSpPr>
        <p:spPr>
          <a:xfrm>
            <a:off x="6330692" y="3015258"/>
            <a:ext cx="5031654" cy="267494"/>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Behavioral Changes</a:t>
            </a:r>
            <a:endParaRPr lang="en-US" sz="2000" dirty="0">
              <a:latin typeface="HN for TELUS" panose="020B0504030202020204" pitchFamily="34" charset="0"/>
            </a:endParaRPr>
          </a:p>
        </p:txBody>
      </p:sp>
      <p:sp>
        <p:nvSpPr>
          <p:cNvPr id="15" name="Text 10"/>
          <p:cNvSpPr/>
          <p:nvPr/>
        </p:nvSpPr>
        <p:spPr>
          <a:xfrm>
            <a:off x="3233557" y="4117876"/>
            <a:ext cx="223237" cy="279102"/>
          </a:xfrm>
          <a:prstGeom prst="rect">
            <a:avLst/>
          </a:prstGeom>
          <a:noFill/>
          <a:ln/>
        </p:spPr>
        <p:txBody>
          <a:bodyPr wrap="none" lIns="0" tIns="0" rIns="0" bIns="0" rtlCol="0" anchor="ctr"/>
          <a:lstStyle/>
          <a:p>
            <a:pPr marL="0" indent="0" algn="ctr">
              <a:lnSpc>
                <a:spcPct val="100000"/>
              </a:lnSpc>
              <a:buNone/>
            </a:pPr>
            <a:r>
              <a:rPr lang="en-US" sz="1750" dirty="0">
                <a:solidFill>
                  <a:srgbClr val="333333"/>
                </a:solidFill>
                <a:latin typeface="HN for TELUS" panose="020B0504030202020204" pitchFamily="34" charset="0"/>
                <a:ea typeface="HN for TELUS" panose="020B0504030202020204" pitchFamily="34" charset="0"/>
                <a:cs typeface="Tenor Sans" pitchFamily="34" charset="-120"/>
              </a:rPr>
              <a:t>3</a:t>
            </a:r>
            <a:endParaRPr lang="en-US" sz="1750" dirty="0">
              <a:latin typeface="HN for TELUS" panose="020B0504030202020204" pitchFamily="34" charset="0"/>
            </a:endParaRPr>
          </a:p>
        </p:txBody>
      </p:sp>
      <p:sp>
        <p:nvSpPr>
          <p:cNvPr id="11" name="Text 7"/>
          <p:cNvSpPr/>
          <p:nvPr/>
        </p:nvSpPr>
        <p:spPr>
          <a:xfrm>
            <a:off x="8734901" y="2515295"/>
            <a:ext cx="223237" cy="279102"/>
          </a:xfrm>
          <a:prstGeom prst="rect">
            <a:avLst/>
          </a:prstGeom>
          <a:noFill/>
          <a:ln/>
        </p:spPr>
        <p:txBody>
          <a:bodyPr wrap="none" lIns="0" tIns="0" rIns="0" bIns="0" rtlCol="0" anchor="ctr"/>
          <a:lstStyle/>
          <a:p>
            <a:pPr marL="0" indent="0" algn="ctr">
              <a:lnSpc>
                <a:spcPct val="100000"/>
              </a:lnSpc>
              <a:buNone/>
            </a:pPr>
            <a:r>
              <a:rPr lang="en-US" sz="1750" dirty="0">
                <a:solidFill>
                  <a:srgbClr val="333333"/>
                </a:solidFill>
                <a:latin typeface="HN for TELUS" panose="020B0504030202020204" pitchFamily="34" charset="0"/>
                <a:ea typeface="HN for TELUS" panose="020B0504030202020204" pitchFamily="34" charset="0"/>
                <a:cs typeface="Tenor Sans" pitchFamily="34" charset="-120"/>
              </a:rPr>
              <a:t>2</a:t>
            </a:r>
            <a:endParaRPr lang="en-US" sz="1750" dirty="0">
              <a:latin typeface="HN for TELUS" panose="020B0504030202020204" pitchFamily="34" charset="0"/>
            </a:endParaRPr>
          </a:p>
        </p:txBody>
      </p:sp>
      <p:sp>
        <p:nvSpPr>
          <p:cNvPr id="16" name="Text 11"/>
          <p:cNvSpPr/>
          <p:nvPr/>
        </p:nvSpPr>
        <p:spPr>
          <a:xfrm>
            <a:off x="829349" y="4617839"/>
            <a:ext cx="5031654" cy="267494"/>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Who</a:t>
            </a:r>
            <a:r>
              <a:rPr lang="en-US" dirty="0">
                <a:solidFill>
                  <a:srgbClr val="333333"/>
                </a:solidFill>
                <a:latin typeface="HN for TELUS" panose="020B0504030202020204" pitchFamily="34" charset="0"/>
                <a:ea typeface="HN for TELUS" panose="020B0504030202020204" pitchFamily="34" charset="0"/>
                <a:cs typeface="Tenor Sans" pitchFamily="34" charset="-120"/>
              </a:rPr>
              <a:t> </a:t>
            </a: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Responds</a:t>
            </a:r>
            <a:r>
              <a:rPr lang="en-US" dirty="0">
                <a:solidFill>
                  <a:srgbClr val="333333"/>
                </a:solidFill>
                <a:latin typeface="HN for TELUS" panose="020B0504030202020204" pitchFamily="34" charset="0"/>
                <a:ea typeface="HN for TELUS" panose="020B0504030202020204" pitchFamily="34" charset="0"/>
                <a:cs typeface="Tenor Sans" pitchFamily="34" charset="-120"/>
              </a:rPr>
              <a:t>?</a:t>
            </a:r>
            <a:endParaRPr lang="en-US" dirty="0">
              <a:latin typeface="HN for TELUS" panose="020B0504030202020204" pitchFamily="34" charset="0"/>
            </a:endParaRPr>
          </a:p>
        </p:txBody>
      </p:sp>
      <p:sp>
        <p:nvSpPr>
          <p:cNvPr id="17" name="Text 12"/>
          <p:cNvSpPr/>
          <p:nvPr/>
        </p:nvSpPr>
        <p:spPr>
          <a:xfrm>
            <a:off x="829349" y="4965700"/>
            <a:ext cx="5031654" cy="353417"/>
          </a:xfrm>
          <a:prstGeom prst="rect">
            <a:avLst/>
          </a:prstGeom>
          <a:noFill/>
          <a:ln/>
        </p:spPr>
        <p:txBody>
          <a:bodyPr wrap="square" lIns="0" tIns="0" rIns="0" bIns="0" rtlCol="0" anchor="t">
            <a:noAutofit/>
          </a:bodyPr>
          <a:lstStyle/>
          <a:p>
            <a:pPr marL="0" indent="0" algn="l">
              <a:lnSpc>
                <a:spcPct val="99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Who is the designated responder, and do employees know how to reach them?</a:t>
            </a:r>
            <a:endParaRPr lang="en-US" sz="1600" dirty="0">
              <a:latin typeface="HN for TELUS" panose="020B0504030202020204" pitchFamily="34" charset="0"/>
            </a:endParaRPr>
          </a:p>
        </p:txBody>
      </p:sp>
      <p:pic>
        <p:nvPicPr>
          <p:cNvPr id="18" name="Image 3"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62818" y="4018359"/>
            <a:ext cx="5367402" cy="1468636"/>
          </a:xfrm>
          <a:prstGeom prst="rect">
            <a:avLst/>
          </a:prstGeom>
        </p:spPr>
      </p:pic>
      <p:sp>
        <p:nvSpPr>
          <p:cNvPr id="19" name="Text 13"/>
          <p:cNvSpPr/>
          <p:nvPr/>
        </p:nvSpPr>
        <p:spPr>
          <a:xfrm>
            <a:off x="8734901" y="4117876"/>
            <a:ext cx="223237" cy="279102"/>
          </a:xfrm>
          <a:prstGeom prst="rect">
            <a:avLst/>
          </a:prstGeom>
          <a:noFill/>
          <a:ln/>
        </p:spPr>
        <p:txBody>
          <a:bodyPr wrap="none" lIns="0" tIns="0" rIns="0" bIns="0" rtlCol="0" anchor="ctr"/>
          <a:lstStyle/>
          <a:p>
            <a:pPr marL="0" indent="0" algn="ctr">
              <a:lnSpc>
                <a:spcPct val="100000"/>
              </a:lnSpc>
              <a:buNone/>
            </a:pPr>
            <a:r>
              <a:rPr lang="en-US" sz="1750" dirty="0">
                <a:solidFill>
                  <a:srgbClr val="333333"/>
                </a:solidFill>
                <a:latin typeface="HN for TELUS" panose="020B0504030202020204" pitchFamily="34" charset="0"/>
                <a:ea typeface="HN for TELUS" panose="020B0504030202020204" pitchFamily="34" charset="0"/>
                <a:cs typeface="Tenor Sans" pitchFamily="34" charset="-120"/>
              </a:rPr>
              <a:t>4</a:t>
            </a:r>
            <a:endParaRPr lang="en-US" sz="1750" dirty="0">
              <a:latin typeface="HN for TELUS" panose="020B0504030202020204" pitchFamily="34" charset="0"/>
            </a:endParaRPr>
          </a:p>
        </p:txBody>
      </p:sp>
      <p:sp>
        <p:nvSpPr>
          <p:cNvPr id="20" name="Text 14"/>
          <p:cNvSpPr/>
          <p:nvPr/>
        </p:nvSpPr>
        <p:spPr>
          <a:xfrm>
            <a:off x="6330692" y="4617839"/>
            <a:ext cx="5031654" cy="267494"/>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Policy &amp; Speed</a:t>
            </a:r>
            <a:endParaRPr lang="en-US" sz="2000" dirty="0">
              <a:latin typeface="HN for TELUS" panose="020B0504030202020204" pitchFamily="34" charset="0"/>
            </a:endParaRPr>
          </a:p>
        </p:txBody>
      </p:sp>
      <p:sp>
        <p:nvSpPr>
          <p:cNvPr id="21" name="Text 15"/>
          <p:cNvSpPr/>
          <p:nvPr/>
        </p:nvSpPr>
        <p:spPr>
          <a:xfrm>
            <a:off x="6330692" y="4965700"/>
            <a:ext cx="5031654" cy="353417"/>
          </a:xfrm>
          <a:prstGeom prst="rect">
            <a:avLst/>
          </a:prstGeom>
          <a:noFill/>
          <a:ln/>
        </p:spPr>
        <p:txBody>
          <a:bodyPr wrap="square" lIns="0" tIns="0" rIns="0" bIns="0" rtlCol="0" anchor="t">
            <a:noAutofit/>
          </a:bodyPr>
          <a:lstStyle/>
          <a:p>
            <a:pPr marL="0" indent="0" algn="l">
              <a:lnSpc>
                <a:spcPct val="99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What policy guides the response, and how quickly can help be activated?</a:t>
            </a:r>
            <a:endParaRPr lang="en-US" sz="1600" dirty="0">
              <a:latin typeface="HN for TELUS" panose="020B0504030202020204" pitchFamily="34" charset="0"/>
            </a:endParaRPr>
          </a:p>
        </p:txBody>
      </p:sp>
      <p:sp>
        <p:nvSpPr>
          <p:cNvPr id="22" name="Shape 16"/>
          <p:cNvSpPr/>
          <p:nvPr/>
        </p:nvSpPr>
        <p:spPr>
          <a:xfrm>
            <a:off x="661475" y="5637709"/>
            <a:ext cx="10868745" cy="682327"/>
          </a:xfrm>
          <a:prstGeom prst="roundRect">
            <a:avLst>
              <a:gd name="adj" fmla="val 9162"/>
            </a:avLst>
          </a:prstGeom>
          <a:solidFill>
            <a:srgbClr val="572970"/>
          </a:solidFill>
          <a:ln/>
        </p:spPr>
        <p:txBody>
          <a:bodyPr/>
          <a:lstStyle/>
          <a:p>
            <a:endParaRPr lang="en-US" dirty="0">
              <a:solidFill>
                <a:schemeClr val="bg1"/>
              </a:solidFill>
              <a:latin typeface="HN for TELUS" panose="020B0504030202020204" pitchFamily="34" charset="0"/>
            </a:endParaRPr>
          </a:p>
        </p:txBody>
      </p:sp>
      <p:sp>
        <p:nvSpPr>
          <p:cNvPr id="24" name="Text 17"/>
          <p:cNvSpPr/>
          <p:nvPr/>
        </p:nvSpPr>
        <p:spPr>
          <a:xfrm>
            <a:off x="1126104" y="5765906"/>
            <a:ext cx="10236242" cy="353417"/>
          </a:xfrm>
          <a:prstGeom prst="rect">
            <a:avLst/>
          </a:prstGeom>
          <a:noFill/>
          <a:ln/>
        </p:spPr>
        <p:txBody>
          <a:bodyPr wrap="square" lIns="0" tIns="0" rIns="0" bIns="0" rtlCol="0" anchor="t">
            <a:noAutofit/>
          </a:bodyPr>
          <a:lstStyle/>
          <a:p>
            <a:pPr marL="0" indent="0" algn="l">
              <a:lnSpc>
                <a:spcPct val="99000"/>
              </a:lnSpc>
              <a:buNone/>
            </a:pPr>
            <a:r>
              <a:rPr lang="en-US" sz="1600" dirty="0">
                <a:solidFill>
                  <a:schemeClr val="bg1"/>
                </a:solidFill>
                <a:latin typeface="HN for TELUS" panose="020B0504030202020204" pitchFamily="34" charset="0"/>
                <a:ea typeface="HN for TELUS" panose="020B0504030202020204" pitchFamily="34" charset="0"/>
                <a:cs typeface="Tenor Sans" pitchFamily="34" charset="-120"/>
              </a:rPr>
              <a:t>Most organizations have emergency plans for fire, severe weather, and workplace violence — but far fewer have a clear plan for </a:t>
            </a:r>
            <a:r>
              <a:rPr lang="en-US" sz="1600" b="1" dirty="0">
                <a:solidFill>
                  <a:schemeClr val="bg1"/>
                </a:solidFill>
                <a:latin typeface="HN for TELUS" panose="020B0504030202020204" pitchFamily="34" charset="0"/>
                <a:ea typeface="HN for TELUS" panose="020B0504030202020204" pitchFamily="34" charset="0"/>
                <a:cs typeface="Tenor Sans" pitchFamily="34" charset="-120"/>
              </a:rPr>
              <a:t>behavioral health emergencies</a:t>
            </a:r>
            <a:r>
              <a:rPr lang="en-US" sz="1600" dirty="0">
                <a:solidFill>
                  <a:schemeClr val="bg1"/>
                </a:solidFill>
                <a:latin typeface="HN for TELUS" panose="020B0504030202020204" pitchFamily="34" charset="0"/>
                <a:ea typeface="HN for TELUS" panose="020B0504030202020204" pitchFamily="34" charset="0"/>
                <a:cs typeface="Tenor Sans" pitchFamily="34" charset="-120"/>
              </a:rPr>
              <a:t>.</a:t>
            </a:r>
            <a:endParaRPr lang="en-US" sz="1600" dirty="0">
              <a:solidFill>
                <a:schemeClr val="bg1"/>
              </a:solidFill>
              <a:latin typeface="HN for TELUS" panose="020B0504030202020204" pitchFamily="34" charset="0"/>
            </a:endParaRPr>
          </a:p>
        </p:txBody>
      </p:sp>
      <p:pic>
        <p:nvPicPr>
          <p:cNvPr id="26" name="Picture 25">
            <a:extLst>
              <a:ext uri="{FF2B5EF4-FFF2-40B4-BE49-F238E27FC236}">
                <a16:creationId xmlns:a16="http://schemas.microsoft.com/office/drawing/2014/main" id="{21A555E4-3EBC-14F5-4CFA-387980BACFBA}"/>
              </a:ext>
            </a:extLst>
          </p:cNvPr>
          <p:cNvPicPr>
            <a:picLocks noChangeAspect="1"/>
          </p:cNvPicPr>
          <p:nvPr/>
        </p:nvPicPr>
        <p:blipFill>
          <a:blip r:embed="rId5"/>
          <a:stretch>
            <a:fillRect/>
          </a:stretch>
        </p:blipFill>
        <p:spPr>
          <a:xfrm>
            <a:off x="10099433" y="6249974"/>
            <a:ext cx="1714649" cy="38865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33360" y="1398290"/>
            <a:ext cx="714159"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5332577" y="1447899"/>
            <a:ext cx="1125311"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2</a:t>
            </a:r>
            <a:endParaRPr lang="en-US" sz="1000" dirty="0">
              <a:solidFill>
                <a:srgbClr val="572970"/>
              </a:solidFill>
              <a:latin typeface="HN for TELUS" panose="020B0504030202020204" pitchFamily="34" charset="0"/>
            </a:endParaRPr>
          </a:p>
        </p:txBody>
      </p:sp>
      <p:sp>
        <p:nvSpPr>
          <p:cNvPr id="5" name="Text 2"/>
          <p:cNvSpPr/>
          <p:nvPr/>
        </p:nvSpPr>
        <p:spPr>
          <a:xfrm>
            <a:off x="5233360" y="1715790"/>
            <a:ext cx="6296860" cy="594420"/>
          </a:xfrm>
          <a:prstGeom prst="rect">
            <a:avLst/>
          </a:prstGeom>
          <a:noFill/>
          <a:ln/>
        </p:spPr>
        <p:txBody>
          <a:bodyPr wrap="none" lIns="0" tIns="0" rIns="0" bIns="0" rtlCol="0" anchor="t"/>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Why This Matters</a:t>
            </a:r>
            <a:endParaRPr lang="en-US" sz="3700" dirty="0">
              <a:latin typeface="HN for TELUS" panose="020B0504030202020204" pitchFamily="34" charset="0"/>
            </a:endParaRPr>
          </a:p>
        </p:txBody>
      </p:sp>
      <p:sp>
        <p:nvSpPr>
          <p:cNvPr id="6" name="Text 3"/>
          <p:cNvSpPr/>
          <p:nvPr/>
        </p:nvSpPr>
        <p:spPr>
          <a:xfrm>
            <a:off x="5233360" y="2425900"/>
            <a:ext cx="6296860" cy="1165720"/>
          </a:xfrm>
          <a:prstGeom prst="rect">
            <a:avLst/>
          </a:prstGeom>
          <a:noFill/>
          <a:ln/>
        </p:spPr>
        <p:txBody>
          <a:bodyPr wrap="square" lIns="0" tIns="0" rIns="0" bIns="0" rtlCol="0" anchor="t">
            <a:normAutofit/>
          </a:bodyPr>
          <a:lstStyle/>
          <a:p>
            <a:pPr marL="0" indent="0" algn="l">
              <a:lnSpc>
                <a:spcPct val="10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Mental health is a workplace risk issue. Research shows workplace stress significantly affects productivity, attendance, safety, employee retention, engagement, and healthcare costs. According to OSHA and NIOSH, chronic occupational stress contributes to worsening </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mental</a:t>
            </a: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 health, increased burnout, and reduced workplace performance.</a:t>
            </a:r>
            <a:endParaRPr lang="en-US" sz="1400" dirty="0">
              <a:latin typeface="HN for TELUS" panose="020B0504030202020204" pitchFamily="34" charset="0"/>
            </a:endParaRPr>
          </a:p>
        </p:txBody>
      </p:sp>
      <p:sp>
        <p:nvSpPr>
          <p:cNvPr id="7" name="Shape 4"/>
          <p:cNvSpPr/>
          <p:nvPr/>
        </p:nvSpPr>
        <p:spPr>
          <a:xfrm>
            <a:off x="5233360" y="3777655"/>
            <a:ext cx="3065783" cy="1682055"/>
          </a:xfrm>
          <a:prstGeom prst="roundRect">
            <a:avLst>
              <a:gd name="adj" fmla="val 4130"/>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8" name="Text 5"/>
          <p:cNvSpPr/>
          <p:nvPr/>
        </p:nvSpPr>
        <p:spPr>
          <a:xfrm>
            <a:off x="5405005" y="3949303"/>
            <a:ext cx="2722494"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Workforce Impact</a:t>
            </a:r>
            <a:endParaRPr lang="en-US" sz="1850" dirty="0">
              <a:latin typeface="HN for TELUS" panose="020B0504030202020204" pitchFamily="34" charset="0"/>
            </a:endParaRPr>
          </a:p>
        </p:txBody>
      </p:sp>
      <p:sp>
        <p:nvSpPr>
          <p:cNvPr id="9" name="Text 6"/>
          <p:cNvSpPr/>
          <p:nvPr/>
        </p:nvSpPr>
        <p:spPr>
          <a:xfrm>
            <a:off x="5405005" y="4283381"/>
            <a:ext cx="2722494" cy="1064419"/>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Increased absenteeism</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Workers compensation claims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Increased disability leave</a:t>
            </a:r>
            <a:endParaRPr lang="en-US" sz="1600" dirty="0">
              <a:latin typeface="HN for TELUS" panose="020B0504030202020204" pitchFamily="34" charset="0"/>
            </a:endParaRPr>
          </a:p>
        </p:txBody>
      </p:sp>
      <p:sp>
        <p:nvSpPr>
          <p:cNvPr id="10" name="Shape 7"/>
          <p:cNvSpPr/>
          <p:nvPr/>
        </p:nvSpPr>
        <p:spPr>
          <a:xfrm>
            <a:off x="8464437" y="3777655"/>
            <a:ext cx="3065783" cy="1682055"/>
          </a:xfrm>
          <a:prstGeom prst="roundRect">
            <a:avLst>
              <a:gd name="adj" fmla="val 4130"/>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11" name="Text 8"/>
          <p:cNvSpPr/>
          <p:nvPr/>
        </p:nvSpPr>
        <p:spPr>
          <a:xfrm>
            <a:off x="8636082" y="3894348"/>
            <a:ext cx="2722494"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Organizational Risk</a:t>
            </a:r>
            <a:endParaRPr lang="en-US" sz="1850" dirty="0">
              <a:latin typeface="HN for TELUS" panose="020B0504030202020204" pitchFamily="34" charset="0"/>
            </a:endParaRPr>
          </a:p>
        </p:txBody>
      </p:sp>
      <p:sp>
        <p:nvSpPr>
          <p:cNvPr id="12" name="Text 9"/>
          <p:cNvSpPr/>
          <p:nvPr/>
        </p:nvSpPr>
        <p:spPr>
          <a:xfrm>
            <a:off x="8636082" y="4246463"/>
            <a:ext cx="2894138" cy="1101337"/>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Reduced morale</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Increased turnover</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Critical incidents and workplace crises</a:t>
            </a:r>
            <a:endParaRPr lang="en-US" sz="1600" dirty="0">
              <a:latin typeface="HN for TELUS" panose="020B0504030202020204" pitchFamily="34" charset="0"/>
            </a:endParaRPr>
          </a:p>
        </p:txBody>
      </p:sp>
      <p:pic>
        <p:nvPicPr>
          <p:cNvPr id="14" name="Picture 13">
            <a:extLst>
              <a:ext uri="{FF2B5EF4-FFF2-40B4-BE49-F238E27FC236}">
                <a16:creationId xmlns:a16="http://schemas.microsoft.com/office/drawing/2014/main" id="{CA4B9645-C779-D807-5FBA-7A889B45540F}"/>
              </a:ext>
            </a:extLst>
          </p:cNvPr>
          <p:cNvPicPr>
            <a:picLocks noChangeAspect="1"/>
          </p:cNvPicPr>
          <p:nvPr/>
        </p:nvPicPr>
        <p:blipFill>
          <a:blip r:embed="rId4"/>
          <a:stretch>
            <a:fillRect/>
          </a:stretch>
        </p:blipFill>
        <p:spPr>
          <a:xfrm>
            <a:off x="10099433" y="6249974"/>
            <a:ext cx="1714649" cy="3886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860649"/>
          </a:xfrm>
          <a:prstGeom prst="rect">
            <a:avLst/>
          </a:prstGeom>
        </p:spPr>
      </p:pic>
      <p:sp>
        <p:nvSpPr>
          <p:cNvPr id="3" name="Shape 0"/>
          <p:cNvSpPr/>
          <p:nvPr/>
        </p:nvSpPr>
        <p:spPr>
          <a:xfrm>
            <a:off x="661475" y="2408833"/>
            <a:ext cx="646394" cy="226219"/>
          </a:xfrm>
          <a:prstGeom prst="roundRect">
            <a:avLst>
              <a:gd name="adj" fmla="val 22109"/>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750769" y="2453481"/>
            <a:ext cx="1077389" cy="136922"/>
          </a:xfrm>
          <a:prstGeom prst="rect">
            <a:avLst/>
          </a:prstGeom>
          <a:noFill/>
          <a:ln/>
        </p:spPr>
        <p:txBody>
          <a:bodyPr wrap="none" lIns="0" tIns="0" rIns="0" bIns="0" rtlCol="0" anchor="t"/>
          <a:lstStyle/>
          <a:p>
            <a:pPr marL="0" indent="0" algn="l">
              <a:lnSpc>
                <a:spcPct val="96000"/>
              </a:lnSpc>
              <a:buNone/>
            </a:pPr>
            <a:r>
              <a:rPr lang="en-US" sz="900" dirty="0">
                <a:solidFill>
                  <a:srgbClr val="572970"/>
                </a:solidFill>
                <a:latin typeface="HN for TELUS" panose="020B0504030202020204" pitchFamily="34" charset="0"/>
                <a:ea typeface="HN for TELUS" panose="020B0504030202020204" pitchFamily="34" charset="0"/>
                <a:cs typeface="Tenor Sans" pitchFamily="34" charset="-120"/>
              </a:rPr>
              <a:t>SLIDE 3</a:t>
            </a:r>
            <a:endParaRPr lang="en-US" sz="900" dirty="0">
              <a:solidFill>
                <a:srgbClr val="572970"/>
              </a:solidFill>
              <a:latin typeface="HN for TELUS" panose="020B0504030202020204" pitchFamily="34" charset="0"/>
            </a:endParaRPr>
          </a:p>
        </p:txBody>
      </p:sp>
      <p:sp>
        <p:nvSpPr>
          <p:cNvPr id="5" name="Text 2"/>
          <p:cNvSpPr/>
          <p:nvPr/>
        </p:nvSpPr>
        <p:spPr>
          <a:xfrm>
            <a:off x="661475" y="2688630"/>
            <a:ext cx="10868745" cy="534888"/>
          </a:xfrm>
          <a:prstGeom prst="rect">
            <a:avLst/>
          </a:prstGeom>
          <a:noFill/>
          <a:ln/>
        </p:spPr>
        <p:txBody>
          <a:bodyPr wrap="none" lIns="0" tIns="0" rIns="0" bIns="0" rtlCol="0" anchor="t"/>
          <a:lstStyle/>
          <a:p>
            <a:pPr marL="0" indent="0" algn="l">
              <a:lnSpc>
                <a:spcPct val="104000"/>
              </a:lnSpc>
              <a:buNone/>
            </a:pPr>
            <a:r>
              <a:rPr lang="en-US" sz="3350" dirty="0">
                <a:solidFill>
                  <a:srgbClr val="201613"/>
                </a:solidFill>
                <a:latin typeface="HN for TELUS" panose="020B0504030202020204" pitchFamily="34" charset="0"/>
                <a:ea typeface="HN for TELUS" panose="020B0504030202020204" pitchFamily="34" charset="0"/>
                <a:cs typeface="Tenor Sans" pitchFamily="34" charset="-120"/>
              </a:rPr>
              <a:t>The Current Reality</a:t>
            </a:r>
            <a:endParaRPr lang="en-US" sz="3350" dirty="0">
              <a:latin typeface="HN for TELUS" panose="020B0504030202020204" pitchFamily="34" charset="0"/>
            </a:endParaRPr>
          </a:p>
        </p:txBody>
      </p:sp>
      <p:sp>
        <p:nvSpPr>
          <p:cNvPr id="6" name="Text 3"/>
          <p:cNvSpPr/>
          <p:nvPr/>
        </p:nvSpPr>
        <p:spPr>
          <a:xfrm>
            <a:off x="661475" y="3424436"/>
            <a:ext cx="10868745" cy="353417"/>
          </a:xfrm>
          <a:prstGeom prst="rect">
            <a:avLst/>
          </a:prstGeom>
          <a:noFill/>
          <a:ln/>
        </p:spPr>
        <p:txBody>
          <a:bodyPr wrap="square" lIns="0" tIns="0" rIns="0" bIns="0" rtlCol="0" anchor="t">
            <a:noAutofit/>
          </a:bodyPr>
          <a:lstStyle/>
          <a:p>
            <a:pPr marL="0" indent="0" algn="l">
              <a:lnSpc>
                <a:spcPct val="99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Research suggests many employees do not seek support until symptoms have become severe enough to impact functioning. </a:t>
            </a:r>
            <a:r>
              <a:rPr lang="en-US" b="1" dirty="0">
                <a:solidFill>
                  <a:srgbClr val="333333"/>
                </a:solidFill>
                <a:latin typeface="HN for TELUS" panose="020B0504030202020204" pitchFamily="34" charset="0"/>
                <a:ea typeface="HN for TELUS" panose="020B0504030202020204" pitchFamily="34" charset="0"/>
                <a:cs typeface="Tenor Sans" pitchFamily="34" charset="-120"/>
              </a:rPr>
              <a:t>Early intervention significantly improves outcomes.</a:t>
            </a:r>
            <a:endParaRPr lang="en-US" dirty="0">
              <a:latin typeface="HN for TELUS" panose="020B0504030202020204" pitchFamily="34" charset="0"/>
            </a:endParaRPr>
          </a:p>
        </p:txBody>
      </p:sp>
      <p:pic>
        <p:nvPicPr>
          <p:cNvPr id="7" name="Image 1" descr="preencoded.png"/>
          <p:cNvPicPr>
            <a:picLocks noChangeAspect="1"/>
          </p:cNvPicPr>
          <p:nvPr/>
        </p:nvPicPr>
        <p:blipFill>
          <a:blip r:embed="rId4"/>
          <a:stretch>
            <a:fillRect/>
          </a:stretch>
        </p:blipFill>
        <p:spPr>
          <a:xfrm>
            <a:off x="661475" y="4375051"/>
            <a:ext cx="3533587" cy="952500"/>
          </a:xfrm>
          <a:prstGeom prst="rect">
            <a:avLst/>
          </a:prstGeom>
        </p:spPr>
      </p:pic>
      <p:sp>
        <p:nvSpPr>
          <p:cNvPr id="8" name="Text 4"/>
          <p:cNvSpPr/>
          <p:nvPr/>
        </p:nvSpPr>
        <p:spPr>
          <a:xfrm>
            <a:off x="810299" y="4955480"/>
            <a:ext cx="3235939" cy="267494"/>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Emotional Signs</a:t>
            </a:r>
            <a:endParaRPr lang="en-US" dirty="0">
              <a:latin typeface="HN for TELUS" panose="020B0504030202020204" pitchFamily="34" charset="0"/>
            </a:endParaRPr>
          </a:p>
        </p:txBody>
      </p:sp>
      <p:sp>
        <p:nvSpPr>
          <p:cNvPr id="9" name="Text 5"/>
          <p:cNvSpPr/>
          <p:nvPr/>
        </p:nvSpPr>
        <p:spPr>
          <a:xfrm>
            <a:off x="810299" y="5303341"/>
            <a:ext cx="3235939" cy="530126"/>
          </a:xfrm>
          <a:prstGeom prst="rect">
            <a:avLst/>
          </a:prstGeom>
          <a:noFill/>
          <a:ln/>
        </p:spPr>
        <p:txBody>
          <a:bodyPr wrap="square" lIns="0" tIns="0" rIns="0" bIns="0" rtlCol="0" anchor="t">
            <a:noAutofit/>
          </a:bodyPr>
          <a:lstStyle/>
          <a:p>
            <a:pPr marL="0" indent="0" algn="l">
              <a:lnSpc>
                <a:spcPct val="99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Increased irritability, emotional outbursts, expressions of hopelessness, withdrawal from coworkers.</a:t>
            </a:r>
            <a:endParaRPr lang="en-US" sz="1400" dirty="0">
              <a:latin typeface="HN for TELUS" panose="020B0504030202020204" pitchFamily="34" charset="0"/>
            </a:endParaRPr>
          </a:p>
        </p:txBody>
      </p:sp>
      <p:pic>
        <p:nvPicPr>
          <p:cNvPr id="10" name="Image 2" descr="preencoded.png"/>
          <p:cNvPicPr>
            <a:picLocks noChangeAspect="1"/>
          </p:cNvPicPr>
          <p:nvPr/>
        </p:nvPicPr>
        <p:blipFill>
          <a:blip r:embed="rId4"/>
          <a:stretch>
            <a:fillRect/>
          </a:stretch>
        </p:blipFill>
        <p:spPr>
          <a:xfrm>
            <a:off x="4329004" y="4151809"/>
            <a:ext cx="3533587" cy="952500"/>
          </a:xfrm>
          <a:prstGeom prst="rect">
            <a:avLst/>
          </a:prstGeom>
        </p:spPr>
      </p:pic>
      <p:sp>
        <p:nvSpPr>
          <p:cNvPr id="11" name="Text 6"/>
          <p:cNvSpPr/>
          <p:nvPr/>
        </p:nvSpPr>
        <p:spPr>
          <a:xfrm>
            <a:off x="4477829" y="4732238"/>
            <a:ext cx="3235939" cy="267494"/>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Performance Signs</a:t>
            </a:r>
            <a:endParaRPr lang="en-US" dirty="0">
              <a:latin typeface="HN for TELUS" panose="020B0504030202020204" pitchFamily="34" charset="0"/>
            </a:endParaRPr>
          </a:p>
        </p:txBody>
      </p:sp>
      <p:sp>
        <p:nvSpPr>
          <p:cNvPr id="12" name="Text 7"/>
          <p:cNvSpPr/>
          <p:nvPr/>
        </p:nvSpPr>
        <p:spPr>
          <a:xfrm>
            <a:off x="4477829" y="5080099"/>
            <a:ext cx="3235939" cy="530126"/>
          </a:xfrm>
          <a:prstGeom prst="rect">
            <a:avLst/>
          </a:prstGeom>
          <a:noFill/>
          <a:ln/>
        </p:spPr>
        <p:txBody>
          <a:bodyPr wrap="square" lIns="0" tIns="0" rIns="0" bIns="0" rtlCol="0" anchor="t">
            <a:noAutofit/>
          </a:bodyPr>
          <a:lstStyle/>
          <a:p>
            <a:pPr marL="0" indent="0" algn="l">
              <a:lnSpc>
                <a:spcPct val="99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Increased errors, declining performance, increased sick leave, and reduced engagement.</a:t>
            </a:r>
            <a:endParaRPr lang="en-US" sz="1600" dirty="0">
              <a:latin typeface="HN for TELUS" panose="020B0504030202020204" pitchFamily="34" charset="0"/>
            </a:endParaRPr>
          </a:p>
        </p:txBody>
      </p:sp>
      <p:pic>
        <p:nvPicPr>
          <p:cNvPr id="13" name="Image 3" descr="preencoded.png"/>
          <p:cNvPicPr>
            <a:picLocks noChangeAspect="1"/>
          </p:cNvPicPr>
          <p:nvPr/>
        </p:nvPicPr>
        <p:blipFill>
          <a:blip r:embed="rId4"/>
          <a:stretch>
            <a:fillRect/>
          </a:stretch>
        </p:blipFill>
        <p:spPr>
          <a:xfrm>
            <a:off x="7996534" y="3928566"/>
            <a:ext cx="3533587" cy="952500"/>
          </a:xfrm>
          <a:prstGeom prst="rect">
            <a:avLst/>
          </a:prstGeom>
        </p:spPr>
      </p:pic>
      <p:sp>
        <p:nvSpPr>
          <p:cNvPr id="14" name="Text 8"/>
          <p:cNvSpPr/>
          <p:nvPr/>
        </p:nvSpPr>
        <p:spPr>
          <a:xfrm>
            <a:off x="8145358" y="4508996"/>
            <a:ext cx="3235939" cy="267494"/>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Behavioral Signs</a:t>
            </a:r>
            <a:endParaRPr lang="en-US" dirty="0">
              <a:latin typeface="HN for TELUS" panose="020B0504030202020204" pitchFamily="34" charset="0"/>
            </a:endParaRPr>
          </a:p>
        </p:txBody>
      </p:sp>
      <p:sp>
        <p:nvSpPr>
          <p:cNvPr id="15" name="Text 9"/>
          <p:cNvSpPr/>
          <p:nvPr/>
        </p:nvSpPr>
        <p:spPr>
          <a:xfrm>
            <a:off x="8145358" y="4856857"/>
            <a:ext cx="3235939" cy="530126"/>
          </a:xfrm>
          <a:prstGeom prst="rect">
            <a:avLst/>
          </a:prstGeom>
          <a:noFill/>
          <a:ln/>
        </p:spPr>
        <p:txBody>
          <a:bodyPr wrap="square" lIns="0" tIns="0" rIns="0" bIns="0" rtlCol="0" anchor="t">
            <a:noAutofit/>
          </a:bodyPr>
          <a:lstStyle/>
          <a:p>
            <a:pPr marL="0" indent="0" algn="l">
              <a:lnSpc>
                <a:spcPct val="99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Substance misuse, significant withdrawal from team activities, and unpredictable mood changes.</a:t>
            </a:r>
            <a:endParaRPr lang="en-US" sz="1600" dirty="0">
              <a:latin typeface="HN for TELUS" panose="020B0504030202020204" pitchFamily="34" charset="0"/>
            </a:endParaRPr>
          </a:p>
        </p:txBody>
      </p:sp>
      <p:sp>
        <p:nvSpPr>
          <p:cNvPr id="16" name="Text 10"/>
          <p:cNvSpPr/>
          <p:nvPr/>
        </p:nvSpPr>
        <p:spPr>
          <a:xfrm>
            <a:off x="661475" y="6161619"/>
            <a:ext cx="11478330" cy="176709"/>
          </a:xfrm>
          <a:prstGeom prst="rect">
            <a:avLst/>
          </a:prstGeom>
          <a:noFill/>
          <a:ln/>
        </p:spPr>
        <p:txBody>
          <a:bodyPr wrap="none" lIns="0" tIns="0" rIns="0" bIns="0" rtlCol="0" anchor="t"/>
          <a:lstStyle/>
          <a:p>
            <a:pPr marL="0" indent="0" algn="l">
              <a:lnSpc>
                <a:spcPct val="99000"/>
              </a:lnSpc>
              <a:buNone/>
            </a:pPr>
            <a:r>
              <a:rPr lang="en-US" sz="1400" b="1" dirty="0">
                <a:solidFill>
                  <a:srgbClr val="333333"/>
                </a:solidFill>
                <a:latin typeface="HN for TELUS" panose="020B0504030202020204" pitchFamily="34" charset="0"/>
                <a:ea typeface="HN for TELUS" panose="020B0504030202020204" pitchFamily="34" charset="0"/>
                <a:cs typeface="Tenor Sans" pitchFamily="34" charset="-120"/>
              </a:rPr>
              <a:t>Risk Management Question:</a:t>
            </a: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 Do supervisors know how to recognize these warning signs?</a:t>
            </a:r>
            <a:endParaRPr lang="en-US" sz="1400" dirty="0">
              <a:latin typeface="HN for TELUS" panose="020B0504030202020204" pitchFamily="34" charset="0"/>
            </a:endParaRPr>
          </a:p>
        </p:txBody>
      </p:sp>
      <p:pic>
        <p:nvPicPr>
          <p:cNvPr id="18" name="Picture 17">
            <a:extLst>
              <a:ext uri="{FF2B5EF4-FFF2-40B4-BE49-F238E27FC236}">
                <a16:creationId xmlns:a16="http://schemas.microsoft.com/office/drawing/2014/main" id="{D6372D8D-86B3-361B-1309-D51B3F947C92}"/>
              </a:ext>
            </a:extLst>
          </p:cNvPr>
          <p:cNvPicPr>
            <a:picLocks noChangeAspect="1"/>
          </p:cNvPicPr>
          <p:nvPr/>
        </p:nvPicPr>
        <p:blipFill>
          <a:blip r:embed="rId5"/>
          <a:stretch>
            <a:fillRect/>
          </a:stretch>
        </p:blipFill>
        <p:spPr>
          <a:xfrm>
            <a:off x="10099433" y="6249974"/>
            <a:ext cx="1714649" cy="38865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661475" y="990997"/>
            <a:ext cx="714556"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60691" y="1040606"/>
            <a:ext cx="1125708"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4</a:t>
            </a:r>
            <a:endParaRPr lang="en-US" sz="1000" dirty="0">
              <a:solidFill>
                <a:srgbClr val="572970"/>
              </a:solidFill>
              <a:latin typeface="HN for TELUS" panose="020B0504030202020204" pitchFamily="34" charset="0"/>
            </a:endParaRPr>
          </a:p>
        </p:txBody>
      </p:sp>
      <p:sp>
        <p:nvSpPr>
          <p:cNvPr id="4" name="Text 2"/>
          <p:cNvSpPr/>
          <p:nvPr/>
        </p:nvSpPr>
        <p:spPr>
          <a:xfrm>
            <a:off x="661475" y="1308497"/>
            <a:ext cx="10868745" cy="1188839"/>
          </a:xfrm>
          <a:prstGeom prst="rect">
            <a:avLst/>
          </a:prstGeom>
          <a:noFill/>
          <a:ln/>
        </p:spPr>
        <p:txBody>
          <a:bodyPr wrap="square" lIns="0" tIns="0" rIns="0" bIns="0" rtlCol="0" anchor="t">
            <a:normAutofit/>
          </a:bodyPr>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Mental Health Crises Are </a:t>
            </a:r>
            <a:r>
              <a:rPr lang="en-US" sz="3700" i="1" dirty="0">
                <a:solidFill>
                  <a:srgbClr val="201613"/>
                </a:solidFill>
                <a:latin typeface="HN for TELUS" panose="020B0504030202020204" pitchFamily="34" charset="0"/>
                <a:ea typeface="HN for TELUS" panose="020B0504030202020204" pitchFamily="34" charset="0"/>
                <a:cs typeface="Tenor Sans" pitchFamily="34" charset="-120"/>
              </a:rPr>
              <a:t>Organizational</a:t>
            </a: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 Crises</a:t>
            </a:r>
            <a:endParaRPr lang="en-US" sz="3700" dirty="0">
              <a:latin typeface="HN for TELUS" panose="020B0504030202020204" pitchFamily="34" charset="0"/>
            </a:endParaRPr>
          </a:p>
        </p:txBody>
      </p:sp>
      <p:sp>
        <p:nvSpPr>
          <p:cNvPr id="5" name="Text 3"/>
          <p:cNvSpPr/>
          <p:nvPr/>
        </p:nvSpPr>
        <p:spPr>
          <a:xfrm>
            <a:off x="661475" y="2290663"/>
            <a:ext cx="10868745" cy="413345"/>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When one employee experiences a mental health crisis, the impact radiates far beyond that individual. Mental health emergencies should be viewed similarly to other workplace emergencies requiring preparation and response protocols.</a:t>
            </a:r>
            <a:endParaRPr lang="en-US" dirty="0">
              <a:latin typeface="HN for TELUS" panose="020B0504030202020204" pitchFamily="34" charset="0"/>
            </a:endParaRPr>
          </a:p>
        </p:txBody>
      </p:sp>
      <p:sp>
        <p:nvSpPr>
          <p:cNvPr id="6" name="Shape 4"/>
          <p:cNvSpPr/>
          <p:nvPr/>
        </p:nvSpPr>
        <p:spPr>
          <a:xfrm>
            <a:off x="661475" y="3344763"/>
            <a:ext cx="3512653"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845819" y="3486547"/>
            <a:ext cx="3143965" cy="297160"/>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Team Disruption</a:t>
            </a:r>
            <a:endParaRPr lang="en-US" dirty="0">
              <a:latin typeface="HN for TELUS" panose="020B0504030202020204" pitchFamily="34" charset="0"/>
            </a:endParaRPr>
          </a:p>
        </p:txBody>
      </p:sp>
      <p:sp>
        <p:nvSpPr>
          <p:cNvPr id="8" name="Text 6"/>
          <p:cNvSpPr/>
          <p:nvPr/>
        </p:nvSpPr>
        <p:spPr>
          <a:xfrm>
            <a:off x="845819" y="3882926"/>
            <a:ext cx="3143965" cy="662583"/>
          </a:xfrm>
          <a:prstGeom prst="rect">
            <a:avLst/>
          </a:prstGeom>
          <a:no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Colleagues experience stress, uncertainty, and reduced capacity to perform their own roles effectively.</a:t>
            </a:r>
            <a:endParaRPr lang="en-US" sz="1600" dirty="0">
              <a:latin typeface="HN for TELUS" panose="020B0504030202020204" pitchFamily="34" charset="0"/>
            </a:endParaRPr>
          </a:p>
        </p:txBody>
      </p:sp>
      <p:sp>
        <p:nvSpPr>
          <p:cNvPr id="9" name="Shape 7"/>
          <p:cNvSpPr/>
          <p:nvPr/>
        </p:nvSpPr>
        <p:spPr>
          <a:xfrm>
            <a:off x="4339422" y="3344763"/>
            <a:ext cx="3512752"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0" name="Text 8"/>
          <p:cNvSpPr/>
          <p:nvPr/>
        </p:nvSpPr>
        <p:spPr>
          <a:xfrm>
            <a:off x="4523968" y="3486547"/>
            <a:ext cx="3144064"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Supervisor Stress</a:t>
            </a:r>
            <a:endParaRPr lang="en-US" sz="1850" dirty="0">
              <a:latin typeface="HN for TELUS" panose="020B0504030202020204" pitchFamily="34" charset="0"/>
            </a:endParaRPr>
          </a:p>
        </p:txBody>
      </p:sp>
      <p:sp>
        <p:nvSpPr>
          <p:cNvPr id="11" name="Text 9"/>
          <p:cNvSpPr/>
          <p:nvPr/>
        </p:nvSpPr>
        <p:spPr>
          <a:xfrm>
            <a:off x="4523766" y="3882926"/>
            <a:ext cx="3144064" cy="662583"/>
          </a:xfrm>
          <a:prstGeom prst="rect">
            <a:avLst/>
          </a:prstGeom>
          <a:no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Managers face pressure to respond appropriately without clear guidance or training to do so.</a:t>
            </a:r>
            <a:endParaRPr lang="en-US" sz="1600" dirty="0">
              <a:latin typeface="HN for TELUS" panose="020B0504030202020204" pitchFamily="34" charset="0"/>
            </a:endParaRPr>
          </a:p>
        </p:txBody>
      </p:sp>
      <p:sp>
        <p:nvSpPr>
          <p:cNvPr id="12" name="Shape 10"/>
          <p:cNvSpPr/>
          <p:nvPr/>
        </p:nvSpPr>
        <p:spPr>
          <a:xfrm>
            <a:off x="8017468" y="3344763"/>
            <a:ext cx="3512653"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3" name="Text 11"/>
          <p:cNvSpPr/>
          <p:nvPr/>
        </p:nvSpPr>
        <p:spPr>
          <a:xfrm>
            <a:off x="8201812" y="3468895"/>
            <a:ext cx="314396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Productivity Decline</a:t>
            </a:r>
            <a:endParaRPr lang="en-US" sz="1850" dirty="0">
              <a:latin typeface="HN for TELUS" panose="020B0504030202020204" pitchFamily="34" charset="0"/>
            </a:endParaRPr>
          </a:p>
        </p:txBody>
      </p:sp>
      <p:sp>
        <p:nvSpPr>
          <p:cNvPr id="14" name="Text 12"/>
          <p:cNvSpPr/>
          <p:nvPr/>
        </p:nvSpPr>
        <p:spPr>
          <a:xfrm>
            <a:off x="8201812" y="3865274"/>
            <a:ext cx="3143965" cy="680235"/>
          </a:xfrm>
          <a:prstGeom prst="rect">
            <a:avLst/>
          </a:prstGeom>
          <a:no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Workflow is interrupted, deadlines shift, and overall output diminishes across the impacted team.</a:t>
            </a:r>
            <a:endParaRPr lang="en-US" sz="1600" dirty="0">
              <a:latin typeface="HN for TELUS" panose="020B0504030202020204" pitchFamily="34" charset="0"/>
            </a:endParaRPr>
          </a:p>
        </p:txBody>
      </p:sp>
      <p:sp>
        <p:nvSpPr>
          <p:cNvPr id="15" name="Shape 13"/>
          <p:cNvSpPr/>
          <p:nvPr/>
        </p:nvSpPr>
        <p:spPr>
          <a:xfrm>
            <a:off x="661475" y="4895155"/>
            <a:ext cx="10868646" cy="971748"/>
          </a:xfrm>
          <a:prstGeom prst="roundRect">
            <a:avLst>
              <a:gd name="adj" fmla="val 7148"/>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6" name="Text 14"/>
          <p:cNvSpPr/>
          <p:nvPr/>
        </p:nvSpPr>
        <p:spPr>
          <a:xfrm>
            <a:off x="845819" y="4995055"/>
            <a:ext cx="10499958"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Legal Exposure</a:t>
            </a:r>
            <a:endParaRPr lang="en-US" sz="1850" dirty="0">
              <a:latin typeface="HN for TELUS" panose="020B0504030202020204" pitchFamily="34" charset="0"/>
            </a:endParaRPr>
          </a:p>
        </p:txBody>
      </p:sp>
      <p:sp>
        <p:nvSpPr>
          <p:cNvPr id="17" name="Text 15"/>
          <p:cNvSpPr/>
          <p:nvPr/>
        </p:nvSpPr>
        <p:spPr>
          <a:xfrm>
            <a:off x="845819" y="5392115"/>
            <a:ext cx="10499958" cy="290441"/>
          </a:xfrm>
          <a:prstGeom prst="rect">
            <a:avLst/>
          </a:prstGeom>
          <a:no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Without clear protocols, agencies face potential morale concerns, increased turnover, and legal liability.</a:t>
            </a:r>
            <a:endParaRPr lang="en-US" dirty="0">
              <a:latin typeface="HN for TELUS" panose="020B0504030202020204" pitchFamily="34" charset="0"/>
            </a:endParaRPr>
          </a:p>
        </p:txBody>
      </p:sp>
      <p:pic>
        <p:nvPicPr>
          <p:cNvPr id="19" name="Picture 18">
            <a:extLst>
              <a:ext uri="{FF2B5EF4-FFF2-40B4-BE49-F238E27FC236}">
                <a16:creationId xmlns:a16="http://schemas.microsoft.com/office/drawing/2014/main" id="{500F9112-6D93-7618-1147-55A3183CA604}"/>
              </a:ext>
            </a:extLst>
          </p:cNvPr>
          <p:cNvPicPr>
            <a:picLocks noChangeAspect="1"/>
          </p:cNvPicPr>
          <p:nvPr/>
        </p:nvPicPr>
        <p:blipFill>
          <a:blip r:embed="rId3"/>
          <a:stretch>
            <a:fillRect/>
          </a:stretch>
        </p:blipFill>
        <p:spPr>
          <a:xfrm>
            <a:off x="10099433" y="6249974"/>
            <a:ext cx="1714649" cy="38865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757263"/>
          </a:xfrm>
          <a:prstGeom prst="rect">
            <a:avLst/>
          </a:prstGeom>
        </p:spPr>
      </p:pic>
      <p:sp>
        <p:nvSpPr>
          <p:cNvPr id="3" name="Shape 0"/>
          <p:cNvSpPr/>
          <p:nvPr/>
        </p:nvSpPr>
        <p:spPr>
          <a:xfrm>
            <a:off x="661475" y="2257524"/>
            <a:ext cx="609287" cy="213717"/>
          </a:xfrm>
          <a:prstGeom prst="roundRect">
            <a:avLst>
              <a:gd name="adj" fmla="val 22102"/>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745809" y="2299692"/>
            <a:ext cx="1050204" cy="129381"/>
          </a:xfrm>
          <a:prstGeom prst="rect">
            <a:avLst/>
          </a:prstGeom>
          <a:noFill/>
          <a:ln/>
        </p:spPr>
        <p:txBody>
          <a:bodyPr wrap="none" lIns="0" tIns="0" rIns="0" bIns="0" rtlCol="0" anchor="t"/>
          <a:lstStyle/>
          <a:p>
            <a:pPr marL="0" indent="0" algn="l">
              <a:lnSpc>
                <a:spcPct val="96000"/>
              </a:lnSpc>
              <a:buNone/>
            </a:pPr>
            <a:r>
              <a:rPr lang="en-US" sz="850" dirty="0">
                <a:solidFill>
                  <a:srgbClr val="572970"/>
                </a:solidFill>
                <a:latin typeface="HN for TELUS" panose="020B0504030202020204" pitchFamily="34" charset="0"/>
                <a:ea typeface="HN for TELUS" panose="020B0504030202020204" pitchFamily="34" charset="0"/>
                <a:cs typeface="Tenor Sans" pitchFamily="34" charset="-120"/>
              </a:rPr>
              <a:t>SLIDE 5</a:t>
            </a:r>
            <a:endParaRPr lang="en-US" sz="850" dirty="0">
              <a:solidFill>
                <a:srgbClr val="572970"/>
              </a:solidFill>
              <a:latin typeface="HN for TELUS" panose="020B0504030202020204" pitchFamily="34" charset="0"/>
            </a:endParaRPr>
          </a:p>
        </p:txBody>
      </p:sp>
      <p:sp>
        <p:nvSpPr>
          <p:cNvPr id="5" name="Text 2"/>
          <p:cNvSpPr/>
          <p:nvPr/>
        </p:nvSpPr>
        <p:spPr>
          <a:xfrm>
            <a:off x="661475" y="2518966"/>
            <a:ext cx="10868745" cy="505222"/>
          </a:xfrm>
          <a:prstGeom prst="rect">
            <a:avLst/>
          </a:prstGeom>
          <a:noFill/>
          <a:ln/>
        </p:spPr>
        <p:txBody>
          <a:bodyPr wrap="none" lIns="0" tIns="0" rIns="0" bIns="0" rtlCol="0" anchor="t"/>
          <a:lstStyle/>
          <a:p>
            <a:pPr marL="0" indent="0" algn="l">
              <a:lnSpc>
                <a:spcPct val="104000"/>
              </a:lnSpc>
              <a:buNone/>
            </a:pPr>
            <a:r>
              <a:rPr lang="en-US" sz="3150" dirty="0">
                <a:solidFill>
                  <a:srgbClr val="201613"/>
                </a:solidFill>
                <a:latin typeface="HN for TELUS" panose="020B0504030202020204" pitchFamily="34" charset="0"/>
                <a:ea typeface="HN for TELUS" panose="020B0504030202020204" pitchFamily="34" charset="0"/>
                <a:cs typeface="Tenor Sans" pitchFamily="34" charset="-120"/>
              </a:rPr>
              <a:t>What Crisis Readiness Looks Like</a:t>
            </a:r>
            <a:endParaRPr lang="en-US" sz="3150" dirty="0">
              <a:latin typeface="HN for TELUS" panose="020B0504030202020204" pitchFamily="34" charset="0"/>
            </a:endParaRPr>
          </a:p>
        </p:txBody>
      </p:sp>
      <p:sp>
        <p:nvSpPr>
          <p:cNvPr id="6" name="Text 3"/>
          <p:cNvSpPr/>
          <p:nvPr/>
        </p:nvSpPr>
        <p:spPr>
          <a:xfrm>
            <a:off x="661475" y="3203377"/>
            <a:ext cx="11478330" cy="162520"/>
          </a:xfrm>
          <a:prstGeom prst="rect">
            <a:avLst/>
          </a:prstGeom>
          <a:noFill/>
          <a:ln/>
        </p:spPr>
        <p:txBody>
          <a:bodyPr wrap="none" lIns="0" tIns="0" rIns="0" bIns="0" rtlCol="0" anchor="t"/>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Four integrated components form the foundation of a prepared organization.</a:t>
            </a:r>
            <a:endParaRPr lang="en-US" sz="1600" dirty="0">
              <a:latin typeface="HN for TELUS" panose="020B0504030202020204" pitchFamily="34" charset="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500239"/>
            <a:ext cx="5374644" cy="1369020"/>
          </a:xfrm>
          <a:prstGeom prst="rect">
            <a:avLst/>
          </a:prstGeom>
        </p:spPr>
      </p:pic>
      <p:sp>
        <p:nvSpPr>
          <p:cNvPr id="8" name="Text 4"/>
          <p:cNvSpPr/>
          <p:nvPr/>
        </p:nvSpPr>
        <p:spPr>
          <a:xfrm>
            <a:off x="3243380" y="3595191"/>
            <a:ext cx="210835" cy="263525"/>
          </a:xfrm>
          <a:prstGeom prst="rect">
            <a:avLst/>
          </a:prstGeom>
          <a:noFill/>
          <a:ln>
            <a:solidFill>
              <a:srgbClr val="572970"/>
            </a:solidFill>
          </a:ln>
        </p:spPr>
        <p:txBody>
          <a:bodyPr wrap="none" lIns="0" tIns="0" rIns="0" bIns="0" rtlCol="0" anchor="ctr"/>
          <a:lstStyle/>
          <a:p>
            <a:pPr marL="0" indent="0" algn="ctr">
              <a:lnSpc>
                <a:spcPct val="100000"/>
              </a:lnSpc>
              <a:buNone/>
            </a:pPr>
            <a:r>
              <a:rPr lang="en-US" sz="1650" dirty="0">
                <a:solidFill>
                  <a:srgbClr val="333333"/>
                </a:solidFill>
                <a:latin typeface="HN for TELUS" panose="020B0504030202020204" pitchFamily="34" charset="0"/>
                <a:ea typeface="HN for TELUS" panose="020B0504030202020204" pitchFamily="34" charset="0"/>
                <a:cs typeface="Tenor Sans" pitchFamily="34" charset="-120"/>
              </a:rPr>
              <a:t>1</a:t>
            </a:r>
            <a:endParaRPr lang="en-US" sz="1650" dirty="0">
              <a:latin typeface="HN for TELUS" panose="020B0504030202020204" pitchFamily="34" charset="0"/>
            </a:endParaRPr>
          </a:p>
        </p:txBody>
      </p:sp>
      <p:sp>
        <p:nvSpPr>
          <p:cNvPr id="9" name="Text 5"/>
          <p:cNvSpPr/>
          <p:nvPr/>
        </p:nvSpPr>
        <p:spPr>
          <a:xfrm>
            <a:off x="821015" y="3959329"/>
            <a:ext cx="5055565" cy="252611"/>
          </a:xfrm>
          <a:prstGeom prst="rect">
            <a:avLst/>
          </a:prstGeom>
          <a:noFill/>
          <a:ln>
            <a:solidFill>
              <a:srgbClr val="572970"/>
            </a:solid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Awareness</a:t>
            </a:r>
            <a:endParaRPr lang="en-US" dirty="0">
              <a:latin typeface="HN for TELUS" panose="020B0504030202020204" pitchFamily="34" charset="0"/>
            </a:endParaRPr>
          </a:p>
        </p:txBody>
      </p:sp>
      <p:sp>
        <p:nvSpPr>
          <p:cNvPr id="10" name="Text 6"/>
          <p:cNvSpPr/>
          <p:nvPr/>
        </p:nvSpPr>
        <p:spPr>
          <a:xfrm>
            <a:off x="821015" y="4283577"/>
            <a:ext cx="5055565" cy="426140"/>
          </a:xfrm>
          <a:prstGeom prst="rect">
            <a:avLst/>
          </a:prstGeom>
          <a:noFill/>
          <a:ln>
            <a:solidFill>
              <a:srgbClr val="572970"/>
            </a:solidFill>
          </a:ln>
        </p:spPr>
        <p:txBody>
          <a:bodyPr wrap="square" lIns="0" tIns="0" rIns="0" bIns="0" rtlCol="0" anchor="t">
            <a:noAutofit/>
          </a:bodyPr>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Employees know warning signs, available resources, and how to seek help for themselves or others.</a:t>
            </a:r>
            <a:endParaRPr lang="en-US" sz="1600" dirty="0">
              <a:latin typeface="HN for TELUS" panose="020B0504030202020204" pitchFamily="34" charset="0"/>
            </a:endParaRPr>
          </a:p>
        </p:txBody>
      </p:sp>
      <p:pic>
        <p:nvPicPr>
          <p:cNvPr id="11"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55576" y="3500239"/>
            <a:ext cx="5374644" cy="1369020"/>
          </a:xfrm>
          <a:prstGeom prst="rect">
            <a:avLst/>
          </a:prstGeom>
        </p:spPr>
      </p:pic>
      <p:sp>
        <p:nvSpPr>
          <p:cNvPr id="12" name="Text 7"/>
          <p:cNvSpPr/>
          <p:nvPr/>
        </p:nvSpPr>
        <p:spPr>
          <a:xfrm>
            <a:off x="8737481" y="3595191"/>
            <a:ext cx="210835" cy="263525"/>
          </a:xfrm>
          <a:prstGeom prst="rect">
            <a:avLst/>
          </a:prstGeom>
          <a:noFill/>
          <a:ln>
            <a:solidFill>
              <a:srgbClr val="572970"/>
            </a:solidFill>
          </a:ln>
        </p:spPr>
        <p:txBody>
          <a:bodyPr wrap="none" lIns="0" tIns="0" rIns="0" bIns="0" rtlCol="0" anchor="ctr"/>
          <a:lstStyle/>
          <a:p>
            <a:pPr marL="0" indent="0" algn="ctr">
              <a:lnSpc>
                <a:spcPct val="100000"/>
              </a:lnSpc>
              <a:buNone/>
            </a:pPr>
            <a:r>
              <a:rPr lang="en-US" sz="1650" dirty="0">
                <a:solidFill>
                  <a:srgbClr val="333333"/>
                </a:solidFill>
                <a:latin typeface="HN for TELUS" panose="020B0504030202020204" pitchFamily="34" charset="0"/>
                <a:ea typeface="HN for TELUS" panose="020B0504030202020204" pitchFamily="34" charset="0"/>
                <a:cs typeface="Tenor Sans" pitchFamily="34" charset="-120"/>
              </a:rPr>
              <a:t>2</a:t>
            </a:r>
            <a:endParaRPr lang="en-US" sz="1650" dirty="0">
              <a:latin typeface="HN for TELUS" panose="020B0504030202020204" pitchFamily="34" charset="0"/>
            </a:endParaRPr>
          </a:p>
        </p:txBody>
      </p:sp>
      <p:sp>
        <p:nvSpPr>
          <p:cNvPr id="13" name="Text 8"/>
          <p:cNvSpPr/>
          <p:nvPr/>
        </p:nvSpPr>
        <p:spPr>
          <a:xfrm>
            <a:off x="6315115" y="4016753"/>
            <a:ext cx="5055565" cy="252611"/>
          </a:xfrm>
          <a:prstGeom prst="rect">
            <a:avLst/>
          </a:prstGeom>
          <a:noFill/>
          <a:ln>
            <a:solidFill>
              <a:srgbClr val="572970"/>
            </a:solidFill>
          </a:ln>
        </p:spPr>
        <p:txBody>
          <a:bodyPr wrap="none" lIns="0" tIns="0" rIns="0" bIns="0" rtlCol="0" anchor="t"/>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Training</a:t>
            </a:r>
            <a:endParaRPr lang="en-US" dirty="0">
              <a:latin typeface="HN for TELUS" panose="020B0504030202020204" pitchFamily="34" charset="0"/>
            </a:endParaRPr>
          </a:p>
        </p:txBody>
      </p:sp>
      <p:sp>
        <p:nvSpPr>
          <p:cNvPr id="14" name="Text 9"/>
          <p:cNvSpPr/>
          <p:nvPr/>
        </p:nvSpPr>
        <p:spPr>
          <a:xfrm>
            <a:off x="6315115" y="4384675"/>
            <a:ext cx="5055565" cy="422920"/>
          </a:xfrm>
          <a:prstGeom prst="rect">
            <a:avLst/>
          </a:prstGeom>
          <a:noFill/>
          <a:ln>
            <a:solidFill>
              <a:srgbClr val="572970"/>
            </a:solidFill>
          </a:ln>
        </p:spPr>
        <p:txBody>
          <a:bodyPr wrap="square" lIns="0" tIns="0" rIns="0" bIns="0" rtlCol="0" anchor="t">
            <a:noAutofit/>
          </a:bodyPr>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Managers know how to approach concerns, what questions to ask, and critically — what not to say.</a:t>
            </a:r>
            <a:endParaRPr lang="en-US" sz="1600" dirty="0">
              <a:latin typeface="HN for TELUS" panose="020B0504030202020204" pitchFamily="34" charset="0"/>
            </a:endParaRPr>
          </a:p>
        </p:txBody>
      </p:sp>
      <p:pic>
        <p:nvPicPr>
          <p:cNvPr id="15"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988719"/>
            <a:ext cx="5374644" cy="1440656"/>
          </a:xfrm>
          <a:prstGeom prst="rect">
            <a:avLst/>
          </a:prstGeom>
        </p:spPr>
      </p:pic>
      <p:sp>
        <p:nvSpPr>
          <p:cNvPr id="16" name="Text 10"/>
          <p:cNvSpPr/>
          <p:nvPr/>
        </p:nvSpPr>
        <p:spPr>
          <a:xfrm>
            <a:off x="3243380" y="5083671"/>
            <a:ext cx="210835" cy="263525"/>
          </a:xfrm>
          <a:prstGeom prst="rect">
            <a:avLst/>
          </a:prstGeom>
          <a:noFill/>
          <a:ln>
            <a:solidFill>
              <a:srgbClr val="572970"/>
            </a:solidFill>
          </a:ln>
        </p:spPr>
        <p:txBody>
          <a:bodyPr wrap="none" lIns="0" tIns="0" rIns="0" bIns="0" rtlCol="0" anchor="ctr"/>
          <a:lstStyle/>
          <a:p>
            <a:pPr marL="0" indent="0" algn="ctr">
              <a:lnSpc>
                <a:spcPct val="100000"/>
              </a:lnSpc>
              <a:buNone/>
            </a:pPr>
            <a:r>
              <a:rPr lang="en-US" sz="1650" dirty="0">
                <a:solidFill>
                  <a:srgbClr val="333333"/>
                </a:solidFill>
                <a:latin typeface="HN for TELUS" panose="020B0504030202020204" pitchFamily="34" charset="0"/>
                <a:ea typeface="HN for TELUS" panose="020B0504030202020204" pitchFamily="34" charset="0"/>
                <a:cs typeface="Tenor Sans" pitchFamily="34" charset="-120"/>
              </a:rPr>
              <a:t>3</a:t>
            </a:r>
            <a:endParaRPr lang="en-US" sz="1650" dirty="0">
              <a:latin typeface="HN for TELUS" panose="020B0504030202020204" pitchFamily="34" charset="0"/>
            </a:endParaRPr>
          </a:p>
        </p:txBody>
      </p:sp>
      <p:sp>
        <p:nvSpPr>
          <p:cNvPr id="17" name="Text 11"/>
          <p:cNvSpPr/>
          <p:nvPr/>
        </p:nvSpPr>
        <p:spPr>
          <a:xfrm>
            <a:off x="821014" y="5429448"/>
            <a:ext cx="5055565" cy="252611"/>
          </a:xfrm>
          <a:prstGeom prst="rect">
            <a:avLst/>
          </a:prstGeom>
          <a:noFill/>
          <a:ln>
            <a:solidFill>
              <a:srgbClr val="572970"/>
            </a:solid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Response</a:t>
            </a:r>
            <a:endParaRPr lang="en-US" sz="1600" dirty="0">
              <a:latin typeface="HN for TELUS" panose="020B0504030202020204" pitchFamily="34" charset="0"/>
            </a:endParaRPr>
          </a:p>
        </p:txBody>
      </p:sp>
      <p:sp>
        <p:nvSpPr>
          <p:cNvPr id="18" name="Text 12"/>
          <p:cNvSpPr/>
          <p:nvPr/>
        </p:nvSpPr>
        <p:spPr>
          <a:xfrm>
            <a:off x="821015" y="5682059"/>
            <a:ext cx="5055565" cy="675680"/>
          </a:xfrm>
          <a:prstGeom prst="rect">
            <a:avLst/>
          </a:prstGeom>
          <a:noFill/>
          <a:ln>
            <a:solidFill>
              <a:srgbClr val="572970"/>
            </a:solidFill>
          </a:ln>
        </p:spPr>
        <p:txBody>
          <a:bodyPr wrap="square" lIns="0" tIns="0" rIns="0" bIns="0" rtlCol="0" anchor="t">
            <a:noAutofit/>
          </a:bodyPr>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Clear procedures for suicide concerns, severe emotional distress, substance-related crises, and threats to self or others.</a:t>
            </a:r>
            <a:endParaRPr lang="en-US" sz="1600" dirty="0">
              <a:latin typeface="HN for TELUS" panose="020B0504030202020204" pitchFamily="34" charset="0"/>
            </a:endParaRPr>
          </a:p>
        </p:txBody>
      </p:sp>
      <p:pic>
        <p:nvPicPr>
          <p:cNvPr id="19"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55576" y="4988719"/>
            <a:ext cx="5374644" cy="1369020"/>
          </a:xfrm>
          <a:prstGeom prst="rect">
            <a:avLst/>
          </a:prstGeom>
        </p:spPr>
      </p:pic>
      <p:sp>
        <p:nvSpPr>
          <p:cNvPr id="20" name="Text 13"/>
          <p:cNvSpPr/>
          <p:nvPr/>
        </p:nvSpPr>
        <p:spPr>
          <a:xfrm>
            <a:off x="8737481" y="5083671"/>
            <a:ext cx="210835" cy="263525"/>
          </a:xfrm>
          <a:prstGeom prst="rect">
            <a:avLst/>
          </a:prstGeom>
          <a:noFill/>
          <a:ln>
            <a:solidFill>
              <a:srgbClr val="572970"/>
            </a:solidFill>
          </a:ln>
        </p:spPr>
        <p:txBody>
          <a:bodyPr wrap="none" lIns="0" tIns="0" rIns="0" bIns="0" rtlCol="0" anchor="ctr"/>
          <a:lstStyle/>
          <a:p>
            <a:pPr marL="0" indent="0" algn="ctr">
              <a:lnSpc>
                <a:spcPct val="100000"/>
              </a:lnSpc>
              <a:buNone/>
            </a:pPr>
            <a:r>
              <a:rPr lang="en-US" sz="1650" dirty="0">
                <a:solidFill>
                  <a:srgbClr val="333333"/>
                </a:solidFill>
                <a:latin typeface="HN for TELUS" panose="020B0504030202020204" pitchFamily="34" charset="0"/>
                <a:ea typeface="HN for TELUS" panose="020B0504030202020204" pitchFamily="34" charset="0"/>
                <a:cs typeface="Tenor Sans" pitchFamily="34" charset="-120"/>
              </a:rPr>
              <a:t>4</a:t>
            </a:r>
            <a:endParaRPr lang="en-US" sz="1650" dirty="0">
              <a:latin typeface="HN for TELUS" panose="020B0504030202020204" pitchFamily="34" charset="0"/>
            </a:endParaRPr>
          </a:p>
        </p:txBody>
      </p:sp>
      <p:sp>
        <p:nvSpPr>
          <p:cNvPr id="21" name="Text 14"/>
          <p:cNvSpPr/>
          <p:nvPr/>
        </p:nvSpPr>
        <p:spPr>
          <a:xfrm>
            <a:off x="6315114" y="5509987"/>
            <a:ext cx="5055565" cy="252611"/>
          </a:xfrm>
          <a:prstGeom prst="rect">
            <a:avLst/>
          </a:prstGeom>
          <a:noFill/>
          <a:ln>
            <a:solidFill>
              <a:srgbClr val="572970"/>
            </a:solid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Recovery</a:t>
            </a:r>
            <a:endParaRPr lang="en-US" sz="1600" dirty="0">
              <a:latin typeface="HN for TELUS" panose="020B0504030202020204" pitchFamily="34" charset="0"/>
            </a:endParaRPr>
          </a:p>
        </p:txBody>
      </p:sp>
      <p:sp>
        <p:nvSpPr>
          <p:cNvPr id="22" name="Text 15"/>
          <p:cNvSpPr/>
          <p:nvPr/>
        </p:nvSpPr>
        <p:spPr>
          <a:xfrm>
            <a:off x="6315115" y="5829480"/>
            <a:ext cx="5055565" cy="454385"/>
          </a:xfrm>
          <a:prstGeom prst="rect">
            <a:avLst/>
          </a:prstGeom>
          <a:noFill/>
          <a:ln>
            <a:solidFill>
              <a:srgbClr val="572970"/>
            </a:solidFill>
          </a:ln>
        </p:spPr>
        <p:txBody>
          <a:bodyPr wrap="square" lIns="0" tIns="0" rIns="0" bIns="0" rtlCol="0" anchor="t">
            <a:noAutofit/>
          </a:bodyPr>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Return-to-work planning, follow-up support, and team stabilization following a crisis event.</a:t>
            </a:r>
            <a:endParaRPr lang="en-US" sz="1600" dirty="0">
              <a:latin typeface="HN for TELUS" panose="020B0504030202020204" pitchFamily="34" charset="0"/>
            </a:endParaRPr>
          </a:p>
        </p:txBody>
      </p:sp>
      <p:pic>
        <p:nvPicPr>
          <p:cNvPr id="24" name="Picture 23">
            <a:extLst>
              <a:ext uri="{FF2B5EF4-FFF2-40B4-BE49-F238E27FC236}">
                <a16:creationId xmlns:a16="http://schemas.microsoft.com/office/drawing/2014/main" id="{A2AA7E5B-4E3D-4DD4-DE7A-BBAE631FF48D}"/>
              </a:ext>
            </a:extLst>
          </p:cNvPr>
          <p:cNvPicPr>
            <a:picLocks noChangeAspect="1"/>
          </p:cNvPicPr>
          <p:nvPr/>
        </p:nvPicPr>
        <p:blipFill>
          <a:blip r:embed="rId5"/>
          <a:stretch>
            <a:fillRect/>
          </a:stretch>
        </p:blipFill>
        <p:spPr>
          <a:xfrm>
            <a:off x="10220202" y="6429375"/>
            <a:ext cx="1714649" cy="388654"/>
          </a:xfrm>
          <a:prstGeom prst="rect">
            <a:avLst/>
          </a:prstGeom>
          <a:ln>
            <a:solidFill>
              <a:srgbClr val="572970"/>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661475" y="1306909"/>
            <a:ext cx="719516"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60691" y="1356519"/>
            <a:ext cx="1130669"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6</a:t>
            </a:r>
            <a:endParaRPr lang="en-US" sz="1000" dirty="0">
              <a:solidFill>
                <a:srgbClr val="572970"/>
              </a:solidFill>
              <a:latin typeface="HN for TELUS" panose="020B0504030202020204" pitchFamily="34" charset="0"/>
            </a:endParaRPr>
          </a:p>
        </p:txBody>
      </p:sp>
      <p:sp>
        <p:nvSpPr>
          <p:cNvPr id="4" name="Text 2"/>
          <p:cNvSpPr/>
          <p:nvPr/>
        </p:nvSpPr>
        <p:spPr>
          <a:xfrm>
            <a:off x="661475" y="1624409"/>
            <a:ext cx="10868745" cy="594420"/>
          </a:xfrm>
          <a:prstGeom prst="rect">
            <a:avLst/>
          </a:prstGeom>
          <a:noFill/>
          <a:ln/>
        </p:spPr>
        <p:txBody>
          <a:bodyPr wrap="none" lIns="0" tIns="0" rIns="0" bIns="0" rtlCol="0" anchor="t"/>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The Role of </a:t>
            </a:r>
            <a:r>
              <a:rPr lang="en-US" sz="3700" i="1" dirty="0">
                <a:solidFill>
                  <a:srgbClr val="201613"/>
                </a:solidFill>
                <a:latin typeface="HN for TELUS" panose="020B0504030202020204" pitchFamily="34" charset="0"/>
                <a:ea typeface="HN for TELUS" panose="020B0504030202020204" pitchFamily="34" charset="0"/>
                <a:cs typeface="Tenor Sans" pitchFamily="34" charset="-120"/>
              </a:rPr>
              <a:t>Leadership</a:t>
            </a:r>
            <a:endParaRPr lang="en-US" sz="3700" dirty="0">
              <a:latin typeface="HN for TELUS" panose="020B0504030202020204" pitchFamily="34" charset="0"/>
            </a:endParaRPr>
          </a:p>
        </p:txBody>
      </p:sp>
      <p:sp>
        <p:nvSpPr>
          <p:cNvPr id="5" name="Text 3"/>
          <p:cNvSpPr/>
          <p:nvPr/>
        </p:nvSpPr>
        <p:spPr>
          <a:xfrm>
            <a:off x="661475" y="2344553"/>
            <a:ext cx="10868745" cy="516930"/>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Employees watch leaders more than policies. Research consistently shows that workplace culture heavily influences employee well-being. Supportive leadership reduces stress and increases psychological safety.</a:t>
            </a:r>
            <a:endParaRPr lang="en-US" dirty="0">
              <a:latin typeface="HN for TELUS" panose="020B0504030202020204" pitchFamily="34" charset="0"/>
            </a:endParaRPr>
          </a:p>
        </p:txBody>
      </p:sp>
      <p:sp>
        <p:nvSpPr>
          <p:cNvPr id="6" name="Shape 4"/>
          <p:cNvSpPr/>
          <p:nvPr/>
        </p:nvSpPr>
        <p:spPr>
          <a:xfrm>
            <a:off x="521277" y="3169841"/>
            <a:ext cx="3633801" cy="1664806"/>
          </a:xfrm>
          <a:prstGeom prst="roundRect">
            <a:avLst>
              <a:gd name="adj" fmla="val 4364"/>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661475" y="3347328"/>
            <a:ext cx="3143965" cy="297160"/>
          </a:xfrm>
          <a:prstGeom prst="rect">
            <a:avLst/>
          </a:prstGeom>
          <a:noFill/>
          <a:ln>
            <a:solidFill>
              <a:srgbClr val="572970"/>
            </a:solid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Normalize Conversations</a:t>
            </a:r>
            <a:endParaRPr lang="en-US" sz="1850" dirty="0">
              <a:latin typeface="HN for TELUS" panose="020B0504030202020204" pitchFamily="34" charset="0"/>
            </a:endParaRPr>
          </a:p>
        </p:txBody>
      </p:sp>
      <p:sp>
        <p:nvSpPr>
          <p:cNvPr id="8" name="Text 6"/>
          <p:cNvSpPr/>
          <p:nvPr/>
        </p:nvSpPr>
        <p:spPr>
          <a:xfrm>
            <a:off x="661475" y="3750569"/>
            <a:ext cx="3328309" cy="967272"/>
          </a:xfrm>
          <a:prstGeom prst="rect">
            <a:avLst/>
          </a:prstGeom>
          <a:noFill/>
          <a:ln>
            <a:solidFill>
              <a:srgbClr val="572970"/>
            </a:solidFill>
          </a:ln>
        </p:spPr>
        <p:txBody>
          <a:bodyPr wrap="square" lIns="0" tIns="0" rIns="0" bIns="0" rtlCol="0" anchor="t">
            <a:noAutofit/>
          </a:bodyPr>
          <a:lstStyle/>
          <a:p>
            <a:pPr marL="0" indent="0" algn="l">
              <a:lnSpc>
                <a:spcPct val="104000"/>
              </a:lnSpc>
              <a:buNone/>
            </a:pPr>
            <a:r>
              <a:rPr lang="en-US" sz="1550" dirty="0">
                <a:solidFill>
                  <a:srgbClr val="333333"/>
                </a:solidFill>
                <a:latin typeface="HN for TELUS" panose="020B0504030202020204" pitchFamily="34" charset="0"/>
                <a:ea typeface="HN for TELUS" panose="020B0504030202020204" pitchFamily="34" charset="0"/>
                <a:cs typeface="Tenor Sans" pitchFamily="34" charset="-120"/>
              </a:rPr>
              <a:t>Leaders who openly acknowledge mental health challenges create a culture where employees feel safe enough to seek help early.</a:t>
            </a:r>
            <a:endParaRPr lang="en-US" sz="1550" dirty="0">
              <a:latin typeface="HN for TELUS" panose="020B0504030202020204" pitchFamily="34" charset="0"/>
            </a:endParaRPr>
          </a:p>
        </p:txBody>
      </p:sp>
      <p:sp>
        <p:nvSpPr>
          <p:cNvPr id="9" name="Shape 7"/>
          <p:cNvSpPr/>
          <p:nvPr/>
        </p:nvSpPr>
        <p:spPr>
          <a:xfrm>
            <a:off x="4339422" y="3169841"/>
            <a:ext cx="3512752" cy="1591766"/>
          </a:xfrm>
          <a:prstGeom prst="roundRect">
            <a:avLst>
              <a:gd name="adj" fmla="val 4364"/>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0" name="Text 8"/>
          <p:cNvSpPr/>
          <p:nvPr/>
        </p:nvSpPr>
        <p:spPr>
          <a:xfrm>
            <a:off x="4523766" y="3354189"/>
            <a:ext cx="3144064" cy="297160"/>
          </a:xfrm>
          <a:prstGeom prst="rect">
            <a:avLst/>
          </a:prstGeom>
          <a:noFill/>
          <a:ln>
            <a:solidFill>
              <a:srgbClr val="572970"/>
            </a:solid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Encourage EAP Use</a:t>
            </a:r>
            <a:endParaRPr lang="en-US" sz="1850" dirty="0">
              <a:latin typeface="HN for TELUS" panose="020B0504030202020204" pitchFamily="34" charset="0"/>
            </a:endParaRPr>
          </a:p>
        </p:txBody>
      </p:sp>
      <p:sp>
        <p:nvSpPr>
          <p:cNvPr id="11" name="Text 9"/>
          <p:cNvSpPr/>
          <p:nvPr/>
        </p:nvSpPr>
        <p:spPr>
          <a:xfrm>
            <a:off x="4523766" y="3750568"/>
            <a:ext cx="3144064" cy="826691"/>
          </a:xfrm>
          <a:prstGeom prst="rect">
            <a:avLst/>
          </a:prstGeom>
          <a:noFill/>
          <a:ln>
            <a:solidFill>
              <a:srgbClr val="572970"/>
            </a:solidFill>
          </a:ln>
        </p:spPr>
        <p:txBody>
          <a:bodyPr wrap="square" lIns="0" tIns="0" rIns="0" bIns="0" rtlCol="0" anchor="t">
            <a:normAutofit/>
          </a:bodyPr>
          <a:lstStyle/>
          <a:p>
            <a:pPr marL="0" indent="0" algn="l">
              <a:lnSpc>
                <a:spcPct val="104000"/>
              </a:lnSpc>
              <a:buNone/>
            </a:pPr>
            <a:r>
              <a:rPr lang="en-US" sz="1300" dirty="0">
                <a:solidFill>
                  <a:srgbClr val="333333"/>
                </a:solidFill>
                <a:latin typeface="HN for TELUS" panose="020B0504030202020204" pitchFamily="34" charset="0"/>
                <a:ea typeface="HN for TELUS" panose="020B0504030202020204" pitchFamily="34" charset="0"/>
                <a:cs typeface="Tenor Sans" pitchFamily="34" charset="-120"/>
              </a:rPr>
              <a:t>Actively promote Employee Assistance Program </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resources</a:t>
            </a:r>
            <a:r>
              <a:rPr lang="en-US" sz="1300" dirty="0">
                <a:solidFill>
                  <a:srgbClr val="333333"/>
                </a:solidFill>
                <a:latin typeface="HN for TELUS" panose="020B0504030202020204" pitchFamily="34" charset="0"/>
                <a:ea typeface="HN for TELUS" panose="020B0504030202020204" pitchFamily="34" charset="0"/>
                <a:cs typeface="Tenor Sans" pitchFamily="34" charset="-120"/>
              </a:rPr>
              <a:t> and model willingness to use available support tools.</a:t>
            </a:r>
            <a:endParaRPr lang="en-US" sz="1300" dirty="0">
              <a:latin typeface="HN for TELUS" panose="020B0504030202020204" pitchFamily="34" charset="0"/>
            </a:endParaRPr>
          </a:p>
        </p:txBody>
      </p:sp>
      <p:sp>
        <p:nvSpPr>
          <p:cNvPr id="12" name="Shape 10"/>
          <p:cNvSpPr/>
          <p:nvPr/>
        </p:nvSpPr>
        <p:spPr>
          <a:xfrm>
            <a:off x="8017468" y="3169841"/>
            <a:ext cx="3512653" cy="1591766"/>
          </a:xfrm>
          <a:prstGeom prst="roundRect">
            <a:avLst>
              <a:gd name="adj" fmla="val 4364"/>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3" name="Text 11"/>
          <p:cNvSpPr/>
          <p:nvPr/>
        </p:nvSpPr>
        <p:spPr>
          <a:xfrm>
            <a:off x="8201812" y="3354189"/>
            <a:ext cx="3143965" cy="297160"/>
          </a:xfrm>
          <a:prstGeom prst="rect">
            <a:avLst/>
          </a:prstGeom>
          <a:noFill/>
          <a:ln>
            <a:solidFill>
              <a:srgbClr val="572970"/>
            </a:solid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Model Healthy Boundaries</a:t>
            </a:r>
            <a:endParaRPr lang="en-US" sz="1850" dirty="0">
              <a:latin typeface="HN for TELUS" panose="020B0504030202020204" pitchFamily="34" charset="0"/>
            </a:endParaRPr>
          </a:p>
        </p:txBody>
      </p:sp>
      <p:sp>
        <p:nvSpPr>
          <p:cNvPr id="14" name="Text 12"/>
          <p:cNvSpPr/>
          <p:nvPr/>
        </p:nvSpPr>
        <p:spPr>
          <a:xfrm>
            <a:off x="8201812" y="3750567"/>
            <a:ext cx="3143965" cy="826691"/>
          </a:xfrm>
          <a:prstGeom prst="rect">
            <a:avLst/>
          </a:prstGeom>
          <a:noFill/>
          <a:ln>
            <a:solidFill>
              <a:srgbClr val="572970"/>
            </a:solid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Demonstrate healthy work-life practices that signal it is acceptable to prioritize personal well-being.</a:t>
            </a:r>
            <a:endParaRPr lang="en-US" sz="1600" dirty="0">
              <a:latin typeface="HN for TELUS" panose="020B0504030202020204" pitchFamily="34" charset="0"/>
            </a:endParaRPr>
          </a:p>
        </p:txBody>
      </p:sp>
      <p:sp>
        <p:nvSpPr>
          <p:cNvPr id="15" name="Shape 13"/>
          <p:cNvSpPr/>
          <p:nvPr/>
        </p:nvSpPr>
        <p:spPr>
          <a:xfrm>
            <a:off x="661475" y="4947642"/>
            <a:ext cx="10868745" cy="603349"/>
          </a:xfrm>
          <a:prstGeom prst="roundRect">
            <a:avLst>
              <a:gd name="adj" fmla="val 11513"/>
            </a:avLst>
          </a:prstGeom>
          <a:solidFill>
            <a:srgbClr val="572970"/>
          </a:solidFill>
          <a:ln/>
        </p:spPr>
        <p:txBody>
          <a:bodyPr/>
          <a:lstStyle/>
          <a:p>
            <a:endParaRPr lang="en-US" dirty="0">
              <a:latin typeface="HN for TELUS" panose="020B0504030202020204" pitchFamily="34" charset="0"/>
            </a:endParaRPr>
          </a:p>
        </p:txBody>
      </p:sp>
      <p:sp>
        <p:nvSpPr>
          <p:cNvPr id="17" name="Text 14"/>
          <p:cNvSpPr/>
          <p:nvPr/>
        </p:nvSpPr>
        <p:spPr>
          <a:xfrm>
            <a:off x="1198731" y="5154216"/>
            <a:ext cx="10775780" cy="206673"/>
          </a:xfrm>
          <a:prstGeom prst="rect">
            <a:avLst/>
          </a:prstGeom>
          <a:noFill/>
          <a:ln/>
        </p:spPr>
        <p:txBody>
          <a:bodyPr wrap="none" lIns="0" tIns="0" rIns="0" bIns="0" rtlCol="0" anchor="t"/>
          <a:lstStyle/>
          <a:p>
            <a:pPr marL="0" indent="0" algn="l">
              <a:lnSpc>
                <a:spcPct val="104000"/>
              </a:lnSpc>
              <a:buNone/>
            </a:pPr>
            <a:r>
              <a:rPr lang="en-US" sz="1600" b="1" dirty="0">
                <a:solidFill>
                  <a:schemeClr val="bg1"/>
                </a:solidFill>
                <a:latin typeface="HN for TELUS" panose="020B0504030202020204" pitchFamily="34" charset="0"/>
                <a:ea typeface="HN for TELUS" panose="020B0504030202020204" pitchFamily="34" charset="0"/>
                <a:cs typeface="Tenor Sans" pitchFamily="34" charset="-120"/>
              </a:rPr>
              <a:t>Leadership Question:</a:t>
            </a:r>
            <a:r>
              <a:rPr lang="en-US" sz="1600" dirty="0">
                <a:solidFill>
                  <a:schemeClr val="bg1"/>
                </a:solidFill>
                <a:latin typeface="HN for TELUS" panose="020B0504030202020204" pitchFamily="34" charset="0"/>
                <a:ea typeface="HN for TELUS" panose="020B0504030202020204" pitchFamily="34" charset="0"/>
                <a:cs typeface="Tenor Sans" pitchFamily="34" charset="-120"/>
              </a:rPr>
              <a:t> Would employees feel safe telling their supervisor they are struggling?</a:t>
            </a:r>
            <a:endParaRPr lang="en-US" sz="1600" dirty="0">
              <a:solidFill>
                <a:schemeClr val="bg1"/>
              </a:solidFill>
              <a:latin typeface="HN for TELUS" panose="020B0504030202020204" pitchFamily="34" charset="0"/>
            </a:endParaRPr>
          </a:p>
        </p:txBody>
      </p:sp>
      <p:pic>
        <p:nvPicPr>
          <p:cNvPr id="19" name="Picture 18">
            <a:extLst>
              <a:ext uri="{FF2B5EF4-FFF2-40B4-BE49-F238E27FC236}">
                <a16:creationId xmlns:a16="http://schemas.microsoft.com/office/drawing/2014/main" id="{DA93C6ED-80DD-549C-4E2B-04E76DDDBE8E}"/>
              </a:ext>
            </a:extLst>
          </p:cNvPr>
          <p:cNvPicPr>
            <a:picLocks noChangeAspect="1"/>
          </p:cNvPicPr>
          <p:nvPr/>
        </p:nvPicPr>
        <p:blipFill>
          <a:blip r:embed="rId3"/>
          <a:stretch>
            <a:fillRect/>
          </a:stretch>
        </p:blipFill>
        <p:spPr>
          <a:xfrm>
            <a:off x="10099433" y="6249974"/>
            <a:ext cx="1714649" cy="388654"/>
          </a:xfrm>
          <a:prstGeom prst="rect">
            <a:avLst/>
          </a:prstGeom>
        </p:spPr>
      </p:pic>
      <p:pic>
        <p:nvPicPr>
          <p:cNvPr id="21" name="Picture 20">
            <a:extLst>
              <a:ext uri="{FF2B5EF4-FFF2-40B4-BE49-F238E27FC236}">
                <a16:creationId xmlns:a16="http://schemas.microsoft.com/office/drawing/2014/main" id="{BF3F7445-6E41-FA38-6C64-3459B7220CB5}"/>
              </a:ext>
            </a:extLst>
          </p:cNvPr>
          <p:cNvPicPr>
            <a:picLocks noChangeAspect="1"/>
          </p:cNvPicPr>
          <p:nvPr/>
        </p:nvPicPr>
        <p:blipFill>
          <a:blip r:embed="rId4" cstate="hqprint">
            <a:extLst>
              <a:ext uri="{28A0092B-C50C-407E-A947-70E740481C1C}">
                <a14:useLocalDpi xmlns:a14="http://schemas.microsoft.com/office/drawing/2010/main"/>
              </a:ext>
            </a:extLst>
          </a:blip>
          <a:srcRect/>
          <a:stretch>
            <a:fillRect/>
          </a:stretch>
        </p:blipFill>
        <p:spPr>
          <a:xfrm rot="16200000">
            <a:off x="9778112" y="241408"/>
            <a:ext cx="2675006" cy="215258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661475" y="671909"/>
            <a:ext cx="605517" cy="213717"/>
          </a:xfrm>
          <a:prstGeom prst="roundRect">
            <a:avLst>
              <a:gd name="adj" fmla="val 22102"/>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45809" y="714077"/>
            <a:ext cx="1046434" cy="129381"/>
          </a:xfrm>
          <a:prstGeom prst="rect">
            <a:avLst/>
          </a:prstGeom>
          <a:noFill/>
          <a:ln/>
        </p:spPr>
        <p:txBody>
          <a:bodyPr wrap="none" lIns="0" tIns="0" rIns="0" bIns="0" rtlCol="0" anchor="t"/>
          <a:lstStyle/>
          <a:p>
            <a:pPr marL="0" indent="0" algn="l">
              <a:lnSpc>
                <a:spcPct val="96000"/>
              </a:lnSpc>
              <a:buNone/>
            </a:pPr>
            <a:r>
              <a:rPr lang="en-US" sz="850" dirty="0">
                <a:solidFill>
                  <a:srgbClr val="572970"/>
                </a:solidFill>
                <a:latin typeface="HN for TELUS" panose="020B0504030202020204" pitchFamily="34" charset="0"/>
                <a:ea typeface="HN for TELUS" panose="020B0504030202020204" pitchFamily="34" charset="0"/>
                <a:cs typeface="Tenor Sans" pitchFamily="34" charset="-120"/>
              </a:rPr>
              <a:t>SLIDE 7</a:t>
            </a:r>
            <a:endParaRPr lang="en-US" sz="850" dirty="0">
              <a:solidFill>
                <a:srgbClr val="572970"/>
              </a:solidFill>
              <a:latin typeface="HN for TELUS" panose="020B0504030202020204" pitchFamily="34" charset="0"/>
            </a:endParaRPr>
          </a:p>
        </p:txBody>
      </p:sp>
      <p:sp>
        <p:nvSpPr>
          <p:cNvPr id="4" name="Text 2"/>
          <p:cNvSpPr/>
          <p:nvPr/>
        </p:nvSpPr>
        <p:spPr>
          <a:xfrm>
            <a:off x="661475" y="933351"/>
            <a:ext cx="10868745" cy="505222"/>
          </a:xfrm>
          <a:prstGeom prst="rect">
            <a:avLst/>
          </a:prstGeom>
          <a:noFill/>
          <a:ln/>
        </p:spPr>
        <p:txBody>
          <a:bodyPr wrap="none" lIns="0" tIns="0" rIns="0" bIns="0" rtlCol="0" anchor="t"/>
          <a:lstStyle/>
          <a:p>
            <a:pPr marL="0" indent="0" algn="l">
              <a:lnSpc>
                <a:spcPct val="104000"/>
              </a:lnSpc>
              <a:buNone/>
            </a:pPr>
            <a:r>
              <a:rPr lang="en-US" sz="3150" dirty="0">
                <a:solidFill>
                  <a:srgbClr val="201613"/>
                </a:solidFill>
                <a:latin typeface="HN for TELUS" panose="020B0504030202020204" pitchFamily="34" charset="0"/>
                <a:ea typeface="HN for TELUS" panose="020B0504030202020204" pitchFamily="34" charset="0"/>
                <a:cs typeface="Tenor Sans" pitchFamily="34" charset="-120"/>
              </a:rPr>
              <a:t>Building a Mental Health Crisis Response Framework</a:t>
            </a:r>
            <a:endParaRPr lang="en-US" sz="3150" dirty="0">
              <a:latin typeface="HN for TELUS" panose="020B0504030202020204" pitchFamily="34" charset="0"/>
            </a:endParaRPr>
          </a:p>
        </p:txBody>
      </p:sp>
      <p:sp>
        <p:nvSpPr>
          <p:cNvPr id="5" name="Text 3"/>
          <p:cNvSpPr/>
          <p:nvPr/>
        </p:nvSpPr>
        <p:spPr>
          <a:xfrm>
            <a:off x="661475" y="1552775"/>
            <a:ext cx="11478330" cy="227507"/>
          </a:xfrm>
          <a:prstGeom prst="rect">
            <a:avLst/>
          </a:prstGeom>
          <a:noFill/>
          <a:ln/>
        </p:spPr>
        <p:txBody>
          <a:bodyPr wrap="none" lIns="0" tIns="0" rIns="0" bIns="0" rtlCol="0" anchor="t"/>
          <a:lstStyle/>
          <a:p>
            <a:pPr marL="0" indent="0" algn="l">
              <a:lnSpc>
                <a:spcPct val="96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The </a:t>
            </a:r>
            <a:r>
              <a:rPr lang="en-US" sz="1600" b="1" dirty="0">
                <a:solidFill>
                  <a:srgbClr val="333333"/>
                </a:solidFill>
                <a:latin typeface="HN for TELUS" panose="020B0504030202020204" pitchFamily="34" charset="0"/>
                <a:ea typeface="HN for TELUS" panose="020B0504030202020204" pitchFamily="34" charset="0"/>
                <a:cs typeface="Tenor Sans" pitchFamily="34" charset="-120"/>
              </a:rPr>
              <a:t>CARE Model</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provides a clear, actionable structure for supervisors responding to a behavioral health concern.</a:t>
            </a:r>
            <a:endParaRPr lang="en-US" sz="1600" dirty="0">
              <a:latin typeface="HN for TELUS" panose="020B0504030202020204" pitchFamily="34" charset="0"/>
            </a:endParaRPr>
          </a:p>
        </p:txBody>
      </p:sp>
      <p:pic>
        <p:nvPicPr>
          <p:cNvPr id="6" name="Image 0" descr="preencoded.png"/>
          <p:cNvPicPr>
            <a:picLocks noChangeAspect="1"/>
          </p:cNvPicPr>
          <p:nvPr/>
        </p:nvPicPr>
        <p:blipFill>
          <a:blip r:embed="rId3"/>
          <a:stretch>
            <a:fillRect/>
          </a:stretch>
        </p:blipFill>
        <p:spPr>
          <a:xfrm>
            <a:off x="661475" y="1914624"/>
            <a:ext cx="5434373" cy="562273"/>
          </a:xfrm>
          <a:prstGeom prst="rect">
            <a:avLst/>
          </a:prstGeom>
        </p:spPr>
      </p:pic>
      <p:sp>
        <p:nvSpPr>
          <p:cNvPr id="7" name="Text 4"/>
          <p:cNvSpPr/>
          <p:nvPr/>
        </p:nvSpPr>
        <p:spPr>
          <a:xfrm>
            <a:off x="801965" y="2596356"/>
            <a:ext cx="5153392" cy="252611"/>
          </a:xfrm>
          <a:prstGeom prst="rect">
            <a:avLst/>
          </a:prstGeom>
          <a:noFill/>
          <a:ln/>
        </p:spPr>
        <p:txBody>
          <a:bodyPr wrap="none" lIns="0" tIns="0" rIns="0" bIns="0" rtlCol="0" anchor="t"/>
          <a:lstStyle/>
          <a:p>
            <a:pPr marL="0" indent="0" algn="l">
              <a:lnSpc>
                <a:spcPct val="104000"/>
              </a:lnSpc>
              <a:buNone/>
            </a:pPr>
            <a:r>
              <a:rPr lang="en-US" sz="1550" dirty="0">
                <a:solidFill>
                  <a:srgbClr val="333333"/>
                </a:solidFill>
                <a:latin typeface="HN for TELUS" panose="020B0504030202020204" pitchFamily="34" charset="0"/>
                <a:ea typeface="HN for TELUS" panose="020B0504030202020204" pitchFamily="34" charset="0"/>
                <a:cs typeface="Tenor Sans" pitchFamily="34" charset="-120"/>
              </a:rPr>
              <a:t>C — Connect</a:t>
            </a:r>
            <a:endParaRPr lang="en-US" sz="1550" dirty="0">
              <a:latin typeface="HN for TELUS" panose="020B0504030202020204" pitchFamily="34" charset="0"/>
            </a:endParaRPr>
          </a:p>
        </p:txBody>
      </p:sp>
      <p:sp>
        <p:nvSpPr>
          <p:cNvPr id="8" name="Text 5"/>
          <p:cNvSpPr/>
          <p:nvPr/>
        </p:nvSpPr>
        <p:spPr>
          <a:xfrm>
            <a:off x="801965" y="2920603"/>
            <a:ext cx="5153392" cy="393900"/>
          </a:xfrm>
          <a:prstGeom prst="rect">
            <a:avLst/>
          </a:prstGeom>
          <a:noFill/>
          <a:ln/>
        </p:spPr>
        <p:txBody>
          <a:bodyPr wrap="none" lIns="0" tIns="0" rIns="0" bIns="0" rtlCol="0" anchor="t"/>
          <a:lstStyle/>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Recognize warning signs and make a human connection with </a:t>
            </a:r>
          </a:p>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the employee.</a:t>
            </a:r>
            <a:endParaRPr lang="en-US" sz="1400" dirty="0">
              <a:latin typeface="HN for TELUS" panose="020B0504030202020204" pitchFamily="34" charset="0"/>
            </a:endParaRPr>
          </a:p>
        </p:txBody>
      </p:sp>
      <p:pic>
        <p:nvPicPr>
          <p:cNvPr id="9" name="Image 1" descr="preencoded.png"/>
          <p:cNvPicPr>
            <a:picLocks noChangeAspect="1"/>
          </p:cNvPicPr>
          <p:nvPr/>
        </p:nvPicPr>
        <p:blipFill>
          <a:blip r:embed="rId4"/>
          <a:stretch>
            <a:fillRect/>
          </a:stretch>
        </p:blipFill>
        <p:spPr>
          <a:xfrm>
            <a:off x="6095848" y="1914624"/>
            <a:ext cx="5434373" cy="562273"/>
          </a:xfrm>
          <a:prstGeom prst="rect">
            <a:avLst/>
          </a:prstGeom>
        </p:spPr>
      </p:pic>
      <p:sp>
        <p:nvSpPr>
          <p:cNvPr id="10" name="Text 6"/>
          <p:cNvSpPr/>
          <p:nvPr/>
        </p:nvSpPr>
        <p:spPr>
          <a:xfrm>
            <a:off x="6236338" y="2596356"/>
            <a:ext cx="5153392" cy="252611"/>
          </a:xfrm>
          <a:prstGeom prst="rect">
            <a:avLst/>
          </a:prstGeom>
          <a:noFill/>
          <a:ln/>
        </p:spPr>
        <p:txBody>
          <a:bodyPr wrap="none" lIns="0" tIns="0" rIns="0" bIns="0" rtlCol="0" anchor="t"/>
          <a:lstStyle/>
          <a:p>
            <a:pPr marL="0" indent="0" algn="l">
              <a:lnSpc>
                <a:spcPct val="104000"/>
              </a:lnSpc>
              <a:buNone/>
            </a:pPr>
            <a:r>
              <a:rPr lang="en-US" sz="1550" dirty="0">
                <a:solidFill>
                  <a:srgbClr val="333333"/>
                </a:solidFill>
                <a:latin typeface="HN for TELUS" panose="020B0504030202020204" pitchFamily="34" charset="0"/>
                <a:ea typeface="HN for TELUS" panose="020B0504030202020204" pitchFamily="34" charset="0"/>
                <a:cs typeface="Tenor Sans" pitchFamily="34" charset="-120"/>
              </a:rPr>
              <a:t>A — Assess</a:t>
            </a:r>
            <a:endParaRPr lang="en-US" sz="1550" dirty="0">
              <a:latin typeface="HN for TELUS" panose="020B0504030202020204" pitchFamily="34" charset="0"/>
            </a:endParaRPr>
          </a:p>
        </p:txBody>
      </p:sp>
      <p:sp>
        <p:nvSpPr>
          <p:cNvPr id="11" name="Text 7"/>
          <p:cNvSpPr/>
          <p:nvPr/>
        </p:nvSpPr>
        <p:spPr>
          <a:xfrm>
            <a:off x="6236338" y="2920603"/>
            <a:ext cx="5153392" cy="325041"/>
          </a:xfrm>
          <a:prstGeom prst="rect">
            <a:avLst/>
          </a:prstGeom>
          <a:noFill/>
          <a:ln/>
        </p:spPr>
        <p:txBody>
          <a:bodyPr wrap="square" lIns="0" tIns="0" rIns="0" bIns="0" rtlCol="0" anchor="t">
            <a:noAutofit/>
          </a:bodyPr>
          <a:lstStyle/>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Determine the urgency and level of risk. Listen carefully without minimizing.</a:t>
            </a:r>
            <a:endParaRPr lang="en-US" sz="1400" dirty="0">
              <a:latin typeface="HN for TELUS" panose="020B0504030202020204" pitchFamily="34" charset="0"/>
            </a:endParaRPr>
          </a:p>
        </p:txBody>
      </p:sp>
      <p:pic>
        <p:nvPicPr>
          <p:cNvPr id="12" name="Image 2" descr="preencoded.png"/>
          <p:cNvPicPr>
            <a:picLocks noChangeAspect="1"/>
          </p:cNvPicPr>
          <p:nvPr/>
        </p:nvPicPr>
        <p:blipFill>
          <a:blip r:embed="rId5"/>
          <a:stretch>
            <a:fillRect/>
          </a:stretch>
        </p:blipFill>
        <p:spPr>
          <a:xfrm>
            <a:off x="661475" y="3386138"/>
            <a:ext cx="5434373" cy="562273"/>
          </a:xfrm>
          <a:prstGeom prst="rect">
            <a:avLst/>
          </a:prstGeom>
        </p:spPr>
      </p:pic>
      <p:sp>
        <p:nvSpPr>
          <p:cNvPr id="13" name="Text 8"/>
          <p:cNvSpPr/>
          <p:nvPr/>
        </p:nvSpPr>
        <p:spPr>
          <a:xfrm>
            <a:off x="801965" y="4067870"/>
            <a:ext cx="5153392" cy="252611"/>
          </a:xfrm>
          <a:prstGeom prst="rect">
            <a:avLst/>
          </a:prstGeom>
          <a:noFill/>
          <a:ln/>
        </p:spPr>
        <p:txBody>
          <a:bodyPr wrap="none" lIns="0" tIns="0" rIns="0" bIns="0" rtlCol="0" anchor="t"/>
          <a:lstStyle/>
          <a:p>
            <a:pPr marL="0" indent="0" algn="l">
              <a:lnSpc>
                <a:spcPct val="104000"/>
              </a:lnSpc>
              <a:buNone/>
            </a:pPr>
            <a:r>
              <a:rPr lang="en-US" sz="1550" dirty="0">
                <a:solidFill>
                  <a:srgbClr val="333333"/>
                </a:solidFill>
                <a:latin typeface="HN for TELUS" panose="020B0504030202020204" pitchFamily="34" charset="0"/>
                <a:ea typeface="HN for TELUS" panose="020B0504030202020204" pitchFamily="34" charset="0"/>
                <a:cs typeface="Tenor Sans" pitchFamily="34" charset="-120"/>
              </a:rPr>
              <a:t>R — Respond</a:t>
            </a:r>
            <a:endParaRPr lang="en-US" sz="1550" dirty="0">
              <a:latin typeface="HN for TELUS" panose="020B0504030202020204" pitchFamily="34" charset="0"/>
            </a:endParaRPr>
          </a:p>
        </p:txBody>
      </p:sp>
      <p:sp>
        <p:nvSpPr>
          <p:cNvPr id="14" name="Text 9"/>
          <p:cNvSpPr/>
          <p:nvPr/>
        </p:nvSpPr>
        <p:spPr>
          <a:xfrm>
            <a:off x="801965" y="4392116"/>
            <a:ext cx="5153392" cy="162520"/>
          </a:xfrm>
          <a:prstGeom prst="rect">
            <a:avLst/>
          </a:prstGeom>
          <a:noFill/>
          <a:ln/>
        </p:spPr>
        <p:txBody>
          <a:bodyPr wrap="none" lIns="0" tIns="0" rIns="0" bIns="0" rtlCol="0" anchor="t"/>
          <a:lstStyle/>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Activate resources immediately. Contact EAP, HR, or 988 as appropriate.</a:t>
            </a:r>
            <a:endParaRPr lang="en-US" sz="1400" dirty="0">
              <a:latin typeface="HN for TELUS" panose="020B0504030202020204" pitchFamily="34" charset="0"/>
            </a:endParaRPr>
          </a:p>
        </p:txBody>
      </p:sp>
      <p:pic>
        <p:nvPicPr>
          <p:cNvPr id="15" name="Image 3" descr="preencoded.png"/>
          <p:cNvPicPr>
            <a:picLocks noChangeAspect="1"/>
          </p:cNvPicPr>
          <p:nvPr/>
        </p:nvPicPr>
        <p:blipFill>
          <a:blip r:embed="rId6"/>
          <a:stretch>
            <a:fillRect/>
          </a:stretch>
        </p:blipFill>
        <p:spPr>
          <a:xfrm>
            <a:off x="6095848" y="3386138"/>
            <a:ext cx="5434373" cy="562273"/>
          </a:xfrm>
          <a:prstGeom prst="rect">
            <a:avLst/>
          </a:prstGeom>
        </p:spPr>
      </p:pic>
      <p:sp>
        <p:nvSpPr>
          <p:cNvPr id="16" name="Text 10"/>
          <p:cNvSpPr/>
          <p:nvPr/>
        </p:nvSpPr>
        <p:spPr>
          <a:xfrm>
            <a:off x="6236338" y="4067870"/>
            <a:ext cx="5153392" cy="252611"/>
          </a:xfrm>
          <a:prstGeom prst="rect">
            <a:avLst/>
          </a:prstGeom>
          <a:noFill/>
          <a:ln/>
        </p:spPr>
        <p:txBody>
          <a:bodyPr wrap="none" lIns="0" tIns="0" rIns="0" bIns="0" rtlCol="0" anchor="t"/>
          <a:lstStyle/>
          <a:p>
            <a:pPr marL="0" indent="0" algn="l">
              <a:lnSpc>
                <a:spcPct val="104000"/>
              </a:lnSpc>
              <a:buNone/>
            </a:pPr>
            <a:r>
              <a:rPr lang="en-US" sz="1550" dirty="0">
                <a:solidFill>
                  <a:srgbClr val="333333"/>
                </a:solidFill>
                <a:latin typeface="HN for TELUS" panose="020B0504030202020204" pitchFamily="34" charset="0"/>
                <a:ea typeface="HN for TELUS" panose="020B0504030202020204" pitchFamily="34" charset="0"/>
                <a:cs typeface="Tenor Sans" pitchFamily="34" charset="-120"/>
              </a:rPr>
              <a:t>E — Engage</a:t>
            </a:r>
            <a:endParaRPr lang="en-US" sz="1550" dirty="0">
              <a:latin typeface="HN for TELUS" panose="020B0504030202020204" pitchFamily="34" charset="0"/>
            </a:endParaRPr>
          </a:p>
        </p:txBody>
      </p:sp>
      <p:sp>
        <p:nvSpPr>
          <p:cNvPr id="17" name="Text 11"/>
          <p:cNvSpPr/>
          <p:nvPr/>
        </p:nvSpPr>
        <p:spPr>
          <a:xfrm>
            <a:off x="6236338" y="4392116"/>
            <a:ext cx="5153392" cy="325041"/>
          </a:xfrm>
          <a:prstGeom prst="rect">
            <a:avLst/>
          </a:prstGeom>
          <a:noFill/>
          <a:ln/>
        </p:spPr>
        <p:txBody>
          <a:bodyPr wrap="square" lIns="0" tIns="0" rIns="0" bIns="0" rtlCol="0" anchor="t">
            <a:noAutofit/>
          </a:bodyPr>
          <a:lstStyle/>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Provide follow-up support. Document according to policy and check in consistently.</a:t>
            </a:r>
            <a:endParaRPr lang="en-US" sz="1400" dirty="0">
              <a:latin typeface="HN for TELUS" panose="020B0504030202020204" pitchFamily="34" charset="0"/>
            </a:endParaRPr>
          </a:p>
        </p:txBody>
      </p:sp>
      <p:sp>
        <p:nvSpPr>
          <p:cNvPr id="18" name="Shape 12"/>
          <p:cNvSpPr/>
          <p:nvPr/>
        </p:nvSpPr>
        <p:spPr>
          <a:xfrm>
            <a:off x="560274" y="4991992"/>
            <a:ext cx="5465328" cy="1646636"/>
          </a:xfrm>
          <a:prstGeom prst="roundRect">
            <a:avLst>
              <a:gd name="adj" fmla="val 8477"/>
            </a:avLst>
          </a:prstGeom>
          <a:solidFill>
            <a:srgbClr val="572970"/>
          </a:solidFill>
          <a:ln/>
        </p:spPr>
        <p:txBody>
          <a:bodyPr/>
          <a:lstStyle/>
          <a:p>
            <a:endParaRPr lang="en-US" dirty="0">
              <a:latin typeface="HN for TELUS" panose="020B0504030202020204" pitchFamily="34" charset="0"/>
            </a:endParaRPr>
          </a:p>
        </p:txBody>
      </p:sp>
      <p:sp>
        <p:nvSpPr>
          <p:cNvPr id="19" name="Text 13"/>
          <p:cNvSpPr/>
          <p:nvPr/>
        </p:nvSpPr>
        <p:spPr>
          <a:xfrm>
            <a:off x="700765" y="5111452"/>
            <a:ext cx="5184348" cy="252611"/>
          </a:xfrm>
          <a:prstGeom prst="rect">
            <a:avLst/>
          </a:prstGeom>
          <a:noFill/>
          <a:ln/>
        </p:spPr>
        <p:txBody>
          <a:bodyPr wrap="none" lIns="0" tIns="0" rIns="0" bIns="0" rtlCol="0" anchor="t"/>
          <a:lstStyle/>
          <a:p>
            <a:pPr marL="0" indent="0" algn="l">
              <a:lnSpc>
                <a:spcPct val="104000"/>
              </a:lnSpc>
              <a:buNone/>
            </a:pPr>
            <a:r>
              <a:rPr lang="en-US" sz="1550" dirty="0">
                <a:solidFill>
                  <a:srgbClr val="FFFFFF"/>
                </a:solidFill>
                <a:latin typeface="HN for TELUS" panose="020B0504030202020204" pitchFamily="34" charset="0"/>
                <a:ea typeface="HN for TELUS" panose="020B0504030202020204" pitchFamily="34" charset="0"/>
                <a:cs typeface="Tenor Sans" pitchFamily="34" charset="-120"/>
              </a:rPr>
              <a:t>Example Scenario</a:t>
            </a:r>
            <a:endParaRPr lang="en-US" sz="1550" dirty="0">
              <a:latin typeface="HN for TELUS" panose="020B0504030202020204" pitchFamily="34" charset="0"/>
            </a:endParaRPr>
          </a:p>
        </p:txBody>
      </p:sp>
      <p:sp>
        <p:nvSpPr>
          <p:cNvPr id="20" name="Text 14"/>
          <p:cNvSpPr/>
          <p:nvPr/>
        </p:nvSpPr>
        <p:spPr>
          <a:xfrm>
            <a:off x="700765" y="5483523"/>
            <a:ext cx="5184348" cy="595015"/>
          </a:xfrm>
          <a:prstGeom prst="rect">
            <a:avLst/>
          </a:prstGeom>
          <a:noFill/>
          <a:ln/>
        </p:spPr>
        <p:txBody>
          <a:bodyPr wrap="square" lIns="0" tIns="0" rIns="0" bIns="0" rtlCol="0" anchor="t"/>
          <a:lstStyle/>
          <a:p>
            <a:pPr marL="0" indent="0" algn="l">
              <a:lnSpc>
                <a:spcPct val="96000"/>
              </a:lnSpc>
              <a:spcAft>
                <a:spcPts val="800"/>
              </a:spcAft>
              <a:buNone/>
            </a:pPr>
            <a:r>
              <a:rPr lang="en-US" sz="1400" dirty="0">
                <a:solidFill>
                  <a:srgbClr val="FFFFFF"/>
                </a:solidFill>
                <a:latin typeface="HN for TELUS" panose="020B0504030202020204" pitchFamily="34" charset="0"/>
                <a:ea typeface="HN for TELUS" panose="020B0504030202020204" pitchFamily="34" charset="0"/>
                <a:cs typeface="Tenor Sans" pitchFamily="34" charset="-120"/>
              </a:rPr>
              <a:t>Employee says: </a:t>
            </a:r>
            <a:r>
              <a:rPr lang="en-US" sz="1400" i="1" dirty="0">
                <a:solidFill>
                  <a:srgbClr val="FFFFFF"/>
                </a:solidFill>
                <a:latin typeface="HN for TELUS" panose="020B0504030202020204" pitchFamily="34" charset="0"/>
                <a:ea typeface="HN for TELUS" panose="020B0504030202020204" pitchFamily="34" charset="0"/>
                <a:cs typeface="Tenor Sans" pitchFamily="34" charset="-120"/>
              </a:rPr>
              <a:t>"I don't know how much longer I can do this."</a:t>
            </a:r>
            <a:endParaRPr lang="en-US" sz="1400" dirty="0">
              <a:latin typeface="HN for TELUS" panose="020B0504030202020204" pitchFamily="34" charset="0"/>
            </a:endParaRPr>
          </a:p>
          <a:p>
            <a:pPr marL="0" indent="0" algn="l">
              <a:lnSpc>
                <a:spcPct val="96000"/>
              </a:lnSpc>
              <a:buNone/>
            </a:pPr>
            <a:r>
              <a:rPr lang="en-US" sz="1400" dirty="0">
                <a:solidFill>
                  <a:srgbClr val="FFFFFF"/>
                </a:solidFill>
                <a:latin typeface="HN for TELUS" panose="020B0504030202020204" pitchFamily="34" charset="0"/>
                <a:ea typeface="HN for TELUS" panose="020B0504030202020204" pitchFamily="34" charset="0"/>
                <a:cs typeface="Tenor Sans" pitchFamily="34" charset="-120"/>
              </a:rPr>
              <a:t>Supervisor should: Stay calm · Ask follow-up questions · Contact designated resources · Utilize EAP and crisis resources · Document according to policy</a:t>
            </a:r>
            <a:endParaRPr lang="en-US" sz="1400" dirty="0">
              <a:latin typeface="HN for TELUS" panose="020B0504030202020204" pitchFamily="34" charset="0"/>
            </a:endParaRPr>
          </a:p>
        </p:txBody>
      </p:sp>
      <p:sp>
        <p:nvSpPr>
          <p:cNvPr id="21" name="Text 15"/>
          <p:cNvSpPr/>
          <p:nvPr/>
        </p:nvSpPr>
        <p:spPr>
          <a:xfrm>
            <a:off x="6273643" y="5111452"/>
            <a:ext cx="5262927" cy="252611"/>
          </a:xfrm>
          <a:prstGeom prst="rect">
            <a:avLst/>
          </a:prstGeom>
          <a:noFill/>
          <a:ln/>
        </p:spPr>
        <p:txBody>
          <a:bodyPr wrap="none" lIns="0" tIns="0" rIns="0" bIns="0" rtlCol="0" anchor="t"/>
          <a:lstStyle/>
          <a:p>
            <a:pPr marL="0" indent="0" algn="l">
              <a:lnSpc>
                <a:spcPct val="104000"/>
              </a:lnSpc>
              <a:buNone/>
            </a:pPr>
            <a:r>
              <a:rPr lang="en-US" sz="1600" dirty="0">
                <a:solidFill>
                  <a:srgbClr val="201613"/>
                </a:solidFill>
                <a:latin typeface="HN for TELUS" panose="020B0504030202020204" pitchFamily="34" charset="0"/>
                <a:ea typeface="HN for TELUS" panose="020B0504030202020204" pitchFamily="34" charset="0"/>
                <a:cs typeface="Tenor Sans" pitchFamily="34" charset="-120"/>
              </a:rPr>
              <a:t>Key Principle</a:t>
            </a:r>
            <a:endParaRPr lang="en-US" sz="1600" dirty="0">
              <a:latin typeface="HN for TELUS" panose="020B0504030202020204" pitchFamily="34" charset="0"/>
            </a:endParaRPr>
          </a:p>
        </p:txBody>
      </p:sp>
      <p:sp>
        <p:nvSpPr>
          <p:cNvPr id="22" name="Text 16"/>
          <p:cNvSpPr/>
          <p:nvPr/>
        </p:nvSpPr>
        <p:spPr>
          <a:xfrm>
            <a:off x="6273643" y="5483523"/>
            <a:ext cx="5262927" cy="766451"/>
          </a:xfrm>
          <a:prstGeom prst="rect">
            <a:avLst/>
          </a:prstGeom>
          <a:noFill/>
          <a:ln/>
        </p:spPr>
        <p:txBody>
          <a:bodyPr wrap="square" lIns="0" tIns="0" rIns="0" bIns="0" rtlCol="0" anchor="t">
            <a:noAutofit/>
          </a:bodyPr>
          <a:lstStyle/>
          <a:p>
            <a:pPr marL="0" indent="0" algn="l">
              <a:lnSpc>
                <a:spcPct val="96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A supervisor's calm, empathetic response in the first moments of a behavioral health concern can be the deciding factor in whether an employee receives help in time.</a:t>
            </a:r>
            <a:endParaRPr lang="en-US" sz="1400" dirty="0">
              <a:latin typeface="HN for TELUS" panose="020B0504030202020204" pitchFamily="34" charset="0"/>
            </a:endParaRPr>
          </a:p>
        </p:txBody>
      </p:sp>
      <p:pic>
        <p:nvPicPr>
          <p:cNvPr id="24" name="Picture 23">
            <a:extLst>
              <a:ext uri="{FF2B5EF4-FFF2-40B4-BE49-F238E27FC236}">
                <a16:creationId xmlns:a16="http://schemas.microsoft.com/office/drawing/2014/main" id="{290C76D1-2048-7609-163C-4BFF204CF731}"/>
              </a:ext>
            </a:extLst>
          </p:cNvPr>
          <p:cNvPicPr>
            <a:picLocks noChangeAspect="1"/>
          </p:cNvPicPr>
          <p:nvPr/>
        </p:nvPicPr>
        <p:blipFill>
          <a:blip r:embed="rId7"/>
          <a:stretch>
            <a:fillRect/>
          </a:stretch>
        </p:blipFill>
        <p:spPr>
          <a:xfrm>
            <a:off x="10099433" y="6249974"/>
            <a:ext cx="1714649" cy="38865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Shape 0"/>
          <p:cNvSpPr/>
          <p:nvPr/>
        </p:nvSpPr>
        <p:spPr>
          <a:xfrm>
            <a:off x="5233360" y="773708"/>
            <a:ext cx="719516"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5332577" y="823317"/>
            <a:ext cx="1130669"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8</a:t>
            </a:r>
            <a:endParaRPr lang="en-US" sz="1000" dirty="0">
              <a:solidFill>
                <a:srgbClr val="572970"/>
              </a:solidFill>
              <a:latin typeface="HN for TELUS" panose="020B0504030202020204" pitchFamily="34" charset="0"/>
            </a:endParaRPr>
          </a:p>
        </p:txBody>
      </p:sp>
      <p:sp>
        <p:nvSpPr>
          <p:cNvPr id="5" name="Text 2"/>
          <p:cNvSpPr/>
          <p:nvPr/>
        </p:nvSpPr>
        <p:spPr>
          <a:xfrm>
            <a:off x="5233360" y="1091208"/>
            <a:ext cx="6296860" cy="1188839"/>
          </a:xfrm>
          <a:prstGeom prst="rect">
            <a:avLst/>
          </a:prstGeom>
          <a:noFill/>
          <a:ln/>
        </p:spPr>
        <p:txBody>
          <a:bodyPr wrap="square" lIns="0" tIns="0" rIns="0" bIns="0" rtlCol="0" anchor="t">
            <a:normAutofit/>
          </a:bodyPr>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Suicide Prevention in the Workplace</a:t>
            </a:r>
            <a:endParaRPr lang="en-US" sz="3700" dirty="0">
              <a:latin typeface="HN for TELUS" panose="020B0504030202020204" pitchFamily="34" charset="0"/>
            </a:endParaRPr>
          </a:p>
        </p:txBody>
      </p:sp>
      <p:sp>
        <p:nvSpPr>
          <p:cNvPr id="6" name="Text 3"/>
          <p:cNvSpPr/>
          <p:nvPr/>
        </p:nvSpPr>
        <p:spPr>
          <a:xfrm>
            <a:off x="5223835" y="2280863"/>
            <a:ext cx="6296860" cy="702284"/>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Suicide prevention is everyone's responsibility. SAMHSA emphasizes that direct conversations about suicide can save lives and improve access to support.</a:t>
            </a:r>
            <a:endParaRPr lang="en-US" dirty="0">
              <a:latin typeface="HN for TELUS" panose="020B0504030202020204" pitchFamily="34" charset="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14311" y="3315097"/>
            <a:ext cx="6315909" cy="1434703"/>
          </a:xfrm>
          <a:prstGeom prst="rect">
            <a:avLst/>
          </a:prstGeom>
        </p:spPr>
      </p:pic>
      <p:sp>
        <p:nvSpPr>
          <p:cNvPr id="8" name="Text 4"/>
          <p:cNvSpPr/>
          <p:nvPr/>
        </p:nvSpPr>
        <p:spPr>
          <a:xfrm>
            <a:off x="5436754" y="3334147"/>
            <a:ext cx="6093466" cy="297160"/>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Warning Indicators May Include:</a:t>
            </a:r>
            <a:endParaRPr lang="en-US" sz="2000" dirty="0">
              <a:latin typeface="HN for TELUS" panose="020B0504030202020204" pitchFamily="34" charset="0"/>
            </a:endParaRPr>
          </a:p>
        </p:txBody>
      </p:sp>
      <p:sp>
        <p:nvSpPr>
          <p:cNvPr id="9" name="Text 5"/>
          <p:cNvSpPr/>
          <p:nvPr/>
        </p:nvSpPr>
        <p:spPr>
          <a:xfrm>
            <a:off x="5436754" y="3730526"/>
            <a:ext cx="6093466" cy="1000224"/>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Talking about being a burden to others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Expressions of hopelessness or feeling trapped</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Increased isolation from coworkers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Significant mood changes</a:t>
            </a:r>
            <a:endParaRPr lang="en-US" sz="1600" dirty="0">
              <a:latin typeface="HN for TELUS" panose="020B0504030202020204" pitchFamily="34" charset="0"/>
            </a:endParaRPr>
          </a:p>
        </p:txBody>
      </p:sp>
      <p:pic>
        <p:nvPicPr>
          <p:cNvPr id="1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214311" y="5042396"/>
            <a:ext cx="6315909" cy="1060847"/>
          </a:xfrm>
          <a:prstGeom prst="rect">
            <a:avLst/>
          </a:prstGeom>
        </p:spPr>
      </p:pic>
      <p:sp>
        <p:nvSpPr>
          <p:cNvPr id="11" name="Text 6"/>
          <p:cNvSpPr/>
          <p:nvPr/>
        </p:nvSpPr>
        <p:spPr>
          <a:xfrm>
            <a:off x="5436754" y="5061446"/>
            <a:ext cx="6093466" cy="303510"/>
          </a:xfrm>
          <a:prstGeom prst="rect">
            <a:avLst/>
          </a:prstGeom>
          <a:noFill/>
          <a:ln/>
        </p:spPr>
        <p:txBody>
          <a:bodyPr wrap="none" lIns="0" tIns="0" rIns="0" bIns="0" rtlCol="0" anchor="t"/>
          <a:lstStyle/>
          <a:p>
            <a:pPr marL="0" indent="0" algn="l">
              <a:lnSpc>
                <a:spcPct val="104000"/>
              </a:lnSpc>
              <a:buNone/>
            </a:pPr>
            <a:r>
              <a:rPr lang="en-US" sz="2000" dirty="0">
                <a:solidFill>
                  <a:srgbClr val="000000"/>
                </a:solidFill>
                <a:latin typeface="HN for TELUS" panose="020B0504030202020204" pitchFamily="34" charset="0"/>
                <a:ea typeface="HN for TELUS" panose="020B0504030202020204" pitchFamily="34" charset="0"/>
                <a:cs typeface="Tenor Sans" pitchFamily="34" charset="-120"/>
              </a:rPr>
              <a:t>🆘</a:t>
            </a: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 Critical Resource: 988 Suicide &amp; Crisis Lifeline</a:t>
            </a:r>
            <a:endParaRPr lang="en-US" sz="2000" dirty="0">
              <a:latin typeface="HN for TELUS" panose="020B0504030202020204" pitchFamily="34" charset="0"/>
            </a:endParaRPr>
          </a:p>
        </p:txBody>
      </p:sp>
      <p:sp>
        <p:nvSpPr>
          <p:cNvPr id="12" name="Text 7"/>
          <p:cNvSpPr/>
          <p:nvPr/>
        </p:nvSpPr>
        <p:spPr>
          <a:xfrm>
            <a:off x="5436754" y="5464174"/>
            <a:ext cx="6093466" cy="766749"/>
          </a:xfrm>
          <a:prstGeom prst="rect">
            <a:avLst/>
          </a:prstGeom>
          <a:no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Available </a:t>
            </a:r>
            <a:r>
              <a:rPr lang="en-US" sz="1600" b="1" dirty="0">
                <a:solidFill>
                  <a:srgbClr val="333333"/>
                </a:solidFill>
                <a:latin typeface="HN for TELUS" panose="020B0504030202020204" pitchFamily="34" charset="0"/>
                <a:ea typeface="HN for TELUS" panose="020B0504030202020204" pitchFamily="34" charset="0"/>
                <a:cs typeface="Tenor Sans" pitchFamily="34" charset="-120"/>
              </a:rPr>
              <a:t>24/7 nationwide</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Employees and supervisors can call or text </a:t>
            </a:r>
            <a:r>
              <a:rPr lang="en-US" sz="1600" b="1" dirty="0">
                <a:solidFill>
                  <a:srgbClr val="333333"/>
                </a:solidFill>
                <a:latin typeface="HN for TELUS" panose="020B0504030202020204" pitchFamily="34" charset="0"/>
                <a:ea typeface="HN for TELUS" panose="020B0504030202020204" pitchFamily="34" charset="0"/>
                <a:cs typeface="Tenor Sans" pitchFamily="34" charset="-120"/>
              </a:rPr>
              <a:t>988</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to connect with trained crisis counselors at any time. Ensure this number is visible in all agency common areas and communications.</a:t>
            </a:r>
            <a:endParaRPr lang="en-US" sz="1600" dirty="0">
              <a:latin typeface="HN for TELUS" panose="020B0504030202020204" pitchFamily="34" charset="0"/>
            </a:endParaRPr>
          </a:p>
        </p:txBody>
      </p:sp>
      <p:pic>
        <p:nvPicPr>
          <p:cNvPr id="14" name="Picture 13">
            <a:extLst>
              <a:ext uri="{FF2B5EF4-FFF2-40B4-BE49-F238E27FC236}">
                <a16:creationId xmlns:a16="http://schemas.microsoft.com/office/drawing/2014/main" id="{6A833FC3-1AC5-6DAD-BF98-A8F2762DF127}"/>
              </a:ext>
            </a:extLst>
          </p:cNvPr>
          <p:cNvPicPr>
            <a:picLocks noChangeAspect="1"/>
          </p:cNvPicPr>
          <p:nvPr/>
        </p:nvPicPr>
        <p:blipFill>
          <a:blip r:embed="rId6"/>
          <a:stretch>
            <a:fillRect/>
          </a:stretch>
        </p:blipFill>
        <p:spPr>
          <a:xfrm>
            <a:off x="10099433" y="6249974"/>
            <a:ext cx="1714649" cy="38865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661475" y="1107182"/>
            <a:ext cx="719516"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60691" y="1156791"/>
            <a:ext cx="1130669"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9</a:t>
            </a:r>
            <a:endParaRPr lang="en-US" sz="1000" dirty="0">
              <a:solidFill>
                <a:srgbClr val="572970"/>
              </a:solidFill>
              <a:latin typeface="HN for TELUS" panose="020B0504030202020204" pitchFamily="34" charset="0"/>
            </a:endParaRPr>
          </a:p>
        </p:txBody>
      </p:sp>
      <p:sp>
        <p:nvSpPr>
          <p:cNvPr id="4" name="Text 2"/>
          <p:cNvSpPr/>
          <p:nvPr/>
        </p:nvSpPr>
        <p:spPr>
          <a:xfrm>
            <a:off x="661475" y="1424682"/>
            <a:ext cx="10868745" cy="594420"/>
          </a:xfrm>
          <a:prstGeom prst="rect">
            <a:avLst/>
          </a:prstGeom>
          <a:noFill/>
          <a:ln/>
        </p:spPr>
        <p:txBody>
          <a:bodyPr wrap="none" lIns="0" tIns="0" rIns="0" bIns="0" rtlCol="0" anchor="t"/>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Psychological Safety</a:t>
            </a:r>
            <a:endParaRPr lang="en-US" sz="3700" dirty="0">
              <a:latin typeface="HN for TELUS" panose="020B0504030202020204" pitchFamily="34" charset="0"/>
            </a:endParaRPr>
          </a:p>
        </p:txBody>
      </p:sp>
      <p:sp>
        <p:nvSpPr>
          <p:cNvPr id="5" name="Text 3"/>
          <p:cNvSpPr/>
          <p:nvPr/>
        </p:nvSpPr>
        <p:spPr>
          <a:xfrm>
            <a:off x="661475" y="2130660"/>
            <a:ext cx="10868745" cy="913569"/>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Supported by the U.S. Surgeon General's Framework for Workplace Mental Health and Well-Being, psychological safety is the belief that employees can speak up, ask for help, admit mistakes, and express concerns — without fear of punishment or humiliation.</a:t>
            </a:r>
            <a:endParaRPr lang="en-US" dirty="0">
              <a:latin typeface="HN for TELUS" panose="020B0504030202020204" pitchFamily="34" charset="0"/>
            </a:endParaRPr>
          </a:p>
        </p:txBody>
      </p:sp>
      <p:sp>
        <p:nvSpPr>
          <p:cNvPr id="6" name="Shape 4"/>
          <p:cNvSpPr/>
          <p:nvPr/>
        </p:nvSpPr>
        <p:spPr>
          <a:xfrm>
            <a:off x="661475" y="3228578"/>
            <a:ext cx="3512653"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845819" y="3412927"/>
            <a:ext cx="314396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Better Communication</a:t>
            </a:r>
            <a:endParaRPr lang="en-US" sz="1850" dirty="0">
              <a:latin typeface="HN for TELUS" panose="020B0504030202020204" pitchFamily="34" charset="0"/>
            </a:endParaRPr>
          </a:p>
        </p:txBody>
      </p:sp>
      <p:sp>
        <p:nvSpPr>
          <p:cNvPr id="8" name="Text 6"/>
          <p:cNvSpPr/>
          <p:nvPr/>
        </p:nvSpPr>
        <p:spPr>
          <a:xfrm>
            <a:off x="845819" y="3809305"/>
            <a:ext cx="3143965" cy="620018"/>
          </a:xfrm>
          <a:prstGeom prst="rect">
            <a:avLst/>
          </a:prstGeom>
          <a:noFill/>
          <a:ln/>
        </p:spPr>
        <p:txBody>
          <a:bodyPr wrap="square" lIns="0" tIns="0" rIns="0" bIns="0" rtlCol="0" anchor="t">
            <a:noAutofit/>
          </a:bodyPr>
          <a:lstStyle/>
          <a:p>
            <a:pPr marL="0" indent="0" algn="l">
              <a:lnSpc>
                <a:spcPct val="104000"/>
              </a:lnSpc>
              <a:buNone/>
            </a:pP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When employees feel safe, they surface concerns early — before they become crises.</a:t>
            </a:r>
            <a:endParaRPr lang="en-US" sz="1500" dirty="0">
              <a:latin typeface="HN for TELUS" panose="020B0504030202020204" pitchFamily="34" charset="0"/>
            </a:endParaRPr>
          </a:p>
        </p:txBody>
      </p:sp>
      <p:sp>
        <p:nvSpPr>
          <p:cNvPr id="9" name="Shape 7"/>
          <p:cNvSpPr/>
          <p:nvPr/>
        </p:nvSpPr>
        <p:spPr>
          <a:xfrm>
            <a:off x="4339422" y="3228578"/>
            <a:ext cx="3512752"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0" name="Text 8"/>
          <p:cNvSpPr/>
          <p:nvPr/>
        </p:nvSpPr>
        <p:spPr>
          <a:xfrm>
            <a:off x="4523766" y="3412927"/>
            <a:ext cx="3144064"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Better Problem Solving</a:t>
            </a:r>
            <a:endParaRPr lang="en-US" sz="1850" dirty="0">
              <a:latin typeface="HN for TELUS" panose="020B0504030202020204" pitchFamily="34" charset="0"/>
            </a:endParaRPr>
          </a:p>
        </p:txBody>
      </p:sp>
      <p:sp>
        <p:nvSpPr>
          <p:cNvPr id="11" name="Text 9"/>
          <p:cNvSpPr/>
          <p:nvPr/>
        </p:nvSpPr>
        <p:spPr>
          <a:xfrm>
            <a:off x="4523766" y="3809305"/>
            <a:ext cx="3144064" cy="620018"/>
          </a:xfrm>
          <a:prstGeom prst="rect">
            <a:avLst/>
          </a:prstGeom>
          <a:noFill/>
          <a:ln/>
        </p:spPr>
        <p:txBody>
          <a:bodyPr wrap="square" lIns="0" tIns="0" rIns="0" bIns="0" rtlCol="0" anchor="t">
            <a:noAutofit/>
          </a:bodyPr>
          <a:lstStyle/>
          <a:p>
            <a:pPr marL="0" indent="0" algn="l">
              <a:lnSpc>
                <a:spcPct val="104000"/>
              </a:lnSpc>
              <a:buNone/>
            </a:pP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Psychological safety unlocks diverse perspectives and collaborative approaches to workplace challenges.</a:t>
            </a:r>
            <a:endParaRPr lang="en-US" sz="1500" dirty="0">
              <a:latin typeface="HN for TELUS" panose="020B0504030202020204" pitchFamily="34" charset="0"/>
            </a:endParaRPr>
          </a:p>
        </p:txBody>
      </p:sp>
      <p:sp>
        <p:nvSpPr>
          <p:cNvPr id="12" name="Shape 10"/>
          <p:cNvSpPr/>
          <p:nvPr/>
        </p:nvSpPr>
        <p:spPr>
          <a:xfrm>
            <a:off x="8017468" y="3228578"/>
            <a:ext cx="3512653" cy="1385094"/>
          </a:xfrm>
          <a:prstGeom prst="roundRect">
            <a:avLst>
              <a:gd name="adj" fmla="val 5015"/>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3" name="Text 11"/>
          <p:cNvSpPr/>
          <p:nvPr/>
        </p:nvSpPr>
        <p:spPr>
          <a:xfrm>
            <a:off x="8201812" y="3412927"/>
            <a:ext cx="314396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Higher Engagement</a:t>
            </a:r>
            <a:endParaRPr lang="en-US" sz="1850" dirty="0">
              <a:latin typeface="HN for TELUS" panose="020B0504030202020204" pitchFamily="34" charset="0"/>
            </a:endParaRPr>
          </a:p>
        </p:txBody>
      </p:sp>
      <p:sp>
        <p:nvSpPr>
          <p:cNvPr id="14" name="Text 12"/>
          <p:cNvSpPr/>
          <p:nvPr/>
        </p:nvSpPr>
        <p:spPr>
          <a:xfrm>
            <a:off x="8201812" y="3809305"/>
            <a:ext cx="3143965" cy="620018"/>
          </a:xfrm>
          <a:prstGeom prst="rect">
            <a:avLst/>
          </a:prstGeom>
          <a:noFill/>
          <a:ln/>
        </p:spPr>
        <p:txBody>
          <a:bodyPr wrap="square" lIns="0" tIns="0" rIns="0" bIns="0" rtlCol="0" anchor="t">
            <a:noAutofit/>
          </a:bodyPr>
          <a:lstStyle/>
          <a:p>
            <a:pPr marL="0" indent="0" algn="l">
              <a:lnSpc>
                <a:spcPct val="104000"/>
              </a:lnSpc>
              <a:buNone/>
            </a:pP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Employees who feel safe and valued demonstrate greater commitment, productivity, and discretionary effort.</a:t>
            </a:r>
            <a:endParaRPr lang="en-US" sz="1500" dirty="0">
              <a:latin typeface="HN for TELUS" panose="020B0504030202020204" pitchFamily="34" charset="0"/>
            </a:endParaRPr>
          </a:p>
        </p:txBody>
      </p:sp>
      <p:sp>
        <p:nvSpPr>
          <p:cNvPr id="15" name="Shape 13"/>
          <p:cNvSpPr/>
          <p:nvPr/>
        </p:nvSpPr>
        <p:spPr>
          <a:xfrm>
            <a:off x="661475" y="4778970"/>
            <a:ext cx="10868646" cy="971748"/>
          </a:xfrm>
          <a:prstGeom prst="roundRect">
            <a:avLst>
              <a:gd name="adj" fmla="val 7148"/>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6" name="Text 14"/>
          <p:cNvSpPr/>
          <p:nvPr/>
        </p:nvSpPr>
        <p:spPr>
          <a:xfrm>
            <a:off x="845819" y="4824950"/>
            <a:ext cx="10499958" cy="297160"/>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Stronger Retention</a:t>
            </a:r>
            <a:endParaRPr lang="en-US" sz="2000" dirty="0">
              <a:latin typeface="HN for TELUS" panose="020B0504030202020204" pitchFamily="34" charset="0"/>
            </a:endParaRPr>
          </a:p>
        </p:txBody>
      </p:sp>
      <p:sp>
        <p:nvSpPr>
          <p:cNvPr id="17" name="Text 15"/>
          <p:cNvSpPr/>
          <p:nvPr/>
        </p:nvSpPr>
        <p:spPr>
          <a:xfrm>
            <a:off x="845819" y="5205102"/>
            <a:ext cx="10499958" cy="453443"/>
          </a:xfrm>
          <a:prstGeom prst="rect">
            <a:avLst/>
          </a:prstGeom>
          <a:noFill/>
          <a:ln/>
        </p:spPr>
        <p:txBody>
          <a:bodyPr wrap="none" lIns="0" tIns="0" rIns="0" bIns="0" rtlCol="0" anchor="t"/>
          <a:lstStyle/>
          <a:p>
            <a:pPr marL="0" indent="0" algn="l">
              <a:lnSpc>
                <a:spcPct val="104000"/>
              </a:lnSpc>
              <a:buNone/>
            </a:pPr>
            <a:r>
              <a:rPr lang="en-US" sz="2000" dirty="0">
                <a:solidFill>
                  <a:srgbClr val="333333"/>
                </a:solidFill>
                <a:latin typeface="HN for TELUS" panose="020B0504030202020204" pitchFamily="34" charset="0"/>
                <a:ea typeface="HN for TELUS" panose="020B0504030202020204" pitchFamily="34" charset="0"/>
                <a:cs typeface="Tenor Sans" pitchFamily="34" charset="-120"/>
              </a:rPr>
              <a:t>Organizations with high psychological safety experience lower turnover and reduced recruiting costs.</a:t>
            </a:r>
            <a:endParaRPr lang="en-US" sz="2000" dirty="0">
              <a:latin typeface="HN for TELUS" panose="020B0504030202020204" pitchFamily="34" charset="0"/>
            </a:endParaRPr>
          </a:p>
        </p:txBody>
      </p:sp>
      <p:pic>
        <p:nvPicPr>
          <p:cNvPr id="19" name="Picture 18">
            <a:extLst>
              <a:ext uri="{FF2B5EF4-FFF2-40B4-BE49-F238E27FC236}">
                <a16:creationId xmlns:a16="http://schemas.microsoft.com/office/drawing/2014/main" id="{18B8DF43-8EA4-9D42-5530-A54D0E2D6460}"/>
              </a:ext>
            </a:extLst>
          </p:cNvPr>
          <p:cNvPicPr>
            <a:picLocks noChangeAspect="1"/>
          </p:cNvPicPr>
          <p:nvPr/>
        </p:nvPicPr>
        <p:blipFill>
          <a:blip r:embed="rId3"/>
          <a:stretch>
            <a:fillRect/>
          </a:stretch>
        </p:blipFill>
        <p:spPr>
          <a:xfrm>
            <a:off x="10099433" y="6249974"/>
            <a:ext cx="1714649" cy="388654"/>
          </a:xfrm>
          <a:prstGeom prst="rect">
            <a:avLst/>
          </a:prstGeom>
        </p:spPr>
      </p:pic>
      <p:pic>
        <p:nvPicPr>
          <p:cNvPr id="21" name="Picture 20">
            <a:extLst>
              <a:ext uri="{FF2B5EF4-FFF2-40B4-BE49-F238E27FC236}">
                <a16:creationId xmlns:a16="http://schemas.microsoft.com/office/drawing/2014/main" id="{E36F6065-02C5-3FF5-3438-74617DEA6B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4481" y="315811"/>
            <a:ext cx="1722125" cy="164946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91695" cy="1653877"/>
          </a:xfrm>
          <a:prstGeom prst="rect">
            <a:avLst/>
          </a:prstGeom>
        </p:spPr>
      </p:pic>
      <p:sp>
        <p:nvSpPr>
          <p:cNvPr id="3" name="Shape 0"/>
          <p:cNvSpPr/>
          <p:nvPr/>
        </p:nvSpPr>
        <p:spPr>
          <a:xfrm>
            <a:off x="457288" y="2032944"/>
            <a:ext cx="610478" cy="201116"/>
          </a:xfrm>
          <a:prstGeom prst="roundRect">
            <a:avLst>
              <a:gd name="adj" fmla="val 22105"/>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515429" y="2086722"/>
            <a:ext cx="1061316" cy="121741"/>
          </a:xfrm>
          <a:prstGeom prst="rect">
            <a:avLst/>
          </a:prstGeom>
          <a:noFill/>
          <a:ln/>
        </p:spPr>
        <p:txBody>
          <a:bodyPr wrap="none" lIns="0" tIns="0" rIns="0" bIns="0" rtlCol="0" anchor="t"/>
          <a:lstStyle/>
          <a:p>
            <a:pPr marL="0" indent="0" algn="l">
              <a:lnSpc>
                <a:spcPct val="96000"/>
              </a:lnSpc>
              <a:buNone/>
            </a:pPr>
            <a:r>
              <a:rPr lang="en-US" sz="800" dirty="0">
                <a:solidFill>
                  <a:srgbClr val="572970"/>
                </a:solidFill>
                <a:latin typeface="HN for TELUS" panose="020B0504030202020204" pitchFamily="34" charset="0"/>
                <a:ea typeface="HN for TELUS" panose="020B0504030202020204" pitchFamily="34" charset="0"/>
                <a:cs typeface="Tenor Sans" pitchFamily="34" charset="-120"/>
              </a:rPr>
              <a:t>SLIDE 10</a:t>
            </a:r>
            <a:endParaRPr lang="en-US" sz="800" dirty="0">
              <a:solidFill>
                <a:srgbClr val="572970"/>
              </a:solidFill>
              <a:latin typeface="HN for TELUS" panose="020B0504030202020204" pitchFamily="34" charset="0"/>
            </a:endParaRPr>
          </a:p>
        </p:txBody>
      </p:sp>
      <p:sp>
        <p:nvSpPr>
          <p:cNvPr id="5" name="Text 2"/>
          <p:cNvSpPr/>
          <p:nvPr/>
        </p:nvSpPr>
        <p:spPr>
          <a:xfrm>
            <a:off x="409564" y="2293095"/>
            <a:ext cx="10868745" cy="475456"/>
          </a:xfrm>
          <a:prstGeom prst="rect">
            <a:avLst/>
          </a:prstGeom>
          <a:noFill/>
          <a:ln/>
        </p:spPr>
        <p:txBody>
          <a:bodyPr wrap="none" lIns="0" tIns="0" rIns="0" bIns="0" rtlCol="0" anchor="t"/>
          <a:lstStyle/>
          <a:p>
            <a:pPr marL="0" indent="0" algn="l">
              <a:lnSpc>
                <a:spcPct val="104000"/>
              </a:lnSpc>
              <a:buNone/>
            </a:pPr>
            <a:r>
              <a:rPr lang="en-US" sz="2950" dirty="0">
                <a:solidFill>
                  <a:srgbClr val="201613"/>
                </a:solidFill>
                <a:latin typeface="HN for TELUS" panose="020B0504030202020204" pitchFamily="34" charset="0"/>
                <a:ea typeface="HN for TELUS" panose="020B0504030202020204" pitchFamily="34" charset="0"/>
                <a:cs typeface="Tenor Sans" pitchFamily="34" charset="-120"/>
              </a:rPr>
              <a:t>Risk Management's Opportunity</a:t>
            </a:r>
            <a:endParaRPr lang="en-US" sz="2950" dirty="0">
              <a:latin typeface="HN for TELUS" panose="020B0504030202020204" pitchFamily="34" charset="0"/>
            </a:endParaRPr>
          </a:p>
        </p:txBody>
      </p:sp>
      <p:sp>
        <p:nvSpPr>
          <p:cNvPr id="6" name="Text 3"/>
          <p:cNvSpPr/>
          <p:nvPr/>
        </p:nvSpPr>
        <p:spPr>
          <a:xfrm>
            <a:off x="348497" y="2810371"/>
            <a:ext cx="11600465" cy="453827"/>
          </a:xfrm>
          <a:prstGeom prst="rect">
            <a:avLst/>
          </a:prstGeom>
          <a:noFill/>
          <a:ln/>
        </p:spPr>
        <p:txBody>
          <a:bodyPr wrap="none" lIns="0" tIns="0" rIns="0" bIns="0" rtlCol="0" anchor="t"/>
          <a:lstStyle/>
          <a:p>
            <a:pPr marL="0" indent="0" algn="l">
              <a:lnSpc>
                <a:spcPct val="94000"/>
              </a:lnSpc>
              <a:buNone/>
            </a:pP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Shift the agency's posture from </a:t>
            </a:r>
            <a:r>
              <a:rPr lang="en-US" sz="1500" b="1" dirty="0">
                <a:solidFill>
                  <a:srgbClr val="333333"/>
                </a:solidFill>
                <a:latin typeface="HN for TELUS" panose="020B0504030202020204" pitchFamily="34" charset="0"/>
                <a:ea typeface="HN for TELUS" panose="020B0504030202020204" pitchFamily="34" charset="0"/>
                <a:cs typeface="Tenor Sans" pitchFamily="34" charset="-120"/>
              </a:rPr>
              <a:t>reactive</a:t>
            </a: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 to </a:t>
            </a:r>
            <a:r>
              <a:rPr lang="en-US" sz="1500" b="1" dirty="0">
                <a:solidFill>
                  <a:srgbClr val="333333"/>
                </a:solidFill>
                <a:latin typeface="HN for TELUS" panose="020B0504030202020204" pitchFamily="34" charset="0"/>
                <a:ea typeface="HN for TELUS" panose="020B0504030202020204" pitchFamily="34" charset="0"/>
                <a:cs typeface="Tenor Sans" pitchFamily="34" charset="-120"/>
              </a:rPr>
              <a:t>proactive</a:t>
            </a: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 Instead of asking "How do we respond after a crisis?“</a:t>
            </a:r>
          </a:p>
          <a:p>
            <a:pPr marL="0" indent="0" algn="l">
              <a:lnSpc>
                <a:spcPct val="94000"/>
              </a:lnSpc>
              <a:buNone/>
            </a:pPr>
            <a:r>
              <a:rPr lang="en-US" sz="1500" dirty="0">
                <a:solidFill>
                  <a:srgbClr val="333333"/>
                </a:solidFill>
                <a:latin typeface="HN for TELUS" panose="020B0504030202020204" pitchFamily="34" charset="0"/>
                <a:ea typeface="HN for TELUS" panose="020B0504030202020204" pitchFamily="34" charset="0"/>
                <a:cs typeface="Tenor Sans" pitchFamily="34" charset="-120"/>
              </a:rPr>
              <a:t> — ask "How do we reduce the likelihood of crisis?"</a:t>
            </a:r>
            <a:endParaRPr lang="en-US" sz="1500" dirty="0">
              <a:latin typeface="HN for TELUS" panose="020B0504030202020204" pitchFamily="34" charset="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3369965"/>
            <a:ext cx="5381490" cy="1271885"/>
          </a:xfrm>
          <a:prstGeom prst="rect">
            <a:avLst/>
          </a:prstGeom>
        </p:spPr>
      </p:pic>
      <p:pic>
        <p:nvPicPr>
          <p:cNvPr id="8"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96154" y="3429000"/>
            <a:ext cx="255283" cy="255289"/>
          </a:xfrm>
          <a:prstGeom prst="rect">
            <a:avLst/>
          </a:prstGeom>
        </p:spPr>
      </p:pic>
      <p:sp>
        <p:nvSpPr>
          <p:cNvPr id="9" name="Text 4"/>
          <p:cNvSpPr/>
          <p:nvPr/>
        </p:nvSpPr>
        <p:spPr>
          <a:xfrm>
            <a:off x="812780" y="3826514"/>
            <a:ext cx="5078881" cy="237728"/>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Early Identification</a:t>
            </a:r>
            <a:endParaRPr lang="en-US" sz="1600" dirty="0">
              <a:latin typeface="HN for TELUS" panose="020B0504030202020204" pitchFamily="34" charset="0"/>
            </a:endParaRPr>
          </a:p>
        </p:txBody>
      </p:sp>
      <p:sp>
        <p:nvSpPr>
          <p:cNvPr id="10" name="Text 5"/>
          <p:cNvSpPr/>
          <p:nvPr/>
        </p:nvSpPr>
        <p:spPr>
          <a:xfrm>
            <a:off x="812780" y="4170010"/>
            <a:ext cx="5078881" cy="358234"/>
          </a:xfrm>
          <a:prstGeom prst="rect">
            <a:avLst/>
          </a:prstGeom>
          <a:noFill/>
          <a:ln/>
        </p:spPr>
        <p:txBody>
          <a:bodyPr wrap="square" lIns="0" tIns="0" rIns="0" bIns="0" rtlCol="0" anchor="t">
            <a:noAutofit/>
          </a:bodyPr>
          <a:lstStyle/>
          <a:p>
            <a:pPr marL="0" indent="0" algn="l">
              <a:lnSpc>
                <a:spcPct val="9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Train supervisors to recognize and respond to warning signs before symptoms escalate.</a:t>
            </a:r>
            <a:endParaRPr lang="en-US" sz="1400" dirty="0">
              <a:latin typeface="HN for TELUS" panose="020B0504030202020204" pitchFamily="34" charset="0"/>
            </a:endParaRPr>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48730" y="3369965"/>
            <a:ext cx="5381490" cy="1271885"/>
          </a:xfrm>
          <a:prstGeom prst="rect">
            <a:avLst/>
          </a:prstGeom>
        </p:spPr>
      </p:pic>
      <p:pic>
        <p:nvPicPr>
          <p:cNvPr id="12" name="Image 4"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634495" y="3445769"/>
            <a:ext cx="304198" cy="304206"/>
          </a:xfrm>
          <a:prstGeom prst="rect">
            <a:avLst/>
          </a:prstGeom>
        </p:spPr>
      </p:pic>
      <p:sp>
        <p:nvSpPr>
          <p:cNvPr id="13" name="Text 6"/>
          <p:cNvSpPr/>
          <p:nvPr/>
        </p:nvSpPr>
        <p:spPr>
          <a:xfrm>
            <a:off x="6300035" y="3826515"/>
            <a:ext cx="5078881" cy="237728"/>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Leadership Training</a:t>
            </a:r>
            <a:endParaRPr lang="en-US" sz="1600" dirty="0">
              <a:latin typeface="HN for TELUS" panose="020B0504030202020204" pitchFamily="34" charset="0"/>
            </a:endParaRPr>
          </a:p>
        </p:txBody>
      </p:sp>
      <p:sp>
        <p:nvSpPr>
          <p:cNvPr id="14" name="Text 7"/>
          <p:cNvSpPr/>
          <p:nvPr/>
        </p:nvSpPr>
        <p:spPr>
          <a:xfrm>
            <a:off x="6300035" y="4140783"/>
            <a:ext cx="5078881" cy="380010"/>
          </a:xfrm>
          <a:prstGeom prst="rect">
            <a:avLst/>
          </a:prstGeom>
          <a:noFill/>
          <a:ln/>
        </p:spPr>
        <p:txBody>
          <a:bodyPr wrap="square" lIns="0" tIns="0" rIns="0" bIns="0" rtlCol="0" anchor="t">
            <a:noAutofit/>
          </a:bodyPr>
          <a:lstStyle/>
          <a:p>
            <a:pPr marL="0" indent="0" algn="l">
              <a:lnSpc>
                <a:spcPct val="9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Equip managers with skills, language, and protocols to handle behavioral health concerns confidently.</a:t>
            </a:r>
            <a:endParaRPr lang="en-US" sz="1400" dirty="0">
              <a:latin typeface="HN for TELUS" panose="020B0504030202020204" pitchFamily="34" charset="0"/>
            </a:endParaRPr>
          </a:p>
        </p:txBody>
      </p:sp>
      <p:pic>
        <p:nvPicPr>
          <p:cNvPr id="15" name="Image 5"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475" y="4747617"/>
            <a:ext cx="5381490" cy="1271885"/>
          </a:xfrm>
          <a:prstGeom prst="rect">
            <a:avLst/>
          </a:prstGeom>
        </p:spPr>
      </p:pic>
      <p:pic>
        <p:nvPicPr>
          <p:cNvPr id="16" name="Image 6"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96154" y="4862710"/>
            <a:ext cx="255283" cy="255289"/>
          </a:xfrm>
          <a:prstGeom prst="rect">
            <a:avLst/>
          </a:prstGeom>
        </p:spPr>
      </p:pic>
      <p:sp>
        <p:nvSpPr>
          <p:cNvPr id="17" name="Text 8"/>
          <p:cNvSpPr/>
          <p:nvPr/>
        </p:nvSpPr>
        <p:spPr>
          <a:xfrm>
            <a:off x="784354" y="5227392"/>
            <a:ext cx="5078881" cy="237728"/>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EAP Promotion</a:t>
            </a:r>
            <a:endParaRPr lang="en-US" sz="1600" dirty="0">
              <a:latin typeface="HN for TELUS" panose="020B0504030202020204" pitchFamily="34" charset="0"/>
            </a:endParaRPr>
          </a:p>
        </p:txBody>
      </p:sp>
      <p:sp>
        <p:nvSpPr>
          <p:cNvPr id="18" name="Text 9"/>
          <p:cNvSpPr/>
          <p:nvPr/>
        </p:nvSpPr>
        <p:spPr>
          <a:xfrm>
            <a:off x="812780" y="5504556"/>
            <a:ext cx="5078881" cy="363637"/>
          </a:xfrm>
          <a:prstGeom prst="rect">
            <a:avLst/>
          </a:prstGeom>
          <a:noFill/>
          <a:ln/>
        </p:spPr>
        <p:txBody>
          <a:bodyPr wrap="square" lIns="0" tIns="0" rIns="0" bIns="0" rtlCol="0" anchor="t">
            <a:noAutofit/>
          </a:bodyPr>
          <a:lstStyle/>
          <a:p>
            <a:pPr marL="0" indent="0" algn="l">
              <a:lnSpc>
                <a:spcPct val="9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Actively market Employee Assistance Program resources so employees know support is available and confidential.</a:t>
            </a:r>
            <a:endParaRPr lang="en-US" sz="1400" dirty="0">
              <a:latin typeface="HN for TELUS" panose="020B0504030202020204" pitchFamily="34" charset="0"/>
            </a:endParaRPr>
          </a:p>
        </p:txBody>
      </p:sp>
      <p:pic>
        <p:nvPicPr>
          <p:cNvPr id="19" name="Image 7"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148730" y="4747617"/>
            <a:ext cx="5381490" cy="1271885"/>
          </a:xfrm>
          <a:prstGeom prst="rect">
            <a:avLst/>
          </a:prstGeom>
        </p:spPr>
      </p:pic>
      <p:pic>
        <p:nvPicPr>
          <p:cNvPr id="20" name="Image 8"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687376" y="4813794"/>
            <a:ext cx="304198" cy="304206"/>
          </a:xfrm>
          <a:prstGeom prst="rect">
            <a:avLst/>
          </a:prstGeom>
        </p:spPr>
      </p:pic>
      <p:sp>
        <p:nvSpPr>
          <p:cNvPr id="21" name="Text 10"/>
          <p:cNvSpPr/>
          <p:nvPr/>
        </p:nvSpPr>
        <p:spPr>
          <a:xfrm>
            <a:off x="6400640" y="5266828"/>
            <a:ext cx="5078881" cy="237728"/>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Post-Incident Recovery</a:t>
            </a:r>
            <a:endParaRPr lang="en-US" sz="1600" dirty="0">
              <a:latin typeface="HN for TELUS" panose="020B0504030202020204" pitchFamily="34" charset="0"/>
            </a:endParaRPr>
          </a:p>
        </p:txBody>
      </p:sp>
      <p:sp>
        <p:nvSpPr>
          <p:cNvPr id="22" name="Text 11"/>
          <p:cNvSpPr/>
          <p:nvPr/>
        </p:nvSpPr>
        <p:spPr>
          <a:xfrm>
            <a:off x="6300035" y="5504556"/>
            <a:ext cx="5078881" cy="363637"/>
          </a:xfrm>
          <a:prstGeom prst="rect">
            <a:avLst/>
          </a:prstGeom>
          <a:noFill/>
          <a:ln/>
        </p:spPr>
        <p:txBody>
          <a:bodyPr wrap="square" lIns="0" tIns="0" rIns="0" bIns="0" rtlCol="0" anchor="t">
            <a:noAutofit/>
          </a:bodyPr>
          <a:lstStyle/>
          <a:p>
            <a:pPr marL="0" indent="0" algn="l">
              <a:lnSpc>
                <a:spcPct val="9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Plan for team stabilization and return-to-work support as part of the full crisis response cycle.</a:t>
            </a:r>
            <a:endParaRPr lang="en-US" sz="1400" dirty="0">
              <a:latin typeface="HN for TELUS" panose="020B0504030202020204" pitchFamily="34" charset="0"/>
            </a:endParaRPr>
          </a:p>
        </p:txBody>
      </p:sp>
      <p:pic>
        <p:nvPicPr>
          <p:cNvPr id="25" name="Picture 24">
            <a:extLst>
              <a:ext uri="{FF2B5EF4-FFF2-40B4-BE49-F238E27FC236}">
                <a16:creationId xmlns:a16="http://schemas.microsoft.com/office/drawing/2014/main" id="{C8076FBE-0ECF-A684-98B8-A67E9A6AEC0D}"/>
              </a:ext>
            </a:extLst>
          </p:cNvPr>
          <p:cNvPicPr>
            <a:picLocks noChangeAspect="1"/>
          </p:cNvPicPr>
          <p:nvPr/>
        </p:nvPicPr>
        <p:blipFill>
          <a:blip r:embed="rId9"/>
          <a:stretch>
            <a:fillRect/>
          </a:stretch>
        </p:blipFill>
        <p:spPr>
          <a:xfrm>
            <a:off x="10099433" y="6287393"/>
            <a:ext cx="1714649" cy="388654"/>
          </a:xfrm>
          <a:prstGeom prst="rect">
            <a:avLst/>
          </a:prstGeom>
        </p:spPr>
      </p:pic>
      <p:sp>
        <p:nvSpPr>
          <p:cNvPr id="23" name="Text 12"/>
          <p:cNvSpPr/>
          <p:nvPr/>
        </p:nvSpPr>
        <p:spPr>
          <a:xfrm>
            <a:off x="661475" y="6138564"/>
            <a:ext cx="11478330" cy="262235"/>
          </a:xfrm>
          <a:prstGeom prst="rect">
            <a:avLst/>
          </a:prstGeom>
          <a:noFill/>
          <a:ln/>
        </p:spPr>
        <p:txBody>
          <a:bodyPr wrap="none" lIns="0" tIns="0" rIns="0" bIns="0" rtlCol="0" anchor="t"/>
          <a:lstStyle/>
          <a:p>
            <a:pPr marL="0" indent="0" algn="l">
              <a:lnSpc>
                <a:spcPct val="94000"/>
              </a:lnSpc>
              <a:buNone/>
            </a:pPr>
            <a:r>
              <a:rPr lang="en-US" sz="1400" dirty="0">
                <a:solidFill>
                  <a:srgbClr val="333333"/>
                </a:solidFill>
                <a:latin typeface="HN for TELUS" panose="020B0504030202020204" pitchFamily="34" charset="0"/>
                <a:ea typeface="HN for TELUS" panose="020B0504030202020204" pitchFamily="34" charset="0"/>
                <a:cs typeface="Tenor Sans" pitchFamily="34" charset="-120"/>
              </a:rPr>
              <a:t>OSHA and NIOSH emphasize reducing workplace stressors and psychosocial hazards as a core preventive strategy for organizational resilience.</a:t>
            </a:r>
            <a:endParaRPr lang="en-US" sz="1400" dirty="0">
              <a:latin typeface="HN for TELUS" panose="020B050403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661475" y="966589"/>
            <a:ext cx="726561"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60691" y="1016198"/>
            <a:ext cx="1137713"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11</a:t>
            </a:r>
            <a:endParaRPr lang="en-US" sz="1000" dirty="0">
              <a:solidFill>
                <a:srgbClr val="572970"/>
              </a:solidFill>
              <a:latin typeface="HN for TELUS" panose="020B0504030202020204" pitchFamily="34" charset="0"/>
            </a:endParaRPr>
          </a:p>
        </p:txBody>
      </p:sp>
      <p:sp>
        <p:nvSpPr>
          <p:cNvPr id="4" name="Text 2"/>
          <p:cNvSpPr/>
          <p:nvPr/>
        </p:nvSpPr>
        <p:spPr>
          <a:xfrm>
            <a:off x="661475" y="1284089"/>
            <a:ext cx="10868745" cy="594420"/>
          </a:xfrm>
          <a:prstGeom prst="rect">
            <a:avLst/>
          </a:prstGeom>
          <a:noFill/>
          <a:ln/>
        </p:spPr>
        <p:txBody>
          <a:bodyPr wrap="none" lIns="0" tIns="0" rIns="0" bIns="0" rtlCol="0" anchor="t"/>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Action Plan for Alabama Agencies</a:t>
            </a:r>
            <a:endParaRPr lang="en-US" sz="3700" dirty="0">
              <a:latin typeface="HN for TELUS" panose="020B0504030202020204" pitchFamily="34" charset="0"/>
            </a:endParaRPr>
          </a:p>
        </p:txBody>
      </p:sp>
      <p:sp>
        <p:nvSpPr>
          <p:cNvPr id="5" name="Text 3"/>
          <p:cNvSpPr/>
          <p:nvPr/>
        </p:nvSpPr>
        <p:spPr>
          <a:xfrm>
            <a:off x="661475" y="2126555"/>
            <a:ext cx="11478330" cy="206673"/>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A structured </a:t>
            </a:r>
            <a:r>
              <a:rPr lang="en-US" sz="1600" b="1" dirty="0">
                <a:solidFill>
                  <a:srgbClr val="333333"/>
                </a:solidFill>
                <a:latin typeface="HN for TELUS" panose="020B0504030202020204" pitchFamily="34" charset="0"/>
                <a:ea typeface="HN for TELUS" panose="020B0504030202020204" pitchFamily="34" charset="0"/>
                <a:cs typeface="Tenor Sans" pitchFamily="34" charset="-120"/>
              </a:rPr>
              <a:t>90-Day Readiness Plan</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to move from awareness to implementation.</a:t>
            </a:r>
            <a:endParaRPr lang="en-US" sz="1600" dirty="0">
              <a:latin typeface="HN for TELUS" panose="020B0504030202020204" pitchFamily="34" charset="0"/>
            </a:endParaRPr>
          </a:p>
        </p:txBody>
      </p:sp>
      <p:sp>
        <p:nvSpPr>
          <p:cNvPr id="6" name="Shape 4"/>
          <p:cNvSpPr/>
          <p:nvPr/>
        </p:nvSpPr>
        <p:spPr>
          <a:xfrm>
            <a:off x="909516" y="3180755"/>
            <a:ext cx="3264513" cy="165298"/>
          </a:xfrm>
          <a:prstGeom prst="roundRect">
            <a:avLst>
              <a:gd name="adj" fmla="val 42024"/>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826769" y="3676749"/>
            <a:ext cx="3182064" cy="594320"/>
          </a:xfrm>
          <a:prstGeom prst="rect">
            <a:avLst/>
          </a:prstGeom>
          <a:noFill/>
          <a:ln/>
        </p:spPr>
        <p:txBody>
          <a:bodyPr wrap="square" lIns="0" tIns="0" rIns="0" bIns="0" rtlCol="0" anchor="t">
            <a:normAutofit/>
          </a:bodyPr>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Month 1 — Assess &amp; Identify</a:t>
            </a:r>
            <a:endParaRPr lang="en-US" sz="1850" dirty="0">
              <a:latin typeface="HN for TELUS" panose="020B0504030202020204" pitchFamily="34" charset="0"/>
            </a:endParaRPr>
          </a:p>
        </p:txBody>
      </p:sp>
      <p:sp>
        <p:nvSpPr>
          <p:cNvPr id="8" name="Text 6"/>
          <p:cNvSpPr/>
          <p:nvPr/>
        </p:nvSpPr>
        <p:spPr>
          <a:xfrm>
            <a:off x="826769" y="4370288"/>
            <a:ext cx="3182064" cy="1355725"/>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Review existing crisis response policies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Identify gaps in behavioral health protocols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Evaluate current EAP utilization rates</a:t>
            </a:r>
            <a:endParaRPr lang="en-US" sz="1600" dirty="0">
              <a:latin typeface="HN for TELUS" panose="020B0504030202020204" pitchFamily="34" charset="0"/>
            </a:endParaRPr>
          </a:p>
        </p:txBody>
      </p:sp>
      <p:sp>
        <p:nvSpPr>
          <p:cNvPr id="9" name="Shape 7"/>
          <p:cNvSpPr/>
          <p:nvPr/>
        </p:nvSpPr>
        <p:spPr>
          <a:xfrm>
            <a:off x="4587463" y="2932708"/>
            <a:ext cx="3264612" cy="165298"/>
          </a:xfrm>
          <a:prstGeom prst="roundRect">
            <a:avLst>
              <a:gd name="adj" fmla="val 42024"/>
            </a:avLst>
          </a:prstGeom>
          <a:solidFill>
            <a:srgbClr val="FFFCF5"/>
          </a:solidFill>
          <a:ln w="6350">
            <a:solidFill>
              <a:srgbClr val="7030A0"/>
            </a:solidFill>
            <a:prstDash val="solid"/>
          </a:ln>
        </p:spPr>
        <p:txBody>
          <a:bodyPr/>
          <a:lstStyle/>
          <a:p>
            <a:endParaRPr lang="en-US" dirty="0">
              <a:latin typeface="HN for TELUS" panose="020B0504030202020204" pitchFamily="34" charset="0"/>
            </a:endParaRPr>
          </a:p>
        </p:txBody>
      </p:sp>
      <p:sp>
        <p:nvSpPr>
          <p:cNvPr id="10" name="Text 8"/>
          <p:cNvSpPr/>
          <p:nvPr/>
        </p:nvSpPr>
        <p:spPr>
          <a:xfrm>
            <a:off x="4504716" y="3428702"/>
            <a:ext cx="3182163" cy="594320"/>
          </a:xfrm>
          <a:prstGeom prst="rect">
            <a:avLst/>
          </a:prstGeom>
          <a:noFill/>
          <a:ln/>
        </p:spPr>
        <p:txBody>
          <a:bodyPr wrap="square" lIns="0" tIns="0" rIns="0" bIns="0" rtlCol="0" anchor="t">
            <a:normAutofit/>
          </a:bodyPr>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Month 2 — Train &amp; Practice</a:t>
            </a:r>
            <a:endParaRPr lang="en-US" sz="1850" dirty="0">
              <a:latin typeface="HN for TELUS" panose="020B0504030202020204" pitchFamily="34" charset="0"/>
            </a:endParaRPr>
          </a:p>
        </p:txBody>
      </p:sp>
      <p:sp>
        <p:nvSpPr>
          <p:cNvPr id="11" name="Text 9"/>
          <p:cNvSpPr/>
          <p:nvPr/>
        </p:nvSpPr>
        <p:spPr>
          <a:xfrm>
            <a:off x="4504716" y="4122241"/>
            <a:ext cx="3182163" cy="1355725"/>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Train supervisors on recognition and response</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Conduct tabletop exercises for crisis scenarios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Develop response flowcharts for common situations</a:t>
            </a:r>
            <a:endParaRPr lang="en-US" sz="1600" dirty="0">
              <a:latin typeface="HN for TELUS" panose="020B0504030202020204" pitchFamily="34" charset="0"/>
            </a:endParaRPr>
          </a:p>
        </p:txBody>
      </p:sp>
      <p:sp>
        <p:nvSpPr>
          <p:cNvPr id="12" name="Shape 10"/>
          <p:cNvSpPr/>
          <p:nvPr/>
        </p:nvSpPr>
        <p:spPr>
          <a:xfrm>
            <a:off x="8265509" y="2684661"/>
            <a:ext cx="3264513" cy="165298"/>
          </a:xfrm>
          <a:prstGeom prst="roundRect">
            <a:avLst>
              <a:gd name="adj" fmla="val 42024"/>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13" name="Text 11"/>
          <p:cNvSpPr/>
          <p:nvPr/>
        </p:nvSpPr>
        <p:spPr>
          <a:xfrm>
            <a:off x="8182762" y="3180655"/>
            <a:ext cx="3182064" cy="594320"/>
          </a:xfrm>
          <a:prstGeom prst="rect">
            <a:avLst/>
          </a:prstGeom>
          <a:noFill/>
          <a:ln/>
        </p:spPr>
        <p:txBody>
          <a:bodyPr wrap="square" lIns="0" tIns="0" rIns="0" bIns="0" rtlCol="0" anchor="t">
            <a:normAutofit/>
          </a:bodyPr>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Month 3 — Implement &amp; Evaluate</a:t>
            </a:r>
            <a:endParaRPr lang="en-US" sz="1850" dirty="0">
              <a:latin typeface="HN for TELUS" panose="020B0504030202020204" pitchFamily="34" charset="0"/>
            </a:endParaRPr>
          </a:p>
        </p:txBody>
      </p:sp>
      <p:sp>
        <p:nvSpPr>
          <p:cNvPr id="14" name="Text 12"/>
          <p:cNvSpPr/>
          <p:nvPr/>
        </p:nvSpPr>
        <p:spPr>
          <a:xfrm>
            <a:off x="8182762" y="3874195"/>
            <a:ext cx="3182064" cy="1355725"/>
          </a:xfrm>
          <a:prstGeom prst="rect">
            <a:avLst/>
          </a:prstGeom>
          <a:noFill/>
          <a:ln/>
        </p:spPr>
        <p:txBody>
          <a:bodyPr wrap="square" lIns="0" tIns="0" rIns="0" bIns="0" rtlCol="0" anchor="t">
            <a:noAutofit/>
          </a:bodyPr>
          <a:lstStyle/>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Launch employee awareness campaign</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Promote 988 Suicide &amp; Crisis Lifeline resources</a:t>
            </a:r>
            <a:endParaRPr lang="en-US" sz="1600" dirty="0">
              <a:latin typeface="HN for TELUS" panose="020B0504030202020204" pitchFamily="34" charset="0"/>
            </a:endParaRPr>
          </a:p>
          <a:p>
            <a:pPr marL="264160" indent="-264160" algn="l">
              <a:lnSpc>
                <a:spcPct val="104000"/>
              </a:lnSpc>
              <a:buSzPct val="100000"/>
              <a:buChar char="•"/>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Evaluate agency readiness metrics and gaps</a:t>
            </a:r>
            <a:endParaRPr lang="en-US" sz="1600" dirty="0">
              <a:latin typeface="HN for TELUS" panose="020B0504030202020204" pitchFamily="34" charset="0"/>
            </a:endParaRPr>
          </a:p>
        </p:txBody>
      </p:sp>
      <p:sp>
        <p:nvSpPr>
          <p:cNvPr id="15" name="Shape 13"/>
          <p:cNvSpPr/>
          <p:nvPr/>
        </p:nvSpPr>
        <p:spPr>
          <a:xfrm>
            <a:off x="661475" y="3015357"/>
            <a:ext cx="496081" cy="496094"/>
          </a:xfrm>
          <a:prstGeom prst="ellipse">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pic>
        <p:nvPicPr>
          <p:cNvPr id="16"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5495" y="3139380"/>
            <a:ext cx="248041" cy="248047"/>
          </a:xfrm>
          <a:prstGeom prst="rect">
            <a:avLst/>
          </a:prstGeom>
        </p:spPr>
      </p:pic>
      <p:sp>
        <p:nvSpPr>
          <p:cNvPr id="17" name="Shape 14"/>
          <p:cNvSpPr/>
          <p:nvPr/>
        </p:nvSpPr>
        <p:spPr>
          <a:xfrm>
            <a:off x="4339422" y="2767310"/>
            <a:ext cx="496081" cy="496094"/>
          </a:xfrm>
          <a:prstGeom prst="ellipse">
            <a:avLst/>
          </a:prstGeom>
          <a:solidFill>
            <a:srgbClr val="FFFCF5"/>
          </a:solidFill>
          <a:ln w="6350">
            <a:solidFill>
              <a:srgbClr val="7030A0"/>
            </a:solidFill>
            <a:prstDash val="solid"/>
          </a:ln>
        </p:spPr>
        <p:txBody>
          <a:bodyPr/>
          <a:lstStyle/>
          <a:p>
            <a:endParaRPr lang="en-US" dirty="0">
              <a:latin typeface="HN for TELUS" panose="020B0504030202020204" pitchFamily="34" charset="0"/>
            </a:endParaRPr>
          </a:p>
        </p:txBody>
      </p:sp>
      <p:pic>
        <p:nvPicPr>
          <p:cNvPr id="18"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463442" y="2891334"/>
            <a:ext cx="248041" cy="248047"/>
          </a:xfrm>
          <a:prstGeom prst="rect">
            <a:avLst/>
          </a:prstGeom>
        </p:spPr>
      </p:pic>
      <p:sp>
        <p:nvSpPr>
          <p:cNvPr id="19" name="Shape 15"/>
          <p:cNvSpPr/>
          <p:nvPr/>
        </p:nvSpPr>
        <p:spPr>
          <a:xfrm>
            <a:off x="8017468" y="2519263"/>
            <a:ext cx="496081" cy="496094"/>
          </a:xfrm>
          <a:prstGeom prst="ellipse">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pic>
        <p:nvPicPr>
          <p:cNvPr id="20"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141489" y="2643287"/>
            <a:ext cx="248041" cy="248047"/>
          </a:xfrm>
          <a:prstGeom prst="rect">
            <a:avLst/>
          </a:prstGeom>
        </p:spPr>
      </p:pic>
      <p:pic>
        <p:nvPicPr>
          <p:cNvPr id="22" name="Picture 21">
            <a:extLst>
              <a:ext uri="{FF2B5EF4-FFF2-40B4-BE49-F238E27FC236}">
                <a16:creationId xmlns:a16="http://schemas.microsoft.com/office/drawing/2014/main" id="{736A7BD1-D595-673E-780A-1C73CF534624}"/>
              </a:ext>
            </a:extLst>
          </p:cNvPr>
          <p:cNvPicPr>
            <a:picLocks noChangeAspect="1"/>
          </p:cNvPicPr>
          <p:nvPr/>
        </p:nvPicPr>
        <p:blipFill>
          <a:blip r:embed="rId6"/>
          <a:stretch>
            <a:fillRect/>
          </a:stretch>
        </p:blipFill>
        <p:spPr>
          <a:xfrm>
            <a:off x="10099433" y="6249974"/>
            <a:ext cx="1714649" cy="388654"/>
          </a:xfrm>
          <a:prstGeom prst="rect">
            <a:avLst/>
          </a:prstGeom>
        </p:spPr>
      </p:pic>
      <p:pic>
        <p:nvPicPr>
          <p:cNvPr id="23" name="Picture 22">
            <a:extLst>
              <a:ext uri="{FF2B5EF4-FFF2-40B4-BE49-F238E27FC236}">
                <a16:creationId xmlns:a16="http://schemas.microsoft.com/office/drawing/2014/main" id="{1494C676-7082-4669-B546-643DDF671B7C}"/>
              </a:ext>
            </a:extLst>
          </p:cNvPr>
          <p:cNvPicPr>
            <a:picLocks noChangeAspect="1"/>
          </p:cNvPicPr>
          <p:nvPr/>
        </p:nvPicPr>
        <p:blipFill>
          <a:blip r:embed="rId7"/>
          <a:srcRect/>
          <a:stretch>
            <a:fillRect/>
          </a:stretch>
        </p:blipFill>
        <p:spPr>
          <a:xfrm rot="14438432" flipV="1">
            <a:off x="9794179" y="81370"/>
            <a:ext cx="2040372" cy="227327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1FD1C923-3D56-BE79-611E-46C57D925AF8}"/>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rot="16200000">
            <a:off x="9096426" y="262059"/>
            <a:ext cx="3340100" cy="2687792"/>
          </a:xfrm>
          <a:prstGeom prst="rect">
            <a:avLst/>
          </a:prstGeom>
        </p:spPr>
      </p:pic>
      <p:sp>
        <p:nvSpPr>
          <p:cNvPr id="2" name="Shape 0"/>
          <p:cNvSpPr/>
          <p:nvPr/>
        </p:nvSpPr>
        <p:spPr>
          <a:xfrm>
            <a:off x="661475" y="1909366"/>
            <a:ext cx="2746802"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60691" y="1958975"/>
            <a:ext cx="3157955" cy="152202"/>
          </a:xfrm>
          <a:prstGeom prst="rect">
            <a:avLst/>
          </a:prstGeom>
          <a:noFill/>
          <a:ln/>
        </p:spPr>
        <p:txBody>
          <a:bodyPr wrap="none" lIns="0" tIns="0" rIns="0" bIns="0" rtlCol="0" anchor="t"/>
          <a:lstStyle/>
          <a:p>
            <a:pPr marL="0" indent="0" algn="l">
              <a:lnSpc>
                <a:spcPct val="96000"/>
              </a:lnSpc>
              <a:buNone/>
            </a:pPr>
            <a:r>
              <a:rPr lang="en-US" sz="1000" dirty="0">
                <a:solidFill>
                  <a:srgbClr val="572970"/>
                </a:solidFill>
                <a:latin typeface="HN for TELUS" panose="020B0504030202020204" pitchFamily="34" charset="0"/>
                <a:ea typeface="HN for TELUS" panose="020B0504030202020204" pitchFamily="34" charset="0"/>
                <a:cs typeface="Tenor Sans" pitchFamily="34" charset="-120"/>
              </a:rPr>
              <a:t>SLIDE 12 · INTERACTIVE DISCUSSION</a:t>
            </a:r>
            <a:endParaRPr lang="en-US" sz="1000" dirty="0">
              <a:solidFill>
                <a:srgbClr val="572970"/>
              </a:solidFill>
              <a:latin typeface="HN for TELUS" panose="020B0504030202020204" pitchFamily="34" charset="0"/>
            </a:endParaRPr>
          </a:p>
        </p:txBody>
      </p:sp>
      <p:sp>
        <p:nvSpPr>
          <p:cNvPr id="4" name="Text 2"/>
          <p:cNvSpPr/>
          <p:nvPr/>
        </p:nvSpPr>
        <p:spPr>
          <a:xfrm>
            <a:off x="661475" y="2226866"/>
            <a:ext cx="10868745" cy="594420"/>
          </a:xfrm>
          <a:prstGeom prst="rect">
            <a:avLst/>
          </a:prstGeom>
          <a:noFill/>
          <a:ln/>
        </p:spPr>
        <p:txBody>
          <a:bodyPr wrap="none" lIns="0" tIns="0" rIns="0" bIns="0" rtlCol="0" anchor="t"/>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Table Discussion</a:t>
            </a:r>
            <a:endParaRPr lang="en-US" sz="3700" dirty="0">
              <a:latin typeface="HN for TELUS" panose="020B0504030202020204" pitchFamily="34" charset="0"/>
            </a:endParaRPr>
          </a:p>
        </p:txBody>
      </p:sp>
      <p:sp>
        <p:nvSpPr>
          <p:cNvPr id="6" name="Shape 4"/>
          <p:cNvSpPr/>
          <p:nvPr/>
        </p:nvSpPr>
        <p:spPr>
          <a:xfrm>
            <a:off x="661475" y="3462040"/>
            <a:ext cx="372061" cy="372070"/>
          </a:xfrm>
          <a:prstGeom prst="roundRect">
            <a:avLst>
              <a:gd name="adj" fmla="val 18670"/>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704882" y="3469779"/>
            <a:ext cx="285247" cy="356592"/>
          </a:xfrm>
          <a:prstGeom prst="rect">
            <a:avLst/>
          </a:prstGeom>
          <a:noFill/>
          <a:ln/>
        </p:spPr>
        <p:txBody>
          <a:bodyPr wrap="none" lIns="0" tIns="0" rIns="0" bIns="0" rtlCol="0" anchor="ctr"/>
          <a:lstStyle/>
          <a:p>
            <a:pPr marL="0" indent="0" algn="ctr">
              <a:lnSpc>
                <a:spcPct val="100000"/>
              </a:lnSpc>
              <a:buNone/>
            </a:pPr>
            <a:r>
              <a:rPr lang="en-US" sz="2200" dirty="0">
                <a:solidFill>
                  <a:srgbClr val="333333"/>
                </a:solidFill>
                <a:latin typeface="HN for TELUS" panose="020B0504030202020204" pitchFamily="34" charset="0"/>
                <a:ea typeface="HN for TELUS" panose="020B0504030202020204" pitchFamily="34" charset="0"/>
                <a:cs typeface="Tenor Sans" pitchFamily="34" charset="-120"/>
              </a:rPr>
              <a:t>1</a:t>
            </a:r>
            <a:endParaRPr lang="en-US" sz="2200" dirty="0">
              <a:latin typeface="HN for TELUS" panose="020B0504030202020204" pitchFamily="34" charset="0"/>
            </a:endParaRPr>
          </a:p>
        </p:txBody>
      </p:sp>
      <p:sp>
        <p:nvSpPr>
          <p:cNvPr id="8" name="Text 6"/>
          <p:cNvSpPr/>
          <p:nvPr/>
        </p:nvSpPr>
        <p:spPr>
          <a:xfrm>
            <a:off x="1198830" y="3518892"/>
            <a:ext cx="294771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Agency Risk Profile</a:t>
            </a:r>
            <a:endParaRPr lang="en-US" sz="1850" dirty="0">
              <a:latin typeface="HN for TELUS" panose="020B0504030202020204" pitchFamily="34" charset="0"/>
            </a:endParaRPr>
          </a:p>
        </p:txBody>
      </p:sp>
      <p:sp>
        <p:nvSpPr>
          <p:cNvPr id="5" name="Text 3"/>
          <p:cNvSpPr/>
          <p:nvPr/>
        </p:nvSpPr>
        <p:spPr>
          <a:xfrm>
            <a:off x="632042" y="2903936"/>
            <a:ext cx="11478330" cy="372069"/>
          </a:xfrm>
          <a:prstGeom prst="rect">
            <a:avLst/>
          </a:prstGeom>
          <a:noFill/>
          <a:ln/>
        </p:spPr>
        <p:txBody>
          <a:bodyPr wrap="none" lIns="0" tIns="0" rIns="0" bIns="0" rtlCol="0" anchor="t"/>
          <a:lstStyle/>
          <a:p>
            <a:pPr marL="0" indent="0" algn="l">
              <a:lnSpc>
                <a:spcPct val="104000"/>
              </a:lnSpc>
              <a:buNone/>
            </a:pPr>
            <a:r>
              <a:rPr lang="en-US" sz="1650" dirty="0">
                <a:solidFill>
                  <a:srgbClr val="333333"/>
                </a:solidFill>
                <a:latin typeface="HN for TELUS" panose="020B0504030202020204" pitchFamily="34" charset="0"/>
                <a:ea typeface="HN for TELUS" panose="020B0504030202020204" pitchFamily="34" charset="0"/>
                <a:cs typeface="Tenor Sans" pitchFamily="34" charset="-120"/>
              </a:rPr>
              <a:t>Take 10 minutes to discuss the following questions with your table group. Be prepared to share one key insight with the larger group.</a:t>
            </a:r>
            <a:endParaRPr lang="en-US" sz="1650" dirty="0">
              <a:latin typeface="HN for TELUS" panose="020B0504030202020204" pitchFamily="34" charset="0"/>
            </a:endParaRPr>
          </a:p>
        </p:txBody>
      </p:sp>
      <p:sp>
        <p:nvSpPr>
          <p:cNvPr id="9" name="Text 7"/>
          <p:cNvSpPr/>
          <p:nvPr/>
        </p:nvSpPr>
        <p:spPr>
          <a:xfrm>
            <a:off x="1198830" y="3915271"/>
            <a:ext cx="2947715" cy="1461947"/>
          </a:xfrm>
          <a:prstGeom prst="rect">
            <a:avLst/>
          </a:prstGeom>
          <a:noFill/>
          <a:ln/>
        </p:spPr>
        <p:txBody>
          <a:bodyPr wrap="square" lIns="0" tIns="0" rIns="0" bIns="0" rtlCol="0" anchor="t">
            <a:noAutofit/>
          </a:bodyPr>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What mental health risks are most common within your agency? Are there specific roles, units, or stressors that stand out?</a:t>
            </a:r>
            <a:endParaRPr lang="en-US" sz="1600" dirty="0">
              <a:latin typeface="HN for TELUS" panose="020B0504030202020204" pitchFamily="34" charset="0"/>
            </a:endParaRPr>
          </a:p>
        </p:txBody>
      </p:sp>
      <p:sp>
        <p:nvSpPr>
          <p:cNvPr id="10" name="Shape 8"/>
          <p:cNvSpPr/>
          <p:nvPr/>
        </p:nvSpPr>
        <p:spPr>
          <a:xfrm>
            <a:off x="4353213" y="3462040"/>
            <a:ext cx="372061" cy="372070"/>
          </a:xfrm>
          <a:prstGeom prst="roundRect">
            <a:avLst>
              <a:gd name="adj" fmla="val 18670"/>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11" name="Text 9"/>
          <p:cNvSpPr/>
          <p:nvPr/>
        </p:nvSpPr>
        <p:spPr>
          <a:xfrm>
            <a:off x="4396620" y="3469779"/>
            <a:ext cx="285247" cy="356592"/>
          </a:xfrm>
          <a:prstGeom prst="rect">
            <a:avLst/>
          </a:prstGeom>
          <a:noFill/>
          <a:ln/>
        </p:spPr>
        <p:txBody>
          <a:bodyPr wrap="none" lIns="0" tIns="0" rIns="0" bIns="0" rtlCol="0" anchor="ctr"/>
          <a:lstStyle/>
          <a:p>
            <a:pPr marL="0" indent="0" algn="ctr">
              <a:lnSpc>
                <a:spcPct val="100000"/>
              </a:lnSpc>
              <a:buNone/>
            </a:pPr>
            <a:r>
              <a:rPr lang="en-US" sz="2200" dirty="0">
                <a:solidFill>
                  <a:srgbClr val="333333"/>
                </a:solidFill>
                <a:latin typeface="HN for TELUS" panose="020B0504030202020204" pitchFamily="34" charset="0"/>
                <a:ea typeface="HN for TELUS" panose="020B0504030202020204" pitchFamily="34" charset="0"/>
                <a:cs typeface="Tenor Sans" pitchFamily="34" charset="-120"/>
              </a:rPr>
              <a:t>2</a:t>
            </a:r>
            <a:endParaRPr lang="en-US" sz="2200" dirty="0">
              <a:latin typeface="HN for TELUS" panose="020B0504030202020204" pitchFamily="34" charset="0"/>
            </a:endParaRPr>
          </a:p>
        </p:txBody>
      </p:sp>
      <p:sp>
        <p:nvSpPr>
          <p:cNvPr id="12" name="Text 10"/>
          <p:cNvSpPr/>
          <p:nvPr/>
        </p:nvSpPr>
        <p:spPr>
          <a:xfrm>
            <a:off x="4890568" y="3518892"/>
            <a:ext cx="294781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Response Confidence</a:t>
            </a:r>
            <a:endParaRPr lang="en-US" sz="1850" dirty="0">
              <a:latin typeface="HN for TELUS" panose="020B0504030202020204" pitchFamily="34" charset="0"/>
            </a:endParaRPr>
          </a:p>
        </p:txBody>
      </p:sp>
      <p:sp>
        <p:nvSpPr>
          <p:cNvPr id="13" name="Text 11"/>
          <p:cNvSpPr/>
          <p:nvPr/>
        </p:nvSpPr>
        <p:spPr>
          <a:xfrm>
            <a:off x="4890568" y="3915271"/>
            <a:ext cx="2947815" cy="1461947"/>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If an employee experienced a mental health crisis tomorrow, how confident are you in your agency's response process? Where are the gaps?</a:t>
            </a:r>
            <a:endParaRPr lang="en-US" dirty="0">
              <a:latin typeface="HN for TELUS" panose="020B0504030202020204" pitchFamily="34" charset="0"/>
            </a:endParaRPr>
          </a:p>
        </p:txBody>
      </p:sp>
      <p:sp>
        <p:nvSpPr>
          <p:cNvPr id="14" name="Shape 12"/>
          <p:cNvSpPr/>
          <p:nvPr/>
        </p:nvSpPr>
        <p:spPr>
          <a:xfrm>
            <a:off x="8045050" y="3462040"/>
            <a:ext cx="372061" cy="372070"/>
          </a:xfrm>
          <a:prstGeom prst="roundRect">
            <a:avLst>
              <a:gd name="adj" fmla="val 18670"/>
            </a:avLst>
          </a:prstGeom>
          <a:solidFill>
            <a:srgbClr val="FFFCF5"/>
          </a:solidFill>
          <a:ln w="6350">
            <a:solidFill>
              <a:srgbClr val="572970"/>
            </a:solidFill>
            <a:prstDash val="solid"/>
          </a:ln>
        </p:spPr>
        <p:txBody>
          <a:bodyPr/>
          <a:lstStyle/>
          <a:p>
            <a:endParaRPr lang="en-US" dirty="0">
              <a:latin typeface="HN for TELUS" panose="020B0504030202020204" pitchFamily="34" charset="0"/>
            </a:endParaRPr>
          </a:p>
        </p:txBody>
      </p:sp>
      <p:sp>
        <p:nvSpPr>
          <p:cNvPr id="15" name="Text 13"/>
          <p:cNvSpPr/>
          <p:nvPr/>
        </p:nvSpPr>
        <p:spPr>
          <a:xfrm>
            <a:off x="8088457" y="3469779"/>
            <a:ext cx="285247" cy="356592"/>
          </a:xfrm>
          <a:prstGeom prst="rect">
            <a:avLst/>
          </a:prstGeom>
          <a:noFill/>
          <a:ln/>
        </p:spPr>
        <p:txBody>
          <a:bodyPr wrap="none" lIns="0" tIns="0" rIns="0" bIns="0" rtlCol="0" anchor="ctr"/>
          <a:lstStyle/>
          <a:p>
            <a:pPr marL="0" indent="0" algn="ctr">
              <a:lnSpc>
                <a:spcPct val="100000"/>
              </a:lnSpc>
              <a:buNone/>
            </a:pPr>
            <a:r>
              <a:rPr lang="en-US" sz="2200" dirty="0">
                <a:solidFill>
                  <a:srgbClr val="333333"/>
                </a:solidFill>
                <a:latin typeface="HN for TELUS" panose="020B0504030202020204" pitchFamily="34" charset="0"/>
                <a:ea typeface="HN for TELUS" panose="020B0504030202020204" pitchFamily="34" charset="0"/>
                <a:cs typeface="Tenor Sans" pitchFamily="34" charset="-120"/>
              </a:rPr>
              <a:t>3</a:t>
            </a:r>
            <a:endParaRPr lang="en-US" sz="2200" dirty="0">
              <a:latin typeface="HN for TELUS" panose="020B0504030202020204" pitchFamily="34" charset="0"/>
            </a:endParaRPr>
          </a:p>
        </p:txBody>
      </p:sp>
      <p:sp>
        <p:nvSpPr>
          <p:cNvPr id="16" name="Text 14"/>
          <p:cNvSpPr/>
          <p:nvPr/>
        </p:nvSpPr>
        <p:spPr>
          <a:xfrm>
            <a:off x="8582406" y="3518892"/>
            <a:ext cx="2947815" cy="297160"/>
          </a:xfrm>
          <a:prstGeom prst="rect">
            <a:avLst/>
          </a:prstGeom>
          <a:noFill/>
          <a:ln/>
        </p:spPr>
        <p:txBody>
          <a:bodyPr wrap="none" lIns="0" tIns="0" rIns="0" bIns="0" rtlCol="0" anchor="t"/>
          <a:lstStyle/>
          <a:p>
            <a:pPr marL="0" indent="0" algn="l">
              <a:lnSpc>
                <a:spcPct val="104000"/>
              </a:lnSpc>
              <a:buNone/>
            </a:pPr>
            <a:r>
              <a:rPr lang="en-US" sz="1850" dirty="0">
                <a:solidFill>
                  <a:srgbClr val="333333"/>
                </a:solidFill>
                <a:latin typeface="HN for TELUS" panose="020B0504030202020204" pitchFamily="34" charset="0"/>
                <a:ea typeface="HN for TELUS" panose="020B0504030202020204" pitchFamily="34" charset="0"/>
                <a:cs typeface="Tenor Sans" pitchFamily="34" charset="-120"/>
              </a:rPr>
              <a:t>30-Day Action</a:t>
            </a:r>
            <a:endParaRPr lang="en-US" sz="1850" dirty="0">
              <a:latin typeface="HN for TELUS" panose="020B0504030202020204" pitchFamily="34" charset="0"/>
            </a:endParaRPr>
          </a:p>
        </p:txBody>
      </p:sp>
      <p:sp>
        <p:nvSpPr>
          <p:cNvPr id="17" name="Text 15"/>
          <p:cNvSpPr/>
          <p:nvPr/>
        </p:nvSpPr>
        <p:spPr>
          <a:xfrm>
            <a:off x="8582406" y="3915271"/>
            <a:ext cx="2947815" cy="1196976"/>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What is one concrete action your agency can implement within 30 days to improve mental health crisis readiness?</a:t>
            </a:r>
            <a:endParaRPr lang="en-US" dirty="0">
              <a:latin typeface="HN for TELUS" panose="020B0504030202020204" pitchFamily="34" charset="0"/>
            </a:endParaRPr>
          </a:p>
        </p:txBody>
      </p:sp>
      <p:pic>
        <p:nvPicPr>
          <p:cNvPr id="19" name="Picture 18">
            <a:extLst>
              <a:ext uri="{FF2B5EF4-FFF2-40B4-BE49-F238E27FC236}">
                <a16:creationId xmlns:a16="http://schemas.microsoft.com/office/drawing/2014/main" id="{C4F1559D-75B6-39B1-00A9-D043DA70E4CE}"/>
              </a:ext>
            </a:extLst>
          </p:cNvPr>
          <p:cNvPicPr>
            <a:picLocks noChangeAspect="1"/>
          </p:cNvPicPr>
          <p:nvPr/>
        </p:nvPicPr>
        <p:blipFill>
          <a:blip r:embed="rId4"/>
          <a:stretch>
            <a:fillRect/>
          </a:stretch>
        </p:blipFill>
        <p:spPr>
          <a:xfrm>
            <a:off x="10099433" y="6249974"/>
            <a:ext cx="1714649" cy="38865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3771" y="0"/>
            <a:ext cx="3047924" cy="6858000"/>
          </a:xfrm>
          <a:prstGeom prst="rect">
            <a:avLst/>
          </a:prstGeom>
        </p:spPr>
      </p:pic>
      <p:sp>
        <p:nvSpPr>
          <p:cNvPr id="3" name="Shape 0"/>
          <p:cNvSpPr/>
          <p:nvPr/>
        </p:nvSpPr>
        <p:spPr>
          <a:xfrm>
            <a:off x="661475" y="628055"/>
            <a:ext cx="850383" cy="251420"/>
          </a:xfrm>
          <a:prstGeom prst="roundRect">
            <a:avLst>
              <a:gd name="adj" fmla="val 22103"/>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4" name="Text 1"/>
          <p:cNvSpPr/>
          <p:nvPr/>
        </p:nvSpPr>
        <p:spPr>
          <a:xfrm>
            <a:off x="760691" y="677664"/>
            <a:ext cx="1261535" cy="152202"/>
          </a:xfrm>
          <a:prstGeom prst="rect">
            <a:avLst/>
          </a:prstGeom>
          <a:noFill/>
          <a:ln/>
        </p:spPr>
        <p:txBody>
          <a:bodyPr wrap="none" lIns="0" tIns="0" rIns="0" bIns="0" rtlCol="0" anchor="t"/>
          <a:lstStyle/>
          <a:p>
            <a:pPr marL="0" indent="0" algn="l">
              <a:lnSpc>
                <a:spcPct val="96000"/>
              </a:lnSpc>
              <a:buNone/>
            </a:pPr>
            <a:r>
              <a:rPr lang="en-US" sz="1200" dirty="0">
                <a:solidFill>
                  <a:srgbClr val="572970"/>
                </a:solidFill>
                <a:latin typeface="HN for TELUS" panose="020B0504030202020204" pitchFamily="34" charset="0"/>
                <a:ea typeface="HN for TELUS" panose="020B0504030202020204" pitchFamily="34" charset="0"/>
                <a:cs typeface="Tenor Sans" pitchFamily="34" charset="-120"/>
              </a:rPr>
              <a:t>CLOSING</a:t>
            </a:r>
            <a:endParaRPr lang="en-US" sz="1200" dirty="0">
              <a:solidFill>
                <a:srgbClr val="572970"/>
              </a:solidFill>
              <a:latin typeface="HN for TELUS" panose="020B0504030202020204" pitchFamily="34" charset="0"/>
            </a:endParaRPr>
          </a:p>
        </p:txBody>
      </p:sp>
      <p:sp>
        <p:nvSpPr>
          <p:cNvPr id="5" name="Text 2"/>
          <p:cNvSpPr/>
          <p:nvPr/>
        </p:nvSpPr>
        <p:spPr>
          <a:xfrm>
            <a:off x="661475" y="945555"/>
            <a:ext cx="7820822" cy="1188839"/>
          </a:xfrm>
          <a:prstGeom prst="rect">
            <a:avLst/>
          </a:prstGeom>
          <a:noFill/>
          <a:ln/>
        </p:spPr>
        <p:txBody>
          <a:bodyPr wrap="square" lIns="0" tIns="0" rIns="0" bIns="0" rtlCol="0" anchor="t">
            <a:normAutofit/>
          </a:bodyPr>
          <a:lstStyle/>
          <a:p>
            <a:pPr marL="0" indent="0" algn="l">
              <a:lnSpc>
                <a:spcPct val="104000"/>
              </a:lnSpc>
              <a:buNone/>
            </a:pPr>
            <a:r>
              <a:rPr lang="en-US" sz="3700" dirty="0">
                <a:solidFill>
                  <a:srgbClr val="201613"/>
                </a:solidFill>
                <a:latin typeface="HN for TELUS" panose="020B0504030202020204" pitchFamily="34" charset="0"/>
                <a:ea typeface="HN for TELUS" panose="020B0504030202020204" pitchFamily="34" charset="0"/>
                <a:cs typeface="Tenor Sans" pitchFamily="34" charset="-120"/>
              </a:rPr>
              <a:t>Mental Health Crisis Readiness Is </a:t>
            </a:r>
            <a:r>
              <a:rPr lang="en-US" sz="3700" i="1" dirty="0">
                <a:solidFill>
                  <a:srgbClr val="201613"/>
                </a:solidFill>
                <a:latin typeface="HN for TELUS" panose="020B0504030202020204" pitchFamily="34" charset="0"/>
                <a:ea typeface="HN for TELUS" panose="020B0504030202020204" pitchFamily="34" charset="0"/>
                <a:cs typeface="Tenor Sans" pitchFamily="34" charset="-120"/>
              </a:rPr>
              <a:t>Leadership Readiness</a:t>
            </a:r>
            <a:endParaRPr lang="en-US" sz="3700" dirty="0">
              <a:latin typeface="HN for TELUS" panose="020B0504030202020204" pitchFamily="34" charset="0"/>
            </a:endParaRPr>
          </a:p>
        </p:txBody>
      </p:sp>
      <p:sp>
        <p:nvSpPr>
          <p:cNvPr id="6" name="Text 3"/>
          <p:cNvSpPr/>
          <p:nvPr/>
        </p:nvSpPr>
        <p:spPr>
          <a:xfrm>
            <a:off x="642425" y="2258367"/>
            <a:ext cx="8430406" cy="206673"/>
          </a:xfrm>
          <a:prstGeom prst="rect">
            <a:avLst/>
          </a:prstGeom>
          <a:noFill/>
          <a:ln/>
        </p:spPr>
        <p:txBody>
          <a:bodyPr wrap="none" lIns="0" tIns="0" rIns="0" bIns="0" rtlCol="0" anchor="t"/>
          <a:lstStyle/>
          <a:p>
            <a:pPr marL="0" indent="0" algn="l">
              <a:lnSpc>
                <a:spcPct val="104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When organizations prepare for behavioral health crises, the entire workplace is strengthened:</a:t>
            </a:r>
            <a:endParaRPr lang="en-US" sz="1600" dirty="0">
              <a:latin typeface="HN for TELUS" panose="020B0504030202020204" pitchFamily="34" charset="0"/>
            </a:endParaRPr>
          </a:p>
        </p:txBody>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425" y="2756098"/>
            <a:ext cx="7839871" cy="251123"/>
          </a:xfrm>
          <a:prstGeom prst="rect">
            <a:avLst/>
          </a:prstGeom>
        </p:spPr>
      </p:pic>
      <p:sp>
        <p:nvSpPr>
          <p:cNvPr id="8" name="Text 4"/>
          <p:cNvSpPr/>
          <p:nvPr/>
        </p:nvSpPr>
        <p:spPr>
          <a:xfrm>
            <a:off x="864868" y="2775148"/>
            <a:ext cx="7617428" cy="213023"/>
          </a:xfrm>
          <a:prstGeom prst="rect">
            <a:avLst/>
          </a:prstGeom>
          <a:noFill/>
          <a:ln/>
        </p:spPr>
        <p:txBody>
          <a:bodyPr wrap="none" lIns="0" tIns="0" rIns="0" bIns="0" rtlCol="0" anchor="t"/>
          <a:lstStyle/>
          <a:p>
            <a:pPr marL="0" indent="0" algn="l">
              <a:lnSpc>
                <a:spcPct val="104000"/>
              </a:lnSpc>
              <a:buNone/>
            </a:pPr>
            <a:r>
              <a:rPr lang="en-US" sz="1600" dirty="0">
                <a:solidFill>
                  <a:srgbClr val="572970"/>
                </a:solidFill>
                <a:latin typeface="HN for TELUS" panose="020B0504030202020204" pitchFamily="34" charset="0"/>
                <a:ea typeface="HN for TELUS" panose="020B0504030202020204" pitchFamily="34" charset="0"/>
                <a:cs typeface="Tenor Sans" pitchFamily="34" charset="-120"/>
              </a:rPr>
              <a:t>✅</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Employees feel safer and more valued</a:t>
            </a:r>
            <a:endParaRPr lang="en-US" sz="1600" dirty="0">
              <a:latin typeface="HN for TELUS" panose="020B0504030202020204" pitchFamily="34" charset="0"/>
            </a:endParaRPr>
          </a:p>
        </p:txBody>
      </p:sp>
      <p:pic>
        <p:nvPicPr>
          <p:cNvPr id="9"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425" y="3299817"/>
            <a:ext cx="7839871" cy="251123"/>
          </a:xfrm>
          <a:prstGeom prst="rect">
            <a:avLst/>
          </a:prstGeom>
        </p:spPr>
      </p:pic>
      <p:sp>
        <p:nvSpPr>
          <p:cNvPr id="10" name="Text 5"/>
          <p:cNvSpPr/>
          <p:nvPr/>
        </p:nvSpPr>
        <p:spPr>
          <a:xfrm>
            <a:off x="864868" y="3318867"/>
            <a:ext cx="7617428" cy="213023"/>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HN for TELUS" panose="020B0504030202020204" pitchFamily="34" charset="0"/>
                <a:ea typeface="HN for TELUS" panose="020B0504030202020204" pitchFamily="34" charset="0"/>
                <a:cs typeface="Tenor Sans" pitchFamily="34" charset="-120"/>
              </a:rPr>
              <a:t>✅</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Leaders respond more effectively under pressure</a:t>
            </a:r>
            <a:endParaRPr lang="en-US" sz="1600" dirty="0">
              <a:latin typeface="HN for TELUS" panose="020B0504030202020204" pitchFamily="34" charset="0"/>
            </a:endParaRPr>
          </a:p>
        </p:txBody>
      </p:sp>
      <p:pic>
        <p:nvPicPr>
          <p:cNvPr id="11"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425" y="3843536"/>
            <a:ext cx="7839871" cy="251123"/>
          </a:xfrm>
          <a:prstGeom prst="rect">
            <a:avLst/>
          </a:prstGeom>
        </p:spPr>
      </p:pic>
      <p:sp>
        <p:nvSpPr>
          <p:cNvPr id="12" name="Text 6"/>
          <p:cNvSpPr/>
          <p:nvPr/>
        </p:nvSpPr>
        <p:spPr>
          <a:xfrm>
            <a:off x="864868" y="3862586"/>
            <a:ext cx="7617428" cy="213023"/>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HN for TELUS" panose="020B0504030202020204" pitchFamily="34" charset="0"/>
                <a:ea typeface="HN for TELUS" panose="020B0504030202020204" pitchFamily="34" charset="0"/>
                <a:cs typeface="Tenor Sans" pitchFamily="34" charset="-120"/>
              </a:rPr>
              <a:t>✅</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Organizational risks and liability decrease</a:t>
            </a:r>
            <a:endParaRPr lang="en-US" sz="1600" dirty="0">
              <a:latin typeface="HN for TELUS" panose="020B0504030202020204" pitchFamily="34" charset="0"/>
            </a:endParaRPr>
          </a:p>
        </p:txBody>
      </p:sp>
      <p:pic>
        <p:nvPicPr>
          <p:cNvPr id="13" name="Image 4"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42425" y="4387255"/>
            <a:ext cx="7839871" cy="251123"/>
          </a:xfrm>
          <a:prstGeom prst="rect">
            <a:avLst/>
          </a:prstGeom>
        </p:spPr>
      </p:pic>
      <p:sp>
        <p:nvSpPr>
          <p:cNvPr id="14" name="Text 7"/>
          <p:cNvSpPr/>
          <p:nvPr/>
        </p:nvSpPr>
        <p:spPr>
          <a:xfrm>
            <a:off x="864868" y="4406305"/>
            <a:ext cx="7617428" cy="213023"/>
          </a:xfrm>
          <a:prstGeom prst="rect">
            <a:avLst/>
          </a:prstGeom>
          <a:noFill/>
          <a:ln/>
        </p:spPr>
        <p:txBody>
          <a:bodyPr wrap="none" lIns="0" tIns="0" rIns="0" bIns="0" rtlCol="0" anchor="t"/>
          <a:lstStyle/>
          <a:p>
            <a:pPr marL="0" indent="0" algn="l">
              <a:lnSpc>
                <a:spcPct val="104000"/>
              </a:lnSpc>
              <a:buNone/>
            </a:pPr>
            <a:r>
              <a:rPr lang="en-US" sz="1600" dirty="0">
                <a:solidFill>
                  <a:srgbClr val="000000"/>
                </a:solidFill>
                <a:latin typeface="HN for TELUS" panose="020B0504030202020204" pitchFamily="34" charset="0"/>
                <a:ea typeface="HN for TELUS" panose="020B0504030202020204" pitchFamily="34" charset="0"/>
                <a:cs typeface="Tenor Sans" pitchFamily="34" charset="-120"/>
              </a:rPr>
              <a:t>✅</a:t>
            </a: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 Retention and workplace culture strengthen</a:t>
            </a:r>
            <a:endParaRPr lang="en-US" sz="1600" dirty="0">
              <a:latin typeface="HN for TELUS" panose="020B0504030202020204" pitchFamily="34" charset="0"/>
            </a:endParaRPr>
          </a:p>
        </p:txBody>
      </p:sp>
      <p:sp>
        <p:nvSpPr>
          <p:cNvPr id="15" name="Shape 8"/>
          <p:cNvSpPr/>
          <p:nvPr/>
        </p:nvSpPr>
        <p:spPr>
          <a:xfrm>
            <a:off x="661475" y="4846638"/>
            <a:ext cx="7820822" cy="19050"/>
          </a:xfrm>
          <a:prstGeom prst="roundRect">
            <a:avLst>
              <a:gd name="adj" fmla="val 49999"/>
            </a:avLst>
          </a:prstGeom>
          <a:solidFill>
            <a:srgbClr val="333333">
              <a:alpha val="50000"/>
            </a:srgbClr>
          </a:solidFill>
          <a:ln/>
        </p:spPr>
        <p:txBody>
          <a:bodyPr/>
          <a:lstStyle/>
          <a:p>
            <a:endParaRPr lang="en-US" dirty="0">
              <a:latin typeface="HN for TELUS" panose="020B0504030202020204" pitchFamily="34" charset="0"/>
            </a:endParaRPr>
          </a:p>
        </p:txBody>
      </p:sp>
      <p:sp>
        <p:nvSpPr>
          <p:cNvPr id="16" name="Text 9"/>
          <p:cNvSpPr/>
          <p:nvPr/>
        </p:nvSpPr>
        <p:spPr>
          <a:xfrm>
            <a:off x="909516" y="5092999"/>
            <a:ext cx="7572781" cy="599380"/>
          </a:xfrm>
          <a:prstGeom prst="rect">
            <a:avLst/>
          </a:prstGeom>
          <a:noFill/>
          <a:ln/>
        </p:spPr>
        <p:txBody>
          <a:bodyPr wrap="square" lIns="0" tIns="0" rIns="0" bIns="0" rtlCol="0" anchor="t">
            <a:noAutofit/>
          </a:bodyPr>
          <a:lstStyle/>
          <a:p>
            <a:pPr marL="0" indent="0" algn="l">
              <a:lnSpc>
                <a:spcPct val="104000"/>
              </a:lnSpc>
              <a:buNone/>
            </a:pPr>
            <a:r>
              <a:rPr lang="en-US" dirty="0">
                <a:solidFill>
                  <a:srgbClr val="333333"/>
                </a:solidFill>
                <a:latin typeface="HN for TELUS" panose="020B0504030202020204" pitchFamily="34" charset="0"/>
                <a:ea typeface="HN for TELUS" panose="020B0504030202020204" pitchFamily="34" charset="0"/>
                <a:cs typeface="Tenor Sans" pitchFamily="34" charset="-120"/>
              </a:rPr>
              <a:t>"A strong workplace isn't one that never experiences a crisis. A strong workplace is one that knows how to respond when a crisis occurs."</a:t>
            </a:r>
            <a:endParaRPr lang="en-US" dirty="0">
              <a:latin typeface="HN for TELUS" panose="020B0504030202020204" pitchFamily="34" charset="0"/>
            </a:endParaRPr>
          </a:p>
        </p:txBody>
      </p:sp>
      <p:sp>
        <p:nvSpPr>
          <p:cNvPr id="17" name="Shape 10"/>
          <p:cNvSpPr/>
          <p:nvPr/>
        </p:nvSpPr>
        <p:spPr>
          <a:xfrm>
            <a:off x="661475" y="5092998"/>
            <a:ext cx="19050" cy="785416"/>
          </a:xfrm>
          <a:prstGeom prst="roundRect">
            <a:avLst>
              <a:gd name="adj" fmla="val 49999"/>
            </a:avLst>
          </a:prstGeom>
          <a:solidFill>
            <a:srgbClr val="572970"/>
          </a:solidFill>
          <a:ln/>
        </p:spPr>
        <p:txBody>
          <a:bodyPr/>
          <a:lstStyle/>
          <a:p>
            <a:endParaRPr lang="en-US" dirty="0">
              <a:latin typeface="HN for TELUS" panose="020B0504030202020204" pitchFamily="34" charset="0"/>
            </a:endParaRPr>
          </a:p>
        </p:txBody>
      </p:sp>
      <p:sp>
        <p:nvSpPr>
          <p:cNvPr id="18" name="Text 11"/>
          <p:cNvSpPr/>
          <p:nvPr/>
        </p:nvSpPr>
        <p:spPr>
          <a:xfrm>
            <a:off x="661475" y="6064448"/>
            <a:ext cx="8430406" cy="165398"/>
          </a:xfrm>
          <a:prstGeom prst="rect">
            <a:avLst/>
          </a:prstGeom>
          <a:noFill/>
          <a:ln/>
        </p:spPr>
        <p:txBody>
          <a:bodyPr wrap="none" lIns="0" tIns="0" rIns="0" bIns="0" rtlCol="0" anchor="t"/>
          <a:lstStyle/>
          <a:p>
            <a:pPr marL="0" indent="0" algn="l">
              <a:lnSpc>
                <a:spcPct val="104000"/>
              </a:lnSpc>
              <a:buNone/>
            </a:pPr>
            <a:r>
              <a:rPr lang="en-US" sz="1400" b="1" dirty="0">
                <a:solidFill>
                  <a:srgbClr val="333333"/>
                </a:solidFill>
                <a:latin typeface="HN for TELUS" panose="020B0504030202020204" pitchFamily="34" charset="0"/>
                <a:ea typeface="HN for TELUS" panose="020B0504030202020204" pitchFamily="34" charset="0"/>
                <a:cs typeface="Tenor Sans" pitchFamily="34" charset="-120"/>
              </a:rPr>
              <a:t>State of Alabama · Department of Risk Management</a:t>
            </a:r>
            <a:endParaRPr lang="en-US" sz="1400" dirty="0">
              <a:latin typeface="HN for TELUS" panose="020B0504030202020204" pitchFamily="34" charset="0"/>
            </a:endParaRPr>
          </a:p>
        </p:txBody>
      </p:sp>
      <p:pic>
        <p:nvPicPr>
          <p:cNvPr id="20" name="Picture 19">
            <a:extLst>
              <a:ext uri="{FF2B5EF4-FFF2-40B4-BE49-F238E27FC236}">
                <a16:creationId xmlns:a16="http://schemas.microsoft.com/office/drawing/2014/main" id="{98596B71-7924-E662-848E-87E7EF4FB400}"/>
              </a:ext>
            </a:extLst>
          </p:cNvPr>
          <p:cNvPicPr>
            <a:picLocks noChangeAspect="1"/>
          </p:cNvPicPr>
          <p:nvPr/>
        </p:nvPicPr>
        <p:blipFill>
          <a:blip r:embed="rId5"/>
          <a:stretch>
            <a:fillRect/>
          </a:stretch>
        </p:blipFill>
        <p:spPr>
          <a:xfrm>
            <a:off x="10099433" y="6249974"/>
            <a:ext cx="1714649" cy="38865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661475" y="482699"/>
            <a:ext cx="1006747" cy="247352"/>
          </a:xfrm>
          <a:prstGeom prst="roundRect">
            <a:avLst>
              <a:gd name="adj" fmla="val 22116"/>
            </a:avLst>
          </a:prstGeom>
          <a:noFill/>
          <a:ln w="6350">
            <a:solidFill>
              <a:srgbClr val="572970"/>
            </a:solidFill>
            <a:prstDash val="solid"/>
          </a:ln>
        </p:spPr>
        <p:txBody>
          <a:bodyPr/>
          <a:lstStyle/>
          <a:p>
            <a:endParaRPr lang="en-US" dirty="0">
              <a:latin typeface="HN for TELUS" panose="020B0504030202020204" pitchFamily="34" charset="0"/>
            </a:endParaRPr>
          </a:p>
        </p:txBody>
      </p:sp>
      <p:sp>
        <p:nvSpPr>
          <p:cNvPr id="3" name="Text 1"/>
          <p:cNvSpPr/>
          <p:nvPr/>
        </p:nvSpPr>
        <p:spPr>
          <a:xfrm>
            <a:off x="759104" y="531515"/>
            <a:ext cx="1421075" cy="149721"/>
          </a:xfrm>
          <a:prstGeom prst="rect">
            <a:avLst/>
          </a:prstGeom>
          <a:noFill/>
          <a:ln/>
        </p:spPr>
        <p:txBody>
          <a:bodyPr wrap="none" lIns="0" tIns="0" rIns="0" bIns="0" rtlCol="0" anchor="t"/>
          <a:lstStyle/>
          <a:p>
            <a:pPr marL="0" indent="0" algn="l">
              <a:lnSpc>
                <a:spcPct val="96000"/>
              </a:lnSpc>
              <a:buNone/>
            </a:pPr>
            <a:r>
              <a:rPr lang="en-US" sz="1200" dirty="0">
                <a:solidFill>
                  <a:srgbClr val="572970"/>
                </a:solidFill>
                <a:latin typeface="HN for TELUS" panose="020B0504030202020204" pitchFamily="34" charset="0"/>
                <a:ea typeface="HN for TELUS" panose="020B0504030202020204" pitchFamily="34" charset="0"/>
                <a:cs typeface="Tenor Sans" pitchFamily="34" charset="-120"/>
              </a:rPr>
              <a:t>RESOURCES</a:t>
            </a:r>
            <a:endParaRPr lang="en-US" sz="1200" dirty="0">
              <a:solidFill>
                <a:srgbClr val="572970"/>
              </a:solidFill>
              <a:latin typeface="HN for TELUS" panose="020B0504030202020204" pitchFamily="34" charset="0"/>
            </a:endParaRPr>
          </a:p>
        </p:txBody>
      </p:sp>
      <p:sp>
        <p:nvSpPr>
          <p:cNvPr id="4" name="Text 2"/>
          <p:cNvSpPr/>
          <p:nvPr/>
        </p:nvSpPr>
        <p:spPr>
          <a:xfrm>
            <a:off x="661475" y="794147"/>
            <a:ext cx="10868745" cy="585093"/>
          </a:xfrm>
          <a:prstGeom prst="rect">
            <a:avLst/>
          </a:prstGeom>
          <a:noFill/>
          <a:ln/>
        </p:spPr>
        <p:txBody>
          <a:bodyPr wrap="none" lIns="0" tIns="0" rIns="0" bIns="0" rtlCol="0" anchor="t"/>
          <a:lstStyle/>
          <a:p>
            <a:pPr marL="0" indent="0" algn="l">
              <a:lnSpc>
                <a:spcPct val="104000"/>
              </a:lnSpc>
              <a:buNone/>
            </a:pPr>
            <a:r>
              <a:rPr lang="en-US" sz="3650" dirty="0">
                <a:solidFill>
                  <a:srgbClr val="201613"/>
                </a:solidFill>
                <a:latin typeface="HN for TELUS" panose="020B0504030202020204" pitchFamily="34" charset="0"/>
                <a:ea typeface="HN for TELUS" panose="020B0504030202020204" pitchFamily="34" charset="0"/>
                <a:cs typeface="Tenor Sans" pitchFamily="34" charset="-120"/>
              </a:rPr>
              <a:t>Research &amp; Resource Links</a:t>
            </a:r>
            <a:endParaRPr lang="en-US" sz="3650" dirty="0">
              <a:latin typeface="HN for TELUS" panose="020B0504030202020204" pitchFamily="34" charset="0"/>
            </a:endParaRPr>
          </a:p>
        </p:txBody>
      </p:sp>
      <p:sp>
        <p:nvSpPr>
          <p:cNvPr id="5" name="Text 3"/>
          <p:cNvSpPr/>
          <p:nvPr/>
        </p:nvSpPr>
        <p:spPr>
          <a:xfrm>
            <a:off x="661475" y="1475383"/>
            <a:ext cx="10868745" cy="547985"/>
          </a:xfrm>
          <a:prstGeom prst="rect">
            <a:avLst/>
          </a:prstGeom>
          <a:noFill/>
          <a:ln/>
        </p:spPr>
        <p:txBody>
          <a:bodyPr wrap="square" lIns="0" tIns="0" rIns="0" bIns="0" rtlCol="0" anchor="t">
            <a:noAutofit/>
          </a:bodyPr>
          <a:lstStyle/>
          <a:p>
            <a:pPr marL="0" indent="0" algn="l">
              <a:lnSpc>
                <a:spcPct val="103000"/>
              </a:lnSpc>
              <a:buNone/>
            </a:pPr>
            <a:r>
              <a:rPr lang="en-US" sz="1600" dirty="0">
                <a:solidFill>
                  <a:srgbClr val="333333"/>
                </a:solidFill>
                <a:latin typeface="HN for TELUS" panose="020B0504030202020204" pitchFamily="34" charset="0"/>
                <a:ea typeface="HN for TELUS" panose="020B0504030202020204" pitchFamily="34" charset="0"/>
                <a:cs typeface="Tenor Sans" pitchFamily="34" charset="-120"/>
              </a:rPr>
              <a:t>The following authoritative sources informed the content of this presentation and provide additional guidance for Alabama agency leaders.</a:t>
            </a:r>
            <a:endParaRPr lang="en-US" sz="1600" dirty="0">
              <a:latin typeface="HN for TELUS" panose="020B0504030202020204" pitchFamily="34" charset="0"/>
            </a:endParaRPr>
          </a:p>
        </p:txBody>
      </p:sp>
      <p:sp>
        <p:nvSpPr>
          <p:cNvPr id="6" name="Shape 4"/>
          <p:cNvSpPr/>
          <p:nvPr/>
        </p:nvSpPr>
        <p:spPr>
          <a:xfrm>
            <a:off x="661475" y="2203648"/>
            <a:ext cx="3516026"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7" name="Text 5"/>
          <p:cNvSpPr/>
          <p:nvPr/>
        </p:nvSpPr>
        <p:spPr>
          <a:xfrm>
            <a:off x="843239" y="2385417"/>
            <a:ext cx="3152498" cy="584994"/>
          </a:xfrm>
          <a:prstGeom prst="rect">
            <a:avLst/>
          </a:prstGeom>
          <a:noFill/>
          <a:ln>
            <a:solidFill>
              <a:srgbClr val="572970"/>
            </a:solidFill>
          </a:ln>
        </p:spPr>
        <p:txBody>
          <a:bodyPr wrap="square" lIns="0" tIns="0" rIns="0" bIns="0" rtlCol="0" anchor="t">
            <a:normAutofit/>
          </a:bodyPr>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OSHA Workplace Mental Health</a:t>
            </a:r>
            <a:endParaRPr lang="en-US" sz="1800" dirty="0">
              <a:latin typeface="HN for TELUS" panose="020B0504030202020204" pitchFamily="34" charset="0"/>
            </a:endParaRPr>
          </a:p>
        </p:txBody>
      </p:sp>
      <p:sp>
        <p:nvSpPr>
          <p:cNvPr id="8" name="Text 6"/>
          <p:cNvSpPr/>
          <p:nvPr/>
        </p:nvSpPr>
        <p:spPr>
          <a:xfrm>
            <a:off x="843239" y="3066554"/>
            <a:ext cx="3152498" cy="403820"/>
          </a:xfrm>
          <a:prstGeom prst="rect">
            <a:avLst/>
          </a:prstGeom>
          <a:noFill/>
          <a:ln>
            <a:solidFill>
              <a:srgbClr val="572970"/>
            </a:solidFill>
          </a:ln>
        </p:spPr>
        <p:txBody>
          <a:bodyPr wrap="square" lIns="0" tIns="0" rIns="0" bIns="0" rtlCol="0" anchor="t">
            <a:normAutofit/>
          </a:bodyPr>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3">
                  <a:extLst>
                    <a:ext uri="{A12FA001-AC4F-418D-AE19-62706E023703}">
                      <ahyp:hlinkClr xmlns:ahyp="http://schemas.microsoft.com/office/drawing/2018/hyperlinkcolor" val="tx"/>
                    </a:ext>
                  </a:extLst>
                </a:hlinkClick>
              </a:rPr>
              <a:t>OSHA Workplace </a:t>
            </a:r>
            <a:r>
              <a:rPr lang="en-US" sz="1600" b="1" u="sng" dirty="0">
                <a:solidFill>
                  <a:srgbClr val="572970"/>
                </a:solidFill>
                <a:latin typeface="HN for TELUS" panose="020B0504030202020204" pitchFamily="34" charset="0"/>
                <a:ea typeface="HN for TELUS" panose="020B0504030202020204" pitchFamily="34" charset="0"/>
                <a:cs typeface="Tenor Sans" pitchFamily="34" charset="-120"/>
                <a:hlinkClick r:id="rId3">
                  <a:extLst>
                    <a:ext uri="{A12FA001-AC4F-418D-AE19-62706E023703}">
                      <ahyp:hlinkClr xmlns:ahyp="http://schemas.microsoft.com/office/drawing/2018/hyperlinkcolor" val="tx"/>
                    </a:ext>
                  </a:extLst>
                </a:hlinkClick>
              </a:rPr>
              <a:t>Mental</a:t>
            </a: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3">
                  <a:extLst>
                    <a:ext uri="{A12FA001-AC4F-418D-AE19-62706E023703}">
                      <ahyp:hlinkClr xmlns:ahyp="http://schemas.microsoft.com/office/drawing/2018/hyperlinkcolor" val="tx"/>
                    </a:ext>
                  </a:extLst>
                </a:hlinkClick>
              </a:rPr>
              <a:t> Health Resources</a:t>
            </a:r>
            <a:endParaRPr lang="en-US" sz="1250" dirty="0">
              <a:solidFill>
                <a:srgbClr val="572970"/>
              </a:solidFill>
              <a:latin typeface="HN for TELUS" panose="020B0504030202020204" pitchFamily="34" charset="0"/>
            </a:endParaRPr>
          </a:p>
        </p:txBody>
      </p:sp>
      <p:sp>
        <p:nvSpPr>
          <p:cNvPr id="9" name="Shape 7"/>
          <p:cNvSpPr/>
          <p:nvPr/>
        </p:nvSpPr>
        <p:spPr>
          <a:xfrm>
            <a:off x="4337735" y="2203648"/>
            <a:ext cx="3516125"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0" name="Text 8"/>
          <p:cNvSpPr/>
          <p:nvPr/>
        </p:nvSpPr>
        <p:spPr>
          <a:xfrm>
            <a:off x="4519499" y="2385417"/>
            <a:ext cx="3152597" cy="292497"/>
          </a:xfrm>
          <a:prstGeom prst="rect">
            <a:avLst/>
          </a:prstGeom>
          <a:noFill/>
          <a:ln>
            <a:solidFill>
              <a:srgbClr val="572970"/>
            </a:solidFill>
          </a:ln>
        </p:spPr>
        <p:txBody>
          <a:bodyPr wrap="none" lIns="0" tIns="0" rIns="0" bIns="0" rtlCol="0" anchor="t"/>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OSHA Employer Guidance</a:t>
            </a:r>
            <a:endParaRPr lang="en-US" sz="1800" dirty="0">
              <a:latin typeface="HN for TELUS" panose="020B0504030202020204" pitchFamily="34" charset="0"/>
            </a:endParaRPr>
          </a:p>
        </p:txBody>
      </p:sp>
      <p:sp>
        <p:nvSpPr>
          <p:cNvPr id="11" name="Text 9"/>
          <p:cNvSpPr/>
          <p:nvPr/>
        </p:nvSpPr>
        <p:spPr>
          <a:xfrm>
            <a:off x="4519499" y="2774057"/>
            <a:ext cx="3152597" cy="403820"/>
          </a:xfrm>
          <a:prstGeom prst="rect">
            <a:avLst/>
          </a:prstGeom>
          <a:noFill/>
          <a:ln>
            <a:solidFill>
              <a:srgbClr val="572970"/>
            </a:solidFill>
          </a:ln>
        </p:spPr>
        <p:txBody>
          <a:bodyPr wrap="square" lIns="0" tIns="0" rIns="0" bIns="0" rtlCol="0" anchor="t">
            <a:normAutofit/>
          </a:bodyPr>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4">
                  <a:extLst>
                    <a:ext uri="{A12FA001-AC4F-418D-AE19-62706E023703}">
                      <ahyp:hlinkClr xmlns:ahyp="http://schemas.microsoft.com/office/drawing/2018/hyperlinkcolor" val="tx"/>
                    </a:ext>
                  </a:extLst>
                </a:hlinkClick>
              </a:rPr>
              <a:t>OSHA Employer Mental Health Guidance</a:t>
            </a:r>
            <a:endParaRPr lang="en-US" sz="1250" dirty="0">
              <a:solidFill>
                <a:srgbClr val="572970"/>
              </a:solidFill>
              <a:latin typeface="HN for TELUS" panose="020B0504030202020204" pitchFamily="34" charset="0"/>
            </a:endParaRPr>
          </a:p>
        </p:txBody>
      </p:sp>
      <p:sp>
        <p:nvSpPr>
          <p:cNvPr id="12" name="Shape 10"/>
          <p:cNvSpPr/>
          <p:nvPr/>
        </p:nvSpPr>
        <p:spPr>
          <a:xfrm>
            <a:off x="8014095" y="2203648"/>
            <a:ext cx="3516125"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3" name="Text 11"/>
          <p:cNvSpPr/>
          <p:nvPr/>
        </p:nvSpPr>
        <p:spPr>
          <a:xfrm>
            <a:off x="8195859" y="2385417"/>
            <a:ext cx="3152597" cy="292497"/>
          </a:xfrm>
          <a:prstGeom prst="rect">
            <a:avLst/>
          </a:prstGeom>
          <a:noFill/>
          <a:ln>
            <a:solidFill>
              <a:srgbClr val="572970"/>
            </a:solidFill>
          </a:ln>
        </p:spPr>
        <p:txBody>
          <a:bodyPr wrap="none" lIns="0" tIns="0" rIns="0" bIns="0" rtlCol="0" anchor="t"/>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CDC / NIOSH</a:t>
            </a:r>
            <a:endParaRPr lang="en-US" sz="1800" dirty="0">
              <a:latin typeface="HN for TELUS" panose="020B0504030202020204" pitchFamily="34" charset="0"/>
            </a:endParaRPr>
          </a:p>
        </p:txBody>
      </p:sp>
      <p:sp>
        <p:nvSpPr>
          <p:cNvPr id="14" name="Text 12"/>
          <p:cNvSpPr/>
          <p:nvPr/>
        </p:nvSpPr>
        <p:spPr>
          <a:xfrm>
            <a:off x="8195859" y="2774057"/>
            <a:ext cx="3152597" cy="201910"/>
          </a:xfrm>
          <a:prstGeom prst="rect">
            <a:avLst/>
          </a:prstGeom>
          <a:noFill/>
          <a:ln>
            <a:solidFill>
              <a:srgbClr val="572970"/>
            </a:solidFill>
          </a:ln>
        </p:spPr>
        <p:txBody>
          <a:bodyPr wrap="none" lIns="0" tIns="0" rIns="0" bIns="0" rtlCol="0" anchor="t"/>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5">
                  <a:extLst>
                    <a:ext uri="{A12FA001-AC4F-418D-AE19-62706E023703}">
                      <ahyp:hlinkClr xmlns:ahyp="http://schemas.microsoft.com/office/drawing/2018/hyperlinkcolor" val="tx"/>
                    </a:ext>
                  </a:extLst>
                </a:hlinkClick>
              </a:rPr>
              <a:t>CDC NIOSH </a:t>
            </a:r>
            <a:r>
              <a:rPr lang="en-US" sz="1400" b="1" u="sng" dirty="0">
                <a:solidFill>
                  <a:srgbClr val="572970"/>
                </a:solidFill>
                <a:latin typeface="HN for TELUS" panose="020B0504030202020204" pitchFamily="34" charset="0"/>
                <a:ea typeface="HN for TELUS" panose="020B0504030202020204" pitchFamily="34" charset="0"/>
                <a:cs typeface="Tenor Sans" pitchFamily="34" charset="-120"/>
                <a:hlinkClick r:id="rId5">
                  <a:extLst>
                    <a:ext uri="{A12FA001-AC4F-418D-AE19-62706E023703}">
                      <ahyp:hlinkClr xmlns:ahyp="http://schemas.microsoft.com/office/drawing/2018/hyperlinkcolor" val="tx"/>
                    </a:ext>
                  </a:extLst>
                </a:hlinkClick>
              </a:rPr>
              <a:t>Mental</a:t>
            </a: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5">
                  <a:extLst>
                    <a:ext uri="{A12FA001-AC4F-418D-AE19-62706E023703}">
                      <ahyp:hlinkClr xmlns:ahyp="http://schemas.microsoft.com/office/drawing/2018/hyperlinkcolor" val="tx"/>
                    </a:ext>
                  </a:extLst>
                </a:hlinkClick>
              </a:rPr>
              <a:t> Health at Work</a:t>
            </a:r>
            <a:endParaRPr lang="en-US" sz="1250" dirty="0">
              <a:solidFill>
                <a:srgbClr val="572970"/>
              </a:solidFill>
              <a:latin typeface="HN for TELUS" panose="020B0504030202020204" pitchFamily="34" charset="0"/>
            </a:endParaRPr>
          </a:p>
        </p:txBody>
      </p:sp>
      <p:sp>
        <p:nvSpPr>
          <p:cNvPr id="15" name="Shape 13"/>
          <p:cNvSpPr/>
          <p:nvPr/>
        </p:nvSpPr>
        <p:spPr>
          <a:xfrm>
            <a:off x="661475" y="3812381"/>
            <a:ext cx="3516026"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6" name="Text 14"/>
          <p:cNvSpPr/>
          <p:nvPr/>
        </p:nvSpPr>
        <p:spPr>
          <a:xfrm>
            <a:off x="843239" y="3994150"/>
            <a:ext cx="3152498" cy="584994"/>
          </a:xfrm>
          <a:prstGeom prst="rect">
            <a:avLst/>
          </a:prstGeom>
          <a:noFill/>
          <a:ln>
            <a:solidFill>
              <a:srgbClr val="572970"/>
            </a:solidFill>
          </a:ln>
        </p:spPr>
        <p:txBody>
          <a:bodyPr wrap="square" lIns="0" tIns="0" rIns="0" bIns="0" rtlCol="0" anchor="t">
            <a:normAutofit/>
          </a:bodyPr>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U.S. Surgeon General Framework</a:t>
            </a:r>
            <a:endParaRPr lang="en-US" sz="1800" dirty="0">
              <a:latin typeface="HN for TELUS" panose="020B0504030202020204" pitchFamily="34" charset="0"/>
            </a:endParaRPr>
          </a:p>
        </p:txBody>
      </p:sp>
      <p:sp>
        <p:nvSpPr>
          <p:cNvPr id="17" name="Text 15"/>
          <p:cNvSpPr/>
          <p:nvPr/>
        </p:nvSpPr>
        <p:spPr>
          <a:xfrm>
            <a:off x="843239" y="4675287"/>
            <a:ext cx="3152498" cy="403820"/>
          </a:xfrm>
          <a:prstGeom prst="rect">
            <a:avLst/>
          </a:prstGeom>
          <a:noFill/>
          <a:ln>
            <a:solidFill>
              <a:srgbClr val="572970"/>
            </a:solidFill>
          </a:ln>
        </p:spPr>
        <p:txBody>
          <a:bodyPr wrap="square" lIns="0" tIns="0" rIns="0" bIns="0" rtlCol="0" anchor="t">
            <a:normAutofit lnSpcReduction="10000"/>
          </a:bodyPr>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6">
                  <a:extLst>
                    <a:ext uri="{A12FA001-AC4F-418D-AE19-62706E023703}">
                      <ahyp:hlinkClr xmlns:ahyp="http://schemas.microsoft.com/office/drawing/2018/hyperlinkcolor" val="tx"/>
                    </a:ext>
                  </a:extLst>
                </a:hlinkClick>
              </a:rPr>
              <a:t>Workplace </a:t>
            </a:r>
            <a:r>
              <a:rPr lang="en-US" sz="1400" b="1" u="sng" dirty="0">
                <a:solidFill>
                  <a:srgbClr val="572970"/>
                </a:solidFill>
                <a:latin typeface="HN for TELUS" panose="020B0504030202020204" pitchFamily="34" charset="0"/>
                <a:ea typeface="HN for TELUS" panose="020B0504030202020204" pitchFamily="34" charset="0"/>
                <a:cs typeface="Tenor Sans" pitchFamily="34" charset="-120"/>
                <a:hlinkClick r:id="rId6">
                  <a:extLst>
                    <a:ext uri="{A12FA001-AC4F-418D-AE19-62706E023703}">
                      <ahyp:hlinkClr xmlns:ahyp="http://schemas.microsoft.com/office/drawing/2018/hyperlinkcolor" val="tx"/>
                    </a:ext>
                  </a:extLst>
                </a:hlinkClick>
              </a:rPr>
              <a:t>Mental</a:t>
            </a: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6">
                  <a:extLst>
                    <a:ext uri="{A12FA001-AC4F-418D-AE19-62706E023703}">
                      <ahyp:hlinkClr xmlns:ahyp="http://schemas.microsoft.com/office/drawing/2018/hyperlinkcolor" val="tx"/>
                    </a:ext>
                  </a:extLst>
                </a:hlinkClick>
              </a:rPr>
              <a:t> Health and Well-Being Framework</a:t>
            </a:r>
            <a:endParaRPr lang="en-US" sz="1250" dirty="0">
              <a:solidFill>
                <a:srgbClr val="572970"/>
              </a:solidFill>
              <a:latin typeface="HN for TELUS" panose="020B0504030202020204" pitchFamily="34" charset="0"/>
            </a:endParaRPr>
          </a:p>
        </p:txBody>
      </p:sp>
      <p:sp>
        <p:nvSpPr>
          <p:cNvPr id="18" name="Shape 16"/>
          <p:cNvSpPr/>
          <p:nvPr/>
        </p:nvSpPr>
        <p:spPr>
          <a:xfrm>
            <a:off x="4337735" y="3812381"/>
            <a:ext cx="3516125"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19" name="Text 17"/>
          <p:cNvSpPr/>
          <p:nvPr/>
        </p:nvSpPr>
        <p:spPr>
          <a:xfrm>
            <a:off x="4519499" y="3994150"/>
            <a:ext cx="3152597" cy="584994"/>
          </a:xfrm>
          <a:prstGeom prst="rect">
            <a:avLst/>
          </a:prstGeom>
          <a:noFill/>
          <a:ln>
            <a:solidFill>
              <a:srgbClr val="572970"/>
            </a:solidFill>
          </a:ln>
        </p:spPr>
        <p:txBody>
          <a:bodyPr wrap="square" lIns="0" tIns="0" rIns="0" bIns="0" rtlCol="0" anchor="t">
            <a:normAutofit/>
          </a:bodyPr>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SAMHSA Workplace Resources</a:t>
            </a:r>
            <a:endParaRPr lang="en-US" sz="1800" dirty="0">
              <a:latin typeface="HN for TELUS" panose="020B0504030202020204" pitchFamily="34" charset="0"/>
            </a:endParaRPr>
          </a:p>
        </p:txBody>
      </p:sp>
      <p:sp>
        <p:nvSpPr>
          <p:cNvPr id="20" name="Text 18"/>
          <p:cNvSpPr/>
          <p:nvPr/>
        </p:nvSpPr>
        <p:spPr>
          <a:xfrm>
            <a:off x="4519499" y="4675287"/>
            <a:ext cx="3152597" cy="403820"/>
          </a:xfrm>
          <a:prstGeom prst="rect">
            <a:avLst/>
          </a:prstGeom>
          <a:noFill/>
          <a:ln>
            <a:solidFill>
              <a:srgbClr val="572970"/>
            </a:solidFill>
          </a:ln>
        </p:spPr>
        <p:txBody>
          <a:bodyPr wrap="square" lIns="0" tIns="0" rIns="0" bIns="0" rtlCol="0" anchor="t">
            <a:normAutofit/>
          </a:bodyPr>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7">
                  <a:extLst>
                    <a:ext uri="{A12FA001-AC4F-418D-AE19-62706E023703}">
                      <ahyp:hlinkClr xmlns:ahyp="http://schemas.microsoft.com/office/drawing/2018/hyperlinkcolor" val="tx"/>
                    </a:ext>
                  </a:extLst>
                </a:hlinkClick>
              </a:rPr>
              <a:t>SAMHSA </a:t>
            </a:r>
            <a:r>
              <a:rPr lang="en-US" sz="1400" b="1" u="sng" dirty="0">
                <a:solidFill>
                  <a:srgbClr val="572970"/>
                </a:solidFill>
                <a:latin typeface="HN for TELUS" panose="020B0504030202020204" pitchFamily="34" charset="0"/>
                <a:ea typeface="HN for TELUS" panose="020B0504030202020204" pitchFamily="34" charset="0"/>
                <a:cs typeface="Tenor Sans" pitchFamily="34" charset="-120"/>
                <a:hlinkClick r:id="rId7">
                  <a:extLst>
                    <a:ext uri="{A12FA001-AC4F-418D-AE19-62706E023703}">
                      <ahyp:hlinkClr xmlns:ahyp="http://schemas.microsoft.com/office/drawing/2018/hyperlinkcolor" val="tx"/>
                    </a:ext>
                  </a:extLst>
                </a:hlinkClick>
              </a:rPr>
              <a:t>Workplace</a:t>
            </a: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7">
                  <a:extLst>
                    <a:ext uri="{A12FA001-AC4F-418D-AE19-62706E023703}">
                      <ahyp:hlinkClr xmlns:ahyp="http://schemas.microsoft.com/office/drawing/2018/hyperlinkcolor" val="tx"/>
                    </a:ext>
                  </a:extLst>
                </a:hlinkClick>
              </a:rPr>
              <a:t> Mental Health Resources</a:t>
            </a:r>
            <a:endParaRPr lang="en-US" sz="1250" dirty="0">
              <a:solidFill>
                <a:srgbClr val="572970"/>
              </a:solidFill>
              <a:latin typeface="HN for TELUS" panose="020B0504030202020204" pitchFamily="34" charset="0"/>
            </a:endParaRPr>
          </a:p>
        </p:txBody>
      </p:sp>
      <p:sp>
        <p:nvSpPr>
          <p:cNvPr id="21" name="Shape 19"/>
          <p:cNvSpPr/>
          <p:nvPr/>
        </p:nvSpPr>
        <p:spPr>
          <a:xfrm>
            <a:off x="8014095" y="3812381"/>
            <a:ext cx="3516125" cy="1448495"/>
          </a:xfrm>
          <a:prstGeom prst="roundRect">
            <a:avLst>
              <a:gd name="adj" fmla="val 4721"/>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22" name="Text 20"/>
          <p:cNvSpPr/>
          <p:nvPr/>
        </p:nvSpPr>
        <p:spPr>
          <a:xfrm>
            <a:off x="8195859" y="3994150"/>
            <a:ext cx="3152597" cy="584994"/>
          </a:xfrm>
          <a:prstGeom prst="rect">
            <a:avLst/>
          </a:prstGeom>
          <a:noFill/>
          <a:ln>
            <a:solidFill>
              <a:srgbClr val="572970"/>
            </a:solidFill>
          </a:ln>
        </p:spPr>
        <p:txBody>
          <a:bodyPr wrap="square" lIns="0" tIns="0" rIns="0" bIns="0" rtlCol="0" anchor="t">
            <a:normAutofit/>
          </a:bodyPr>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988 Suicide &amp; Crisis Lifeline</a:t>
            </a:r>
            <a:endParaRPr lang="en-US" sz="1800" dirty="0">
              <a:latin typeface="HN for TELUS" panose="020B0504030202020204" pitchFamily="34" charset="0"/>
            </a:endParaRPr>
          </a:p>
        </p:txBody>
      </p:sp>
      <p:sp>
        <p:nvSpPr>
          <p:cNvPr id="23" name="Text 21"/>
          <p:cNvSpPr/>
          <p:nvPr/>
        </p:nvSpPr>
        <p:spPr>
          <a:xfrm>
            <a:off x="8195859" y="4675287"/>
            <a:ext cx="3152597" cy="201910"/>
          </a:xfrm>
          <a:prstGeom prst="rect">
            <a:avLst/>
          </a:prstGeom>
          <a:noFill/>
          <a:ln>
            <a:solidFill>
              <a:srgbClr val="572970"/>
            </a:solidFill>
          </a:ln>
        </p:spPr>
        <p:txBody>
          <a:bodyPr wrap="none" lIns="0" tIns="0" rIns="0" bIns="0" rtlCol="0" anchor="t"/>
          <a:lstStyle/>
          <a:p>
            <a:pPr marL="0" indent="0" algn="l">
              <a:lnSpc>
                <a:spcPct val="103000"/>
              </a:lnSpc>
              <a:buNone/>
            </a:pPr>
            <a:r>
              <a:rPr lang="en-US" sz="1400" b="1" u="sng" dirty="0">
                <a:solidFill>
                  <a:srgbClr val="572970"/>
                </a:solidFill>
                <a:latin typeface="HN for TELUS" panose="020B0504030202020204" pitchFamily="34" charset="0"/>
                <a:ea typeface="HN for TELUS" panose="020B0504030202020204" pitchFamily="34" charset="0"/>
                <a:cs typeface="Tenor Sans" pitchFamily="34" charset="-120"/>
                <a:hlinkClick r:id="rId8">
                  <a:extLst>
                    <a:ext uri="{A12FA001-AC4F-418D-AE19-62706E023703}">
                      <ahyp:hlinkClr xmlns:ahyp="http://schemas.microsoft.com/office/drawing/2018/hyperlinkcolor" val="tx"/>
                    </a:ext>
                  </a:extLst>
                </a:hlinkClick>
              </a:rPr>
              <a:t>988</a:t>
            </a: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8">
                  <a:extLst>
                    <a:ext uri="{A12FA001-AC4F-418D-AE19-62706E023703}">
                      <ahyp:hlinkClr xmlns:ahyp="http://schemas.microsoft.com/office/drawing/2018/hyperlinkcolor" val="tx"/>
                    </a:ext>
                  </a:extLst>
                </a:hlinkClick>
              </a:rPr>
              <a:t> Suicide &amp; Crisis Lifeline Resources</a:t>
            </a:r>
            <a:endParaRPr lang="en-US" sz="1250" dirty="0">
              <a:solidFill>
                <a:srgbClr val="572970"/>
              </a:solidFill>
              <a:latin typeface="HN for TELUS" panose="020B0504030202020204" pitchFamily="34" charset="0"/>
            </a:endParaRPr>
          </a:p>
        </p:txBody>
      </p:sp>
      <p:sp>
        <p:nvSpPr>
          <p:cNvPr id="24" name="Shape 22"/>
          <p:cNvSpPr/>
          <p:nvPr/>
        </p:nvSpPr>
        <p:spPr>
          <a:xfrm>
            <a:off x="661475" y="5421114"/>
            <a:ext cx="10868745" cy="954088"/>
          </a:xfrm>
          <a:prstGeom prst="roundRect">
            <a:avLst>
              <a:gd name="adj" fmla="val 7167"/>
            </a:avLst>
          </a:prstGeom>
          <a:solidFill>
            <a:srgbClr val="FFFCF5"/>
          </a:solidFill>
          <a:ln w="19050">
            <a:solidFill>
              <a:srgbClr val="572970"/>
            </a:solidFill>
            <a:prstDash val="solid"/>
          </a:ln>
        </p:spPr>
        <p:txBody>
          <a:bodyPr/>
          <a:lstStyle/>
          <a:p>
            <a:endParaRPr lang="en-US" dirty="0">
              <a:latin typeface="HN for TELUS" panose="020B0504030202020204" pitchFamily="34" charset="0"/>
            </a:endParaRPr>
          </a:p>
        </p:txBody>
      </p:sp>
      <p:sp>
        <p:nvSpPr>
          <p:cNvPr id="25" name="Text 23"/>
          <p:cNvSpPr/>
          <p:nvPr/>
        </p:nvSpPr>
        <p:spPr>
          <a:xfrm>
            <a:off x="843239" y="5602883"/>
            <a:ext cx="10505217" cy="292497"/>
          </a:xfrm>
          <a:prstGeom prst="rect">
            <a:avLst/>
          </a:prstGeom>
          <a:noFill/>
          <a:ln/>
        </p:spPr>
        <p:txBody>
          <a:bodyPr wrap="none" lIns="0" tIns="0" rIns="0" bIns="0" rtlCol="0" anchor="t"/>
          <a:lstStyle/>
          <a:p>
            <a:pPr marL="0" indent="0" algn="l">
              <a:lnSpc>
                <a:spcPct val="104000"/>
              </a:lnSpc>
              <a:buNone/>
            </a:pPr>
            <a:r>
              <a:rPr lang="en-US" sz="1800" dirty="0">
                <a:solidFill>
                  <a:srgbClr val="333333"/>
                </a:solidFill>
                <a:latin typeface="HN for TELUS" panose="020B0504030202020204" pitchFamily="34" charset="0"/>
                <a:ea typeface="HN for TELUS" panose="020B0504030202020204" pitchFamily="34" charset="0"/>
                <a:cs typeface="Tenor Sans" pitchFamily="34" charset="-120"/>
              </a:rPr>
              <a:t>Mental Health America</a:t>
            </a:r>
            <a:endParaRPr lang="en-US" sz="1800" dirty="0">
              <a:latin typeface="HN for TELUS" panose="020B0504030202020204" pitchFamily="34" charset="0"/>
            </a:endParaRPr>
          </a:p>
        </p:txBody>
      </p:sp>
      <p:sp>
        <p:nvSpPr>
          <p:cNvPr id="26" name="Text 24"/>
          <p:cNvSpPr/>
          <p:nvPr/>
        </p:nvSpPr>
        <p:spPr>
          <a:xfrm>
            <a:off x="843239" y="5991523"/>
            <a:ext cx="10505217" cy="201910"/>
          </a:xfrm>
          <a:prstGeom prst="rect">
            <a:avLst/>
          </a:prstGeom>
          <a:noFill/>
          <a:ln/>
        </p:spPr>
        <p:txBody>
          <a:bodyPr wrap="none" lIns="0" tIns="0" rIns="0" bIns="0" rtlCol="0" anchor="t"/>
          <a:lstStyle/>
          <a:p>
            <a:pPr marL="0" indent="0" algn="l">
              <a:lnSpc>
                <a:spcPct val="103000"/>
              </a:lnSpc>
              <a:buNone/>
            </a:pPr>
            <a:r>
              <a:rPr lang="en-US" sz="1250" b="1" u="sng" dirty="0">
                <a:solidFill>
                  <a:srgbClr val="572970"/>
                </a:solidFill>
                <a:latin typeface="HN for TELUS" panose="020B0504030202020204" pitchFamily="34" charset="0"/>
                <a:ea typeface="HN for TELUS" panose="020B0504030202020204" pitchFamily="34" charset="0"/>
                <a:cs typeface="Tenor Sans" pitchFamily="34" charset="-120"/>
                <a:hlinkClick r:id="rId9">
                  <a:extLst>
                    <a:ext uri="{A12FA001-AC4F-418D-AE19-62706E023703}">
                      <ahyp:hlinkClr xmlns:ahyp="http://schemas.microsoft.com/office/drawing/2018/hyperlinkcolor" val="tx"/>
                    </a:ext>
                  </a:extLst>
                </a:hlinkClick>
              </a:rPr>
              <a:t>Mental Health America Workplace Toolkit</a:t>
            </a:r>
            <a:endParaRPr lang="en-US" sz="1250" dirty="0">
              <a:solidFill>
                <a:srgbClr val="572970"/>
              </a:solidFill>
              <a:latin typeface="HN for TELUS" panose="020B0504030202020204" pitchFamily="34" charset="0"/>
            </a:endParaRPr>
          </a:p>
        </p:txBody>
      </p:sp>
      <p:pic>
        <p:nvPicPr>
          <p:cNvPr id="28" name="Picture 27">
            <a:extLst>
              <a:ext uri="{FF2B5EF4-FFF2-40B4-BE49-F238E27FC236}">
                <a16:creationId xmlns:a16="http://schemas.microsoft.com/office/drawing/2014/main" id="{FD92B214-FEF3-9FC8-3757-DE0BF04408D0}"/>
              </a:ext>
            </a:extLst>
          </p:cNvPr>
          <p:cNvPicPr>
            <a:picLocks noChangeAspect="1"/>
          </p:cNvPicPr>
          <p:nvPr/>
        </p:nvPicPr>
        <p:blipFill>
          <a:blip r:embed="rId10"/>
          <a:stretch>
            <a:fillRect/>
          </a:stretch>
        </p:blipFill>
        <p:spPr>
          <a:xfrm>
            <a:off x="10099433" y="6249974"/>
            <a:ext cx="1714649" cy="38865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56">
          <a:extLst>
            <a:ext uri="{FF2B5EF4-FFF2-40B4-BE49-F238E27FC236}">
              <a16:creationId xmlns:a16="http://schemas.microsoft.com/office/drawing/2014/main" id="{1D577CC4-BE08-6E59-1357-3FE35F99133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C13CEB-4DDA-1657-3A6A-8A34435C0073}"/>
              </a:ext>
            </a:extLst>
          </p:cNvPr>
          <p:cNvSpPr>
            <a:spLocks noGrp="1"/>
          </p:cNvSpPr>
          <p:nvPr>
            <p:ph type="title"/>
          </p:nvPr>
        </p:nvSpPr>
        <p:spPr>
          <a:xfrm>
            <a:off x="6563762" y="1441833"/>
            <a:ext cx="4941729" cy="1754040"/>
          </a:xfrm>
        </p:spPr>
        <p:txBody>
          <a:bodyPr>
            <a:normAutofit/>
          </a:bodyPr>
          <a:lstStyle/>
          <a:p>
            <a:r>
              <a:rPr lang="en-US" dirty="0">
                <a:solidFill>
                  <a:srgbClr val="4F286E"/>
                </a:solidFill>
                <a:latin typeface="HN for TELUS" panose="020B0504030202020204" pitchFamily="34" charset="0"/>
                <a:ea typeface="HN for TELUS" panose="020B0504030202020204" pitchFamily="34" charset="0"/>
              </a:rPr>
              <a:t>Review of Your Behavioral Health Benefits</a:t>
            </a:r>
            <a:endParaRPr lang="en-US" dirty="0">
              <a:latin typeface="HN for TELUS" panose="020B0504030202020204" pitchFamily="34" charset="0"/>
              <a:ea typeface="HN for TELUS" panose="020B0504030202020204" pitchFamily="34" charset="0"/>
            </a:endParaRPr>
          </a:p>
        </p:txBody>
      </p:sp>
    </p:spTree>
    <p:extLst>
      <p:ext uri="{BB962C8B-B14F-4D97-AF65-F5344CB8AC3E}">
        <p14:creationId xmlns:p14="http://schemas.microsoft.com/office/powerpoint/2010/main" val="38444777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lose-up of a green leaf&#10;&#10;AI-generated content may be incorrect.">
            <a:extLst>
              <a:ext uri="{FF2B5EF4-FFF2-40B4-BE49-F238E27FC236}">
                <a16:creationId xmlns:a16="http://schemas.microsoft.com/office/drawing/2014/main" id="{0FF0C957-F845-0649-0058-3E85517B6ED0}"/>
              </a:ext>
            </a:extLst>
          </p:cNvPr>
          <p:cNvPicPr>
            <a:picLocks noChangeAspect="1"/>
          </p:cNvPicPr>
          <p:nvPr/>
        </p:nvPicPr>
        <p:blipFill>
          <a:blip r:embed="rId3"/>
          <a:stretch>
            <a:fillRect/>
          </a:stretch>
        </p:blipFill>
        <p:spPr>
          <a:xfrm flipV="1">
            <a:off x="42913" y="1492876"/>
            <a:ext cx="2585258" cy="2880360"/>
          </a:xfrm>
          <a:prstGeom prst="rect">
            <a:avLst/>
          </a:prstGeom>
        </p:spPr>
      </p:pic>
      <p:sp>
        <p:nvSpPr>
          <p:cNvPr id="3" name="Title 2">
            <a:extLst>
              <a:ext uri="{FF2B5EF4-FFF2-40B4-BE49-F238E27FC236}">
                <a16:creationId xmlns:a16="http://schemas.microsoft.com/office/drawing/2014/main" id="{D2C8A820-F93A-049B-605B-40B47FFDE37C}"/>
              </a:ext>
            </a:extLst>
          </p:cNvPr>
          <p:cNvSpPr>
            <a:spLocks noGrp="1"/>
          </p:cNvSpPr>
          <p:nvPr>
            <p:ph type="title"/>
          </p:nvPr>
        </p:nvSpPr>
        <p:spPr>
          <a:xfrm>
            <a:off x="0" y="513269"/>
            <a:ext cx="12192000" cy="664000"/>
          </a:xfrm>
        </p:spPr>
        <p:txBody>
          <a:bodyPr>
            <a:normAutofit/>
          </a:bodyPr>
          <a:lstStyle/>
          <a:p>
            <a:pPr algn="ctr"/>
            <a:r>
              <a:rPr lang="en-US" sz="3600" dirty="0"/>
              <a:t>DORM / TELUS Health Partnership</a:t>
            </a:r>
          </a:p>
        </p:txBody>
      </p:sp>
      <p:sp>
        <p:nvSpPr>
          <p:cNvPr id="5" name="Content Placeholder 13">
            <a:extLst>
              <a:ext uri="{FF2B5EF4-FFF2-40B4-BE49-F238E27FC236}">
                <a16:creationId xmlns:a16="http://schemas.microsoft.com/office/drawing/2014/main" id="{13DF38E9-EB1B-9FF5-4622-77DED63DA887}"/>
              </a:ext>
            </a:extLst>
          </p:cNvPr>
          <p:cNvSpPr txBox="1">
            <a:spLocks/>
          </p:cNvSpPr>
          <p:nvPr/>
        </p:nvSpPr>
        <p:spPr>
          <a:xfrm>
            <a:off x="2906003" y="1692159"/>
            <a:ext cx="9870588" cy="935202"/>
          </a:xfrm>
          <a:prstGeom prst="rect">
            <a:avLst/>
          </a:prstGeom>
          <a:noFill/>
          <a:ln>
            <a:noFill/>
          </a:ln>
        </p:spPr>
        <p:txBody>
          <a:bodyPr spcFirstLastPara="1" wrap="square" lIns="0" tIns="0" rIns="0" bIns="0" anchor="t" anchorCtr="0">
            <a:normAutofit/>
          </a:bodyPr>
          <a:lstStyle>
            <a:defPPr marR="0" lvl="0" algn="l" rtl="0">
              <a:lnSpc>
                <a:spcPct val="100000"/>
              </a:lnSpc>
              <a:spcBef>
                <a:spcPts val="0"/>
              </a:spcBef>
              <a:spcAft>
                <a:spcPts val="0"/>
              </a:spcAft>
            </a:defPPr>
            <a:lvl1pPr marL="609585" marR="0" lvl="0" indent="-304792" algn="l" rtl="0">
              <a:lnSpc>
                <a:spcPct val="100000"/>
              </a:lnSpc>
              <a:spcBef>
                <a:spcPts val="0"/>
              </a:spcBef>
              <a:spcAft>
                <a:spcPts val="0"/>
              </a:spcAft>
              <a:buClr>
                <a:srgbClr val="000000"/>
              </a:buClr>
              <a:buSzPts val="1400"/>
              <a:buFont typeface="Arial"/>
              <a:buNone/>
              <a:defRPr sz="2667" b="0" i="0" u="none" strike="noStrike" cap="none">
                <a:solidFill>
                  <a:srgbClr val="3E4144"/>
                </a:solidFill>
                <a:latin typeface="Arial"/>
                <a:ea typeface="Arial"/>
                <a:cs typeface="Arial"/>
                <a:sym typeface="Arial"/>
              </a:defRPr>
            </a:lvl1pPr>
            <a:lvl2pPr marL="1219170" marR="0" lvl="1" indent="-474121" algn="l" rtl="0">
              <a:lnSpc>
                <a:spcPct val="100000"/>
              </a:lnSpc>
              <a:spcBef>
                <a:spcPts val="800"/>
              </a:spcBef>
              <a:spcAft>
                <a:spcPts val="0"/>
              </a:spcAft>
              <a:buClr>
                <a:srgbClr val="4B286D"/>
              </a:buClr>
              <a:buSzPts val="2000"/>
              <a:buFont typeface="Arial"/>
              <a:buChar char="•"/>
              <a:defRPr sz="2667" b="0" i="0" u="none" strike="noStrike" cap="none">
                <a:solidFill>
                  <a:srgbClr val="3E4144"/>
                </a:solidFill>
                <a:latin typeface="Arial"/>
                <a:ea typeface="Arial"/>
                <a:cs typeface="Arial"/>
                <a:sym typeface="Arial"/>
              </a:defRPr>
            </a:lvl2pPr>
            <a:lvl3pPr marL="1828754" marR="0" lvl="2" indent="-457189" algn="l" rtl="0">
              <a:lnSpc>
                <a:spcPct val="100000"/>
              </a:lnSpc>
              <a:spcBef>
                <a:spcPts val="800"/>
              </a:spcBef>
              <a:spcAft>
                <a:spcPts val="0"/>
              </a:spcAft>
              <a:buClr>
                <a:srgbClr val="4B286D"/>
              </a:buClr>
              <a:buSzPts val="1800"/>
              <a:buFont typeface="Arial"/>
              <a:buChar char="•"/>
              <a:defRPr sz="2400" b="0" i="0" u="none" strike="noStrike" cap="none">
                <a:solidFill>
                  <a:srgbClr val="3E4144"/>
                </a:solidFill>
                <a:latin typeface="Arial"/>
                <a:ea typeface="Arial"/>
                <a:cs typeface="Arial"/>
                <a:sym typeface="Arial"/>
              </a:defRPr>
            </a:lvl3pPr>
            <a:lvl4pPr marL="2438339" marR="0" lvl="3" indent="-440256" algn="l" rtl="0">
              <a:lnSpc>
                <a:spcPct val="100000"/>
              </a:lnSpc>
              <a:spcBef>
                <a:spcPts val="800"/>
              </a:spcBef>
              <a:spcAft>
                <a:spcPts val="0"/>
              </a:spcAft>
              <a:buClr>
                <a:srgbClr val="4B286D"/>
              </a:buClr>
              <a:buSzPts val="1600"/>
              <a:buFont typeface="Arial"/>
              <a:buChar char="•"/>
              <a:defRPr sz="2133" b="0" i="0" u="none" strike="noStrike" cap="none">
                <a:solidFill>
                  <a:srgbClr val="3E4144"/>
                </a:solidFill>
                <a:latin typeface="Arial"/>
                <a:ea typeface="Arial"/>
                <a:cs typeface="Arial"/>
                <a:sym typeface="Arial"/>
              </a:defRPr>
            </a:lvl4pPr>
            <a:lvl5pPr marL="3047924" marR="0" lvl="4" indent="-423323" algn="l" rtl="0">
              <a:lnSpc>
                <a:spcPct val="100000"/>
              </a:lnSpc>
              <a:spcBef>
                <a:spcPts val="800"/>
              </a:spcBef>
              <a:spcAft>
                <a:spcPts val="0"/>
              </a:spcAft>
              <a:buClr>
                <a:srgbClr val="4B286D"/>
              </a:buClr>
              <a:buSzPts val="1400"/>
              <a:buFont typeface="Arial"/>
              <a:buChar char="•"/>
              <a:defRPr sz="1867" b="0" i="0" u="none" strike="noStrike" cap="none">
                <a:solidFill>
                  <a:srgbClr val="3E4144"/>
                </a:solidFill>
                <a:latin typeface="Arial"/>
                <a:ea typeface="Arial"/>
                <a:cs typeface="Arial"/>
                <a:sym typeface="Arial"/>
              </a:defRPr>
            </a:lvl5pPr>
            <a:lvl6pPr marL="3657509" marR="0" lvl="5" indent="-304792" algn="l" rtl="0">
              <a:lnSpc>
                <a:spcPct val="100000"/>
              </a:lnSpc>
              <a:spcBef>
                <a:spcPts val="80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4267093" marR="0" lvl="6" indent="-30479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4876678" marR="0" lvl="7" indent="-30479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5486263" marR="0" lvl="8" indent="-30479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indent="0"/>
            <a:r>
              <a:rPr lang="en-US" sz="2400" kern="0" dirty="0">
                <a:latin typeface="+mj-lt"/>
                <a:ea typeface="HN for TELUS" panose="020B0504030202020204" pitchFamily="34" charset="0"/>
              </a:rPr>
              <a:t>A partner to State of Alabama employees and their families since 2006</a:t>
            </a:r>
          </a:p>
        </p:txBody>
      </p:sp>
      <p:sp>
        <p:nvSpPr>
          <p:cNvPr id="9" name="Google Shape;2007;g35e2041b3f6_2_0">
            <a:extLst>
              <a:ext uri="{FF2B5EF4-FFF2-40B4-BE49-F238E27FC236}">
                <a16:creationId xmlns:a16="http://schemas.microsoft.com/office/drawing/2014/main" id="{5BC1F012-80F3-E930-07F9-0203574D45A2}"/>
              </a:ext>
            </a:extLst>
          </p:cNvPr>
          <p:cNvSpPr/>
          <p:nvPr/>
        </p:nvSpPr>
        <p:spPr>
          <a:xfrm rot="5400000" flipH="1">
            <a:off x="5031640" y="-1216762"/>
            <a:ext cx="3200938" cy="10662585"/>
          </a:xfrm>
          <a:prstGeom prst="round2SameRect">
            <a:avLst>
              <a:gd name="adj1" fmla="val 15858"/>
              <a:gd name="adj2" fmla="val 19403"/>
            </a:avLst>
          </a:prstGeom>
          <a:solidFill>
            <a:srgbClr val="DEE2E8"/>
          </a:solidFill>
          <a:ln>
            <a:noFill/>
          </a:ln>
          <a:effectLst>
            <a:outerShdw blurRad="142875" algn="bl" rotWithShape="0">
              <a:srgbClr val="000000">
                <a:alpha val="29803"/>
              </a:srgbClr>
            </a:outerShdw>
          </a:effectLst>
        </p:spPr>
        <p:txBody>
          <a:bodyPr spcFirstLastPara="1" wrap="square" lIns="91425" tIns="91425" rIns="91425" bIns="91425" anchor="ctr" anchorCtr="0">
            <a:noAutofit/>
          </a:bodyPr>
          <a:lstStyle/>
          <a:p>
            <a:pPr algn="ctr" eaLnBrk="0" fontAlgn="base" hangingPunct="0">
              <a:buClr>
                <a:srgbClr val="000000"/>
              </a:buClr>
              <a:buSzPts val="1400"/>
              <a:buFont typeface="Arial"/>
              <a:buNone/>
            </a:pPr>
            <a:endParaRPr sz="1400" dirty="0">
              <a:solidFill>
                <a:srgbClr val="000000"/>
              </a:solidFill>
              <a:latin typeface="HN for TELUS" panose="020B0504030202020204" pitchFamily="34" charset="0"/>
              <a:ea typeface="HN for TELUS" panose="020B0504030202020204" pitchFamily="34" charset="0"/>
              <a:cs typeface="Arial"/>
              <a:sym typeface="Arial"/>
            </a:endParaRPr>
          </a:p>
        </p:txBody>
      </p:sp>
      <p:sp>
        <p:nvSpPr>
          <p:cNvPr id="10" name="Rectangle 9">
            <a:extLst>
              <a:ext uri="{FF2B5EF4-FFF2-40B4-BE49-F238E27FC236}">
                <a16:creationId xmlns:a16="http://schemas.microsoft.com/office/drawing/2014/main" id="{AFD4F6A1-F52C-C701-DE66-643887A2872F}"/>
              </a:ext>
            </a:extLst>
          </p:cNvPr>
          <p:cNvSpPr/>
          <p:nvPr/>
        </p:nvSpPr>
        <p:spPr>
          <a:xfrm>
            <a:off x="2593445" y="2624075"/>
            <a:ext cx="4146827" cy="1446550"/>
          </a:xfrm>
          <a:prstGeom prst="rect">
            <a:avLst/>
          </a:prstGeom>
        </p:spPr>
        <p:txBody>
          <a:bodyPr wrap="square">
            <a:spAutoFit/>
          </a:bodyPr>
          <a:lstStyle/>
          <a:p>
            <a:pPr eaLnBrk="0" fontAlgn="base" hangingPunct="0">
              <a:spcBef>
                <a:spcPct val="0"/>
              </a:spcBef>
              <a:spcAft>
                <a:spcPct val="0"/>
              </a:spcAft>
              <a:defRPr/>
            </a:pPr>
            <a:r>
              <a:rPr lang="en-US" sz="2200" dirty="0">
                <a:solidFill>
                  <a:prstClr val="black"/>
                </a:solidFill>
                <a:latin typeface="+mj-lt"/>
                <a:ea typeface="HN for TELUS" panose="020B0504030202020204" pitchFamily="34" charset="0"/>
                <a:cs typeface="Helvetica" panose="020B0604020202020204" pitchFamily="34" charset="0"/>
              </a:rPr>
              <a:t>TELUS Health’s national network includes M.D.s, </a:t>
            </a:r>
            <a:r>
              <a:rPr lang="en-US" sz="2200" dirty="0" err="1">
                <a:solidFill>
                  <a:prstClr val="black"/>
                </a:solidFill>
                <a:latin typeface="+mj-lt"/>
                <a:ea typeface="HN for TELUS" panose="020B0504030202020204" pitchFamily="34" charset="0"/>
                <a:cs typeface="Helvetica" panose="020B0604020202020204" pitchFamily="34" charset="0"/>
              </a:rPr>
              <a:t>Ph.D.s</a:t>
            </a:r>
            <a:r>
              <a:rPr lang="en-US" sz="2200" dirty="0">
                <a:solidFill>
                  <a:prstClr val="black"/>
                </a:solidFill>
                <a:latin typeface="+mj-lt"/>
                <a:ea typeface="HN for TELUS" panose="020B0504030202020204" pitchFamily="34" charset="0"/>
                <a:cs typeface="Helvetica" panose="020B0604020202020204" pitchFamily="34" charset="0"/>
              </a:rPr>
              <a:t>, counselors and therapists as well as hospitals/facilities</a:t>
            </a:r>
          </a:p>
        </p:txBody>
      </p:sp>
      <p:sp>
        <p:nvSpPr>
          <p:cNvPr id="11" name="Rectangle 10">
            <a:extLst>
              <a:ext uri="{FF2B5EF4-FFF2-40B4-BE49-F238E27FC236}">
                <a16:creationId xmlns:a16="http://schemas.microsoft.com/office/drawing/2014/main" id="{BCC48656-689A-79DF-D970-8F5324AA80A7}"/>
              </a:ext>
            </a:extLst>
          </p:cNvPr>
          <p:cNvSpPr/>
          <p:nvPr/>
        </p:nvSpPr>
        <p:spPr>
          <a:xfrm>
            <a:off x="7986523" y="2593300"/>
            <a:ext cx="3915657" cy="1862048"/>
          </a:xfrm>
          <a:prstGeom prst="rect">
            <a:avLst/>
          </a:prstGeom>
        </p:spPr>
        <p:txBody>
          <a:bodyPr wrap="square">
            <a:spAutoFit/>
          </a:bodyPr>
          <a:lstStyle/>
          <a:p>
            <a:pPr eaLnBrk="0" fontAlgn="base" hangingPunct="0">
              <a:spcBef>
                <a:spcPct val="0"/>
              </a:spcBef>
              <a:spcAft>
                <a:spcPct val="0"/>
              </a:spcAft>
              <a:defRPr/>
            </a:pPr>
            <a:r>
              <a:rPr lang="en-US" sz="2300" dirty="0">
                <a:solidFill>
                  <a:prstClr val="black"/>
                </a:solidFill>
                <a:latin typeface="+mj-lt"/>
                <a:ea typeface="HN for TELUS" panose="020B0504030202020204" pitchFamily="34" charset="0"/>
                <a:cs typeface="Helvetica" panose="020B0604020202020204" pitchFamily="34" charset="0"/>
              </a:rPr>
              <a:t>Access TELUS Health through the designated Care Coordinator for referrals, benefit questions and to find a provider </a:t>
            </a:r>
          </a:p>
        </p:txBody>
      </p:sp>
      <p:sp>
        <p:nvSpPr>
          <p:cNvPr id="12" name="Rectangle 11">
            <a:extLst>
              <a:ext uri="{FF2B5EF4-FFF2-40B4-BE49-F238E27FC236}">
                <a16:creationId xmlns:a16="http://schemas.microsoft.com/office/drawing/2014/main" id="{1C0A4343-DA44-A6D7-F754-543B28314692}"/>
              </a:ext>
            </a:extLst>
          </p:cNvPr>
          <p:cNvSpPr/>
          <p:nvPr/>
        </p:nvSpPr>
        <p:spPr>
          <a:xfrm>
            <a:off x="2593446" y="4479615"/>
            <a:ext cx="3468694" cy="1154162"/>
          </a:xfrm>
          <a:prstGeom prst="rect">
            <a:avLst/>
          </a:prstGeom>
        </p:spPr>
        <p:txBody>
          <a:bodyPr wrap="square">
            <a:spAutoFit/>
          </a:bodyPr>
          <a:lstStyle/>
          <a:p>
            <a:pPr eaLnBrk="0" fontAlgn="base" hangingPunct="0">
              <a:spcBef>
                <a:spcPct val="0"/>
              </a:spcBef>
              <a:spcAft>
                <a:spcPct val="0"/>
              </a:spcAft>
              <a:defRPr/>
            </a:pPr>
            <a:r>
              <a:rPr lang="en-US" sz="2300" dirty="0">
                <a:solidFill>
                  <a:prstClr val="black"/>
                </a:solidFill>
                <a:latin typeface="+mj-lt"/>
                <a:ea typeface="HN for TELUS" panose="020B0504030202020204" pitchFamily="34" charset="0"/>
                <a:cs typeface="Helvetica" panose="020B0604020202020204" pitchFamily="34" charset="0"/>
              </a:rPr>
              <a:t>We specialize resources specific to your location and needs</a:t>
            </a:r>
          </a:p>
        </p:txBody>
      </p:sp>
      <p:sp>
        <p:nvSpPr>
          <p:cNvPr id="13" name="Rectangle 12">
            <a:extLst>
              <a:ext uri="{FF2B5EF4-FFF2-40B4-BE49-F238E27FC236}">
                <a16:creationId xmlns:a16="http://schemas.microsoft.com/office/drawing/2014/main" id="{CF8767D0-1BF5-07DC-51F4-8B426EB1D3D0}"/>
              </a:ext>
            </a:extLst>
          </p:cNvPr>
          <p:cNvSpPr/>
          <p:nvPr/>
        </p:nvSpPr>
        <p:spPr>
          <a:xfrm>
            <a:off x="7986523" y="4433449"/>
            <a:ext cx="3915657" cy="1154162"/>
          </a:xfrm>
          <a:prstGeom prst="rect">
            <a:avLst/>
          </a:prstGeom>
        </p:spPr>
        <p:txBody>
          <a:bodyPr wrap="square">
            <a:spAutoFit/>
          </a:bodyPr>
          <a:lstStyle/>
          <a:p>
            <a:pPr eaLnBrk="0" fontAlgn="base" hangingPunct="0">
              <a:spcBef>
                <a:spcPct val="0"/>
              </a:spcBef>
              <a:spcAft>
                <a:spcPct val="0"/>
              </a:spcAft>
              <a:defRPr/>
            </a:pPr>
            <a:r>
              <a:rPr lang="en-US" sz="2300" dirty="0">
                <a:solidFill>
                  <a:prstClr val="black"/>
                </a:solidFill>
                <a:latin typeface="+mj-lt"/>
                <a:ea typeface="HN for TELUS" panose="020B0504030202020204" pitchFamily="34" charset="0"/>
                <a:cs typeface="Helvetica" panose="020B0604020202020204" pitchFamily="34" charset="0"/>
              </a:rPr>
              <a:t>A full web-portal as well as a mobile app is available for benefit info and resources</a:t>
            </a:r>
          </a:p>
        </p:txBody>
      </p:sp>
      <p:grpSp>
        <p:nvGrpSpPr>
          <p:cNvPr id="14" name="Google Shape;15786;p50">
            <a:extLst>
              <a:ext uri="{FF2B5EF4-FFF2-40B4-BE49-F238E27FC236}">
                <a16:creationId xmlns:a16="http://schemas.microsoft.com/office/drawing/2014/main" id="{A3C79783-F37A-6923-22FC-70A781A5638F}"/>
              </a:ext>
            </a:extLst>
          </p:cNvPr>
          <p:cNvGrpSpPr/>
          <p:nvPr/>
        </p:nvGrpSpPr>
        <p:grpSpPr>
          <a:xfrm>
            <a:off x="6717949" y="4555521"/>
            <a:ext cx="1200197" cy="877840"/>
            <a:chOff x="1665288" y="3208338"/>
            <a:chExt cx="661988" cy="484187"/>
          </a:xfrm>
        </p:grpSpPr>
        <p:sp>
          <p:nvSpPr>
            <p:cNvPr id="15" name="Google Shape;15788;p50">
              <a:extLst>
                <a:ext uri="{FF2B5EF4-FFF2-40B4-BE49-F238E27FC236}">
                  <a16:creationId xmlns:a16="http://schemas.microsoft.com/office/drawing/2014/main" id="{2B85F085-F942-284C-EB5E-06462AE33E42}"/>
                </a:ext>
              </a:extLst>
            </p:cNvPr>
            <p:cNvSpPr/>
            <p:nvPr/>
          </p:nvSpPr>
          <p:spPr>
            <a:xfrm>
              <a:off x="1746251" y="3208338"/>
              <a:ext cx="169863" cy="209550"/>
            </a:xfrm>
            <a:custGeom>
              <a:avLst/>
              <a:gdLst/>
              <a:ahLst/>
              <a:cxnLst/>
              <a:rect l="l" t="t" r="r" b="b"/>
              <a:pathLst>
                <a:path w="69" h="85" extrusionOk="0">
                  <a:moveTo>
                    <a:pt x="0" y="38"/>
                  </a:moveTo>
                  <a:cubicBezTo>
                    <a:pt x="0" y="48"/>
                    <a:pt x="0" y="48"/>
                    <a:pt x="0" y="48"/>
                  </a:cubicBezTo>
                  <a:cubicBezTo>
                    <a:pt x="0" y="69"/>
                    <a:pt x="14" y="85"/>
                    <a:pt x="34" y="85"/>
                  </a:cubicBezTo>
                  <a:cubicBezTo>
                    <a:pt x="54" y="85"/>
                    <a:pt x="69" y="69"/>
                    <a:pt x="69" y="48"/>
                  </a:cubicBezTo>
                  <a:cubicBezTo>
                    <a:pt x="69" y="38"/>
                    <a:pt x="69" y="38"/>
                    <a:pt x="69" y="38"/>
                  </a:cubicBezTo>
                  <a:cubicBezTo>
                    <a:pt x="69" y="17"/>
                    <a:pt x="54" y="0"/>
                    <a:pt x="34" y="0"/>
                  </a:cubicBezTo>
                  <a:cubicBezTo>
                    <a:pt x="14" y="0"/>
                    <a:pt x="0" y="17"/>
                    <a:pt x="0" y="38"/>
                  </a:cubicBezTo>
                  <a:close/>
                  <a:moveTo>
                    <a:pt x="34" y="76"/>
                  </a:moveTo>
                  <a:cubicBezTo>
                    <a:pt x="20" y="76"/>
                    <a:pt x="9" y="64"/>
                    <a:pt x="9" y="48"/>
                  </a:cubicBezTo>
                  <a:cubicBezTo>
                    <a:pt x="9" y="38"/>
                    <a:pt x="9" y="38"/>
                    <a:pt x="9" y="38"/>
                  </a:cubicBezTo>
                  <a:cubicBezTo>
                    <a:pt x="9" y="22"/>
                    <a:pt x="20" y="10"/>
                    <a:pt x="34" y="10"/>
                  </a:cubicBezTo>
                  <a:cubicBezTo>
                    <a:pt x="48" y="10"/>
                    <a:pt x="59" y="22"/>
                    <a:pt x="59" y="38"/>
                  </a:cubicBezTo>
                  <a:cubicBezTo>
                    <a:pt x="59" y="48"/>
                    <a:pt x="59" y="48"/>
                    <a:pt x="59" y="48"/>
                  </a:cubicBezTo>
                  <a:cubicBezTo>
                    <a:pt x="59" y="64"/>
                    <a:pt x="48" y="76"/>
                    <a:pt x="34" y="76"/>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16" name="Google Shape;15789;p50">
              <a:extLst>
                <a:ext uri="{FF2B5EF4-FFF2-40B4-BE49-F238E27FC236}">
                  <a16:creationId xmlns:a16="http://schemas.microsoft.com/office/drawing/2014/main" id="{12B463DA-14F2-80EA-8760-C1746F43E7F3}"/>
                </a:ext>
              </a:extLst>
            </p:cNvPr>
            <p:cNvSpPr/>
            <p:nvPr/>
          </p:nvSpPr>
          <p:spPr>
            <a:xfrm>
              <a:off x="1665288" y="3444875"/>
              <a:ext cx="661988" cy="247650"/>
            </a:xfrm>
            <a:custGeom>
              <a:avLst/>
              <a:gdLst/>
              <a:ahLst/>
              <a:cxnLst/>
              <a:rect l="l" t="t" r="r" b="b"/>
              <a:pathLst>
                <a:path w="270" h="101" extrusionOk="0">
                  <a:moveTo>
                    <a:pt x="267" y="92"/>
                  </a:moveTo>
                  <a:cubicBezTo>
                    <a:pt x="154" y="92"/>
                    <a:pt x="154" y="92"/>
                    <a:pt x="154" y="92"/>
                  </a:cubicBezTo>
                  <a:cubicBezTo>
                    <a:pt x="160" y="83"/>
                    <a:pt x="160" y="72"/>
                    <a:pt x="160" y="66"/>
                  </a:cubicBezTo>
                  <a:cubicBezTo>
                    <a:pt x="160" y="64"/>
                    <a:pt x="160" y="64"/>
                    <a:pt x="160" y="64"/>
                  </a:cubicBezTo>
                  <a:cubicBezTo>
                    <a:pt x="160" y="63"/>
                    <a:pt x="159" y="62"/>
                    <a:pt x="157" y="62"/>
                  </a:cubicBezTo>
                  <a:cubicBezTo>
                    <a:pt x="112" y="62"/>
                    <a:pt x="112" y="62"/>
                    <a:pt x="112" y="62"/>
                  </a:cubicBezTo>
                  <a:cubicBezTo>
                    <a:pt x="61" y="1"/>
                    <a:pt x="61" y="1"/>
                    <a:pt x="61" y="1"/>
                  </a:cubicBezTo>
                  <a:cubicBezTo>
                    <a:pt x="60" y="1"/>
                    <a:pt x="59" y="0"/>
                    <a:pt x="59" y="0"/>
                  </a:cubicBezTo>
                  <a:cubicBezTo>
                    <a:pt x="43" y="0"/>
                    <a:pt x="43" y="0"/>
                    <a:pt x="43" y="0"/>
                  </a:cubicBezTo>
                  <a:cubicBezTo>
                    <a:pt x="25" y="0"/>
                    <a:pt x="11" y="13"/>
                    <a:pt x="8" y="35"/>
                  </a:cubicBezTo>
                  <a:cubicBezTo>
                    <a:pt x="5" y="54"/>
                    <a:pt x="1" y="95"/>
                    <a:pt x="1" y="95"/>
                  </a:cubicBezTo>
                  <a:cubicBezTo>
                    <a:pt x="0" y="97"/>
                    <a:pt x="1" y="98"/>
                    <a:pt x="3" y="98"/>
                  </a:cubicBezTo>
                  <a:cubicBezTo>
                    <a:pt x="7" y="99"/>
                    <a:pt x="7" y="99"/>
                    <a:pt x="7" y="99"/>
                  </a:cubicBezTo>
                  <a:cubicBezTo>
                    <a:pt x="8" y="99"/>
                    <a:pt x="9" y="99"/>
                    <a:pt x="9" y="98"/>
                  </a:cubicBezTo>
                  <a:cubicBezTo>
                    <a:pt x="10" y="98"/>
                    <a:pt x="10" y="97"/>
                    <a:pt x="10" y="97"/>
                  </a:cubicBezTo>
                  <a:cubicBezTo>
                    <a:pt x="10" y="95"/>
                    <a:pt x="15" y="55"/>
                    <a:pt x="18" y="37"/>
                  </a:cubicBezTo>
                  <a:cubicBezTo>
                    <a:pt x="20" y="20"/>
                    <a:pt x="29" y="10"/>
                    <a:pt x="43" y="10"/>
                  </a:cubicBezTo>
                  <a:cubicBezTo>
                    <a:pt x="56" y="10"/>
                    <a:pt x="56" y="10"/>
                    <a:pt x="56" y="10"/>
                  </a:cubicBezTo>
                  <a:cubicBezTo>
                    <a:pt x="107" y="71"/>
                    <a:pt x="107" y="71"/>
                    <a:pt x="107" y="71"/>
                  </a:cubicBezTo>
                  <a:cubicBezTo>
                    <a:pt x="107" y="71"/>
                    <a:pt x="108" y="71"/>
                    <a:pt x="109" y="71"/>
                  </a:cubicBezTo>
                  <a:cubicBezTo>
                    <a:pt x="150" y="71"/>
                    <a:pt x="150" y="71"/>
                    <a:pt x="150" y="71"/>
                  </a:cubicBezTo>
                  <a:cubicBezTo>
                    <a:pt x="150" y="76"/>
                    <a:pt x="149" y="82"/>
                    <a:pt x="145" y="87"/>
                  </a:cubicBezTo>
                  <a:cubicBezTo>
                    <a:pt x="142" y="90"/>
                    <a:pt x="137" y="92"/>
                    <a:pt x="133" y="92"/>
                  </a:cubicBezTo>
                  <a:cubicBezTo>
                    <a:pt x="91" y="92"/>
                    <a:pt x="91" y="92"/>
                    <a:pt x="91" y="92"/>
                  </a:cubicBezTo>
                  <a:cubicBezTo>
                    <a:pt x="54" y="48"/>
                    <a:pt x="54" y="48"/>
                    <a:pt x="54" y="48"/>
                  </a:cubicBezTo>
                  <a:cubicBezTo>
                    <a:pt x="53" y="47"/>
                    <a:pt x="52" y="47"/>
                    <a:pt x="51" y="47"/>
                  </a:cubicBezTo>
                  <a:cubicBezTo>
                    <a:pt x="47" y="51"/>
                    <a:pt x="47" y="51"/>
                    <a:pt x="47" y="51"/>
                  </a:cubicBezTo>
                  <a:cubicBezTo>
                    <a:pt x="46" y="51"/>
                    <a:pt x="46" y="52"/>
                    <a:pt x="46" y="52"/>
                  </a:cubicBezTo>
                  <a:cubicBezTo>
                    <a:pt x="46" y="53"/>
                    <a:pt x="46" y="54"/>
                    <a:pt x="46" y="54"/>
                  </a:cubicBezTo>
                  <a:cubicBezTo>
                    <a:pt x="78" y="92"/>
                    <a:pt x="78" y="92"/>
                    <a:pt x="78" y="92"/>
                  </a:cubicBezTo>
                  <a:cubicBezTo>
                    <a:pt x="58" y="92"/>
                    <a:pt x="58" y="92"/>
                    <a:pt x="58" y="92"/>
                  </a:cubicBezTo>
                  <a:cubicBezTo>
                    <a:pt x="57" y="92"/>
                    <a:pt x="55" y="93"/>
                    <a:pt x="55" y="94"/>
                  </a:cubicBezTo>
                  <a:cubicBezTo>
                    <a:pt x="55" y="99"/>
                    <a:pt x="55" y="99"/>
                    <a:pt x="55" y="99"/>
                  </a:cubicBezTo>
                  <a:cubicBezTo>
                    <a:pt x="55" y="100"/>
                    <a:pt x="57" y="101"/>
                    <a:pt x="58" y="101"/>
                  </a:cubicBezTo>
                  <a:cubicBezTo>
                    <a:pt x="267" y="101"/>
                    <a:pt x="267" y="101"/>
                    <a:pt x="267" y="101"/>
                  </a:cubicBezTo>
                  <a:cubicBezTo>
                    <a:pt x="268" y="101"/>
                    <a:pt x="270" y="100"/>
                    <a:pt x="270" y="99"/>
                  </a:cubicBezTo>
                  <a:cubicBezTo>
                    <a:pt x="270" y="94"/>
                    <a:pt x="270" y="94"/>
                    <a:pt x="270" y="94"/>
                  </a:cubicBezTo>
                  <a:cubicBezTo>
                    <a:pt x="270" y="93"/>
                    <a:pt x="268" y="92"/>
                    <a:pt x="267" y="92"/>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17" name="Google Shape;15790;p50">
              <a:extLst>
                <a:ext uri="{FF2B5EF4-FFF2-40B4-BE49-F238E27FC236}">
                  <a16:creationId xmlns:a16="http://schemas.microsoft.com/office/drawing/2014/main" id="{8143B8F3-0256-9BDB-AB44-2BEEE90A1694}"/>
                </a:ext>
              </a:extLst>
            </p:cNvPr>
            <p:cNvSpPr/>
            <p:nvPr/>
          </p:nvSpPr>
          <p:spPr>
            <a:xfrm>
              <a:off x="1939926" y="3425825"/>
              <a:ext cx="349250" cy="207963"/>
            </a:xfrm>
            <a:custGeom>
              <a:avLst/>
              <a:gdLst/>
              <a:ahLst/>
              <a:cxnLst/>
              <a:rect l="l" t="t" r="r" b="b"/>
              <a:pathLst>
                <a:path w="142" h="85" extrusionOk="0">
                  <a:moveTo>
                    <a:pt x="32" y="2"/>
                  </a:moveTo>
                  <a:cubicBezTo>
                    <a:pt x="1" y="48"/>
                    <a:pt x="1" y="48"/>
                    <a:pt x="1" y="48"/>
                  </a:cubicBezTo>
                  <a:cubicBezTo>
                    <a:pt x="0" y="49"/>
                    <a:pt x="0" y="50"/>
                    <a:pt x="2" y="51"/>
                  </a:cubicBezTo>
                  <a:cubicBezTo>
                    <a:pt x="6" y="54"/>
                    <a:pt x="6" y="54"/>
                    <a:pt x="6" y="54"/>
                  </a:cubicBezTo>
                  <a:cubicBezTo>
                    <a:pt x="6" y="55"/>
                    <a:pt x="7" y="55"/>
                    <a:pt x="8" y="55"/>
                  </a:cubicBezTo>
                  <a:cubicBezTo>
                    <a:pt x="8" y="55"/>
                    <a:pt x="9" y="54"/>
                    <a:pt x="9" y="54"/>
                  </a:cubicBezTo>
                  <a:cubicBezTo>
                    <a:pt x="38" y="11"/>
                    <a:pt x="38" y="11"/>
                    <a:pt x="38" y="11"/>
                  </a:cubicBezTo>
                  <a:cubicBezTo>
                    <a:pt x="126" y="11"/>
                    <a:pt x="126" y="11"/>
                    <a:pt x="126" y="11"/>
                  </a:cubicBezTo>
                  <a:cubicBezTo>
                    <a:pt x="86" y="76"/>
                    <a:pt x="86" y="76"/>
                    <a:pt x="86" y="76"/>
                  </a:cubicBezTo>
                  <a:cubicBezTo>
                    <a:pt x="59" y="76"/>
                    <a:pt x="59" y="76"/>
                    <a:pt x="59" y="76"/>
                  </a:cubicBezTo>
                  <a:cubicBezTo>
                    <a:pt x="57" y="76"/>
                    <a:pt x="56" y="77"/>
                    <a:pt x="56" y="78"/>
                  </a:cubicBezTo>
                  <a:cubicBezTo>
                    <a:pt x="56" y="83"/>
                    <a:pt x="56" y="83"/>
                    <a:pt x="56" y="83"/>
                  </a:cubicBezTo>
                  <a:cubicBezTo>
                    <a:pt x="56" y="84"/>
                    <a:pt x="57" y="85"/>
                    <a:pt x="59" y="85"/>
                  </a:cubicBezTo>
                  <a:cubicBezTo>
                    <a:pt x="91" y="85"/>
                    <a:pt x="91" y="85"/>
                    <a:pt x="91" y="85"/>
                  </a:cubicBezTo>
                  <a:cubicBezTo>
                    <a:pt x="92" y="85"/>
                    <a:pt x="92" y="85"/>
                    <a:pt x="93" y="84"/>
                  </a:cubicBezTo>
                  <a:cubicBezTo>
                    <a:pt x="141" y="4"/>
                    <a:pt x="141" y="4"/>
                    <a:pt x="141" y="4"/>
                  </a:cubicBezTo>
                  <a:cubicBezTo>
                    <a:pt x="142" y="4"/>
                    <a:pt x="142" y="3"/>
                    <a:pt x="141" y="2"/>
                  </a:cubicBezTo>
                  <a:cubicBezTo>
                    <a:pt x="141" y="1"/>
                    <a:pt x="140" y="0"/>
                    <a:pt x="139" y="0"/>
                  </a:cubicBezTo>
                  <a:cubicBezTo>
                    <a:pt x="34" y="0"/>
                    <a:pt x="34" y="0"/>
                    <a:pt x="34" y="0"/>
                  </a:cubicBezTo>
                  <a:cubicBezTo>
                    <a:pt x="33" y="0"/>
                    <a:pt x="32" y="1"/>
                    <a:pt x="32" y="2"/>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grpSp>
      <p:sp>
        <p:nvSpPr>
          <p:cNvPr id="18" name="Google Shape;8194;p78">
            <a:extLst>
              <a:ext uri="{FF2B5EF4-FFF2-40B4-BE49-F238E27FC236}">
                <a16:creationId xmlns:a16="http://schemas.microsoft.com/office/drawing/2014/main" id="{99C84254-B0D5-4BA1-F56A-6D3AD4492A4F}"/>
              </a:ext>
            </a:extLst>
          </p:cNvPr>
          <p:cNvSpPr/>
          <p:nvPr/>
        </p:nvSpPr>
        <p:spPr>
          <a:xfrm>
            <a:off x="6794800" y="2740660"/>
            <a:ext cx="1046497" cy="1151827"/>
          </a:xfrm>
          <a:custGeom>
            <a:avLst/>
            <a:gdLst/>
            <a:ahLst/>
            <a:cxnLst/>
            <a:rect l="l" t="t" r="r" b="b"/>
            <a:pathLst>
              <a:path w="201" h="221" extrusionOk="0">
                <a:moveTo>
                  <a:pt x="50" y="174"/>
                </a:moveTo>
                <a:cubicBezTo>
                  <a:pt x="50" y="170"/>
                  <a:pt x="49" y="167"/>
                  <a:pt x="48" y="165"/>
                </a:cubicBezTo>
                <a:cubicBezTo>
                  <a:pt x="62" y="150"/>
                  <a:pt x="62" y="150"/>
                  <a:pt x="62" y="150"/>
                </a:cubicBezTo>
                <a:cubicBezTo>
                  <a:pt x="72" y="158"/>
                  <a:pt x="83" y="163"/>
                  <a:pt x="96" y="165"/>
                </a:cubicBezTo>
                <a:cubicBezTo>
                  <a:pt x="96" y="184"/>
                  <a:pt x="96" y="184"/>
                  <a:pt x="96" y="184"/>
                </a:cubicBezTo>
                <a:cubicBezTo>
                  <a:pt x="88" y="186"/>
                  <a:pt x="82" y="194"/>
                  <a:pt x="82" y="203"/>
                </a:cubicBezTo>
                <a:cubicBezTo>
                  <a:pt x="82" y="213"/>
                  <a:pt x="90" y="221"/>
                  <a:pt x="100" y="221"/>
                </a:cubicBezTo>
                <a:cubicBezTo>
                  <a:pt x="110" y="221"/>
                  <a:pt x="119" y="213"/>
                  <a:pt x="119" y="203"/>
                </a:cubicBezTo>
                <a:cubicBezTo>
                  <a:pt x="119" y="194"/>
                  <a:pt x="113" y="186"/>
                  <a:pt x="105" y="184"/>
                </a:cubicBezTo>
                <a:cubicBezTo>
                  <a:pt x="105" y="165"/>
                  <a:pt x="105" y="165"/>
                  <a:pt x="105" y="165"/>
                </a:cubicBezTo>
                <a:cubicBezTo>
                  <a:pt x="118" y="163"/>
                  <a:pt x="129" y="158"/>
                  <a:pt x="138" y="150"/>
                </a:cubicBezTo>
                <a:cubicBezTo>
                  <a:pt x="153" y="165"/>
                  <a:pt x="153" y="165"/>
                  <a:pt x="153" y="165"/>
                </a:cubicBezTo>
                <a:cubicBezTo>
                  <a:pt x="152" y="167"/>
                  <a:pt x="150" y="170"/>
                  <a:pt x="150" y="174"/>
                </a:cubicBezTo>
                <a:cubicBezTo>
                  <a:pt x="150" y="185"/>
                  <a:pt x="158" y="193"/>
                  <a:pt x="169" y="193"/>
                </a:cubicBezTo>
                <a:cubicBezTo>
                  <a:pt x="179" y="193"/>
                  <a:pt x="187" y="185"/>
                  <a:pt x="187" y="174"/>
                </a:cubicBezTo>
                <a:cubicBezTo>
                  <a:pt x="187" y="164"/>
                  <a:pt x="178" y="155"/>
                  <a:pt x="169" y="155"/>
                </a:cubicBezTo>
                <a:cubicBezTo>
                  <a:pt x="165" y="155"/>
                  <a:pt x="162" y="157"/>
                  <a:pt x="160" y="158"/>
                </a:cubicBezTo>
                <a:cubicBezTo>
                  <a:pt x="144" y="142"/>
                  <a:pt x="144" y="142"/>
                  <a:pt x="144" y="142"/>
                </a:cubicBezTo>
                <a:cubicBezTo>
                  <a:pt x="150" y="134"/>
                  <a:pt x="154" y="124"/>
                  <a:pt x="155" y="113"/>
                </a:cubicBezTo>
                <a:cubicBezTo>
                  <a:pt x="164" y="113"/>
                  <a:pt x="164" y="113"/>
                  <a:pt x="164" y="113"/>
                </a:cubicBezTo>
                <a:cubicBezTo>
                  <a:pt x="167" y="121"/>
                  <a:pt x="174" y="127"/>
                  <a:pt x="182" y="127"/>
                </a:cubicBezTo>
                <a:cubicBezTo>
                  <a:pt x="193" y="127"/>
                  <a:pt x="201" y="119"/>
                  <a:pt x="201" y="108"/>
                </a:cubicBezTo>
                <a:cubicBezTo>
                  <a:pt x="201" y="98"/>
                  <a:pt x="192" y="90"/>
                  <a:pt x="182" y="90"/>
                </a:cubicBezTo>
                <a:cubicBezTo>
                  <a:pt x="178" y="90"/>
                  <a:pt x="173" y="92"/>
                  <a:pt x="170" y="95"/>
                </a:cubicBezTo>
                <a:cubicBezTo>
                  <a:pt x="168" y="97"/>
                  <a:pt x="166" y="100"/>
                  <a:pt x="165" y="104"/>
                </a:cubicBezTo>
                <a:cubicBezTo>
                  <a:pt x="155" y="104"/>
                  <a:pt x="155" y="104"/>
                  <a:pt x="155" y="104"/>
                </a:cubicBezTo>
                <a:cubicBezTo>
                  <a:pt x="154" y="93"/>
                  <a:pt x="150" y="83"/>
                  <a:pt x="144" y="75"/>
                </a:cubicBezTo>
                <a:cubicBezTo>
                  <a:pt x="160" y="59"/>
                  <a:pt x="160" y="59"/>
                  <a:pt x="160" y="59"/>
                </a:cubicBezTo>
                <a:cubicBezTo>
                  <a:pt x="162" y="61"/>
                  <a:pt x="165" y="62"/>
                  <a:pt x="169" y="62"/>
                </a:cubicBezTo>
                <a:cubicBezTo>
                  <a:pt x="179" y="62"/>
                  <a:pt x="187" y="53"/>
                  <a:pt x="187" y="43"/>
                </a:cubicBezTo>
                <a:cubicBezTo>
                  <a:pt x="187" y="33"/>
                  <a:pt x="178" y="24"/>
                  <a:pt x="169" y="24"/>
                </a:cubicBezTo>
                <a:cubicBezTo>
                  <a:pt x="159" y="24"/>
                  <a:pt x="150" y="33"/>
                  <a:pt x="150" y="43"/>
                </a:cubicBezTo>
                <a:cubicBezTo>
                  <a:pt x="150" y="46"/>
                  <a:pt x="151" y="50"/>
                  <a:pt x="153" y="53"/>
                </a:cubicBezTo>
                <a:cubicBezTo>
                  <a:pt x="138" y="68"/>
                  <a:pt x="138" y="68"/>
                  <a:pt x="138" y="68"/>
                </a:cubicBezTo>
                <a:cubicBezTo>
                  <a:pt x="129" y="59"/>
                  <a:pt x="117" y="54"/>
                  <a:pt x="105" y="53"/>
                </a:cubicBezTo>
                <a:cubicBezTo>
                  <a:pt x="105" y="38"/>
                  <a:pt x="105" y="38"/>
                  <a:pt x="105" y="38"/>
                </a:cubicBezTo>
                <a:cubicBezTo>
                  <a:pt x="113" y="36"/>
                  <a:pt x="119" y="29"/>
                  <a:pt x="119" y="20"/>
                </a:cubicBezTo>
                <a:cubicBezTo>
                  <a:pt x="119" y="9"/>
                  <a:pt x="110" y="0"/>
                  <a:pt x="100" y="0"/>
                </a:cubicBezTo>
                <a:cubicBezTo>
                  <a:pt x="90" y="0"/>
                  <a:pt x="82" y="9"/>
                  <a:pt x="82" y="20"/>
                </a:cubicBezTo>
                <a:cubicBezTo>
                  <a:pt x="82" y="29"/>
                  <a:pt x="88" y="36"/>
                  <a:pt x="96" y="38"/>
                </a:cubicBezTo>
                <a:cubicBezTo>
                  <a:pt x="96" y="53"/>
                  <a:pt x="96" y="53"/>
                  <a:pt x="96" y="53"/>
                </a:cubicBezTo>
                <a:cubicBezTo>
                  <a:pt x="84" y="54"/>
                  <a:pt x="72" y="59"/>
                  <a:pt x="62" y="68"/>
                </a:cubicBezTo>
                <a:cubicBezTo>
                  <a:pt x="48" y="53"/>
                  <a:pt x="48" y="53"/>
                  <a:pt x="48" y="53"/>
                </a:cubicBezTo>
                <a:cubicBezTo>
                  <a:pt x="49" y="50"/>
                  <a:pt x="50" y="47"/>
                  <a:pt x="50" y="43"/>
                </a:cubicBezTo>
                <a:cubicBezTo>
                  <a:pt x="50" y="32"/>
                  <a:pt x="42" y="24"/>
                  <a:pt x="31" y="24"/>
                </a:cubicBezTo>
                <a:cubicBezTo>
                  <a:pt x="22" y="24"/>
                  <a:pt x="13" y="33"/>
                  <a:pt x="13" y="43"/>
                </a:cubicBezTo>
                <a:cubicBezTo>
                  <a:pt x="13" y="53"/>
                  <a:pt x="21" y="62"/>
                  <a:pt x="31" y="62"/>
                </a:cubicBezTo>
                <a:cubicBezTo>
                  <a:pt x="35" y="62"/>
                  <a:pt x="38" y="61"/>
                  <a:pt x="41" y="59"/>
                </a:cubicBezTo>
                <a:cubicBezTo>
                  <a:pt x="56" y="75"/>
                  <a:pt x="56" y="75"/>
                  <a:pt x="56" y="75"/>
                </a:cubicBezTo>
                <a:cubicBezTo>
                  <a:pt x="50" y="83"/>
                  <a:pt x="47" y="93"/>
                  <a:pt x="46" y="104"/>
                </a:cubicBezTo>
                <a:cubicBezTo>
                  <a:pt x="35" y="104"/>
                  <a:pt x="35" y="104"/>
                  <a:pt x="35" y="104"/>
                </a:cubicBezTo>
                <a:cubicBezTo>
                  <a:pt x="35" y="101"/>
                  <a:pt x="33" y="98"/>
                  <a:pt x="31" y="96"/>
                </a:cubicBezTo>
                <a:cubicBezTo>
                  <a:pt x="27" y="92"/>
                  <a:pt x="23" y="90"/>
                  <a:pt x="18" y="90"/>
                </a:cubicBezTo>
                <a:cubicBezTo>
                  <a:pt x="8" y="90"/>
                  <a:pt x="0" y="98"/>
                  <a:pt x="0" y="108"/>
                </a:cubicBezTo>
                <a:cubicBezTo>
                  <a:pt x="0" y="119"/>
                  <a:pt x="7" y="127"/>
                  <a:pt x="18" y="127"/>
                </a:cubicBezTo>
                <a:cubicBezTo>
                  <a:pt x="26" y="127"/>
                  <a:pt x="34" y="121"/>
                  <a:pt x="36" y="113"/>
                </a:cubicBezTo>
                <a:cubicBezTo>
                  <a:pt x="46" y="113"/>
                  <a:pt x="46" y="113"/>
                  <a:pt x="46" y="113"/>
                </a:cubicBezTo>
                <a:cubicBezTo>
                  <a:pt x="47" y="124"/>
                  <a:pt x="50" y="134"/>
                  <a:pt x="56" y="142"/>
                </a:cubicBezTo>
                <a:cubicBezTo>
                  <a:pt x="41" y="158"/>
                  <a:pt x="41" y="158"/>
                  <a:pt x="41" y="158"/>
                </a:cubicBezTo>
                <a:cubicBezTo>
                  <a:pt x="38" y="156"/>
                  <a:pt x="35" y="155"/>
                  <a:pt x="31" y="155"/>
                </a:cubicBezTo>
                <a:cubicBezTo>
                  <a:pt x="22" y="155"/>
                  <a:pt x="13" y="164"/>
                  <a:pt x="13" y="174"/>
                </a:cubicBezTo>
                <a:cubicBezTo>
                  <a:pt x="13" y="185"/>
                  <a:pt x="21" y="193"/>
                  <a:pt x="31" y="193"/>
                </a:cubicBezTo>
                <a:cubicBezTo>
                  <a:pt x="42" y="193"/>
                  <a:pt x="50" y="185"/>
                  <a:pt x="50" y="174"/>
                </a:cubicBezTo>
                <a:close/>
                <a:moveTo>
                  <a:pt x="169" y="34"/>
                </a:moveTo>
                <a:cubicBezTo>
                  <a:pt x="174" y="34"/>
                  <a:pt x="178" y="38"/>
                  <a:pt x="178" y="43"/>
                </a:cubicBezTo>
                <a:cubicBezTo>
                  <a:pt x="178" y="48"/>
                  <a:pt x="174" y="52"/>
                  <a:pt x="169" y="52"/>
                </a:cubicBezTo>
                <a:cubicBezTo>
                  <a:pt x="164" y="52"/>
                  <a:pt x="160" y="48"/>
                  <a:pt x="160" y="43"/>
                </a:cubicBezTo>
                <a:cubicBezTo>
                  <a:pt x="160" y="38"/>
                  <a:pt x="164" y="34"/>
                  <a:pt x="169" y="34"/>
                </a:cubicBezTo>
                <a:close/>
                <a:moveTo>
                  <a:pt x="169" y="165"/>
                </a:moveTo>
                <a:cubicBezTo>
                  <a:pt x="174" y="165"/>
                  <a:pt x="178" y="170"/>
                  <a:pt x="178" y="174"/>
                </a:cubicBezTo>
                <a:cubicBezTo>
                  <a:pt x="178" y="179"/>
                  <a:pt x="173" y="184"/>
                  <a:pt x="169" y="184"/>
                </a:cubicBezTo>
                <a:cubicBezTo>
                  <a:pt x="164" y="184"/>
                  <a:pt x="160" y="179"/>
                  <a:pt x="160" y="174"/>
                </a:cubicBezTo>
                <a:cubicBezTo>
                  <a:pt x="160" y="170"/>
                  <a:pt x="163" y="165"/>
                  <a:pt x="169" y="165"/>
                </a:cubicBezTo>
                <a:close/>
                <a:moveTo>
                  <a:pt x="114" y="101"/>
                </a:moveTo>
                <a:cubicBezTo>
                  <a:pt x="114" y="108"/>
                  <a:pt x="108" y="113"/>
                  <a:pt x="100" y="113"/>
                </a:cubicBezTo>
                <a:cubicBezTo>
                  <a:pt x="93" y="113"/>
                  <a:pt x="86" y="108"/>
                  <a:pt x="86" y="101"/>
                </a:cubicBezTo>
                <a:cubicBezTo>
                  <a:pt x="86" y="93"/>
                  <a:pt x="86" y="93"/>
                  <a:pt x="86" y="93"/>
                </a:cubicBezTo>
                <a:cubicBezTo>
                  <a:pt x="86" y="86"/>
                  <a:pt x="93" y="81"/>
                  <a:pt x="100" y="81"/>
                </a:cubicBezTo>
                <a:cubicBezTo>
                  <a:pt x="108" y="81"/>
                  <a:pt x="114" y="86"/>
                  <a:pt x="114" y="93"/>
                </a:cubicBezTo>
                <a:lnTo>
                  <a:pt x="114" y="101"/>
                </a:lnTo>
                <a:close/>
                <a:moveTo>
                  <a:pt x="78" y="135"/>
                </a:moveTo>
                <a:cubicBezTo>
                  <a:pt x="78" y="132"/>
                  <a:pt x="89" y="123"/>
                  <a:pt x="100" y="123"/>
                </a:cubicBezTo>
                <a:cubicBezTo>
                  <a:pt x="111" y="123"/>
                  <a:pt x="123" y="132"/>
                  <a:pt x="123" y="135"/>
                </a:cubicBezTo>
                <a:cubicBezTo>
                  <a:pt x="123" y="149"/>
                  <a:pt x="123" y="149"/>
                  <a:pt x="123" y="149"/>
                </a:cubicBezTo>
                <a:cubicBezTo>
                  <a:pt x="117" y="153"/>
                  <a:pt x="109" y="155"/>
                  <a:pt x="100" y="155"/>
                </a:cubicBezTo>
                <a:cubicBezTo>
                  <a:pt x="92" y="155"/>
                  <a:pt x="84" y="153"/>
                  <a:pt x="78" y="149"/>
                </a:cubicBezTo>
                <a:lnTo>
                  <a:pt x="78" y="135"/>
                </a:lnTo>
                <a:close/>
                <a:moveTo>
                  <a:pt x="100" y="193"/>
                </a:moveTo>
                <a:cubicBezTo>
                  <a:pt x="105" y="193"/>
                  <a:pt x="109" y="197"/>
                  <a:pt x="109" y="203"/>
                </a:cubicBezTo>
                <a:cubicBezTo>
                  <a:pt x="109" y="207"/>
                  <a:pt x="106" y="212"/>
                  <a:pt x="100" y="212"/>
                </a:cubicBezTo>
                <a:cubicBezTo>
                  <a:pt x="95" y="212"/>
                  <a:pt x="91" y="207"/>
                  <a:pt x="91" y="203"/>
                </a:cubicBezTo>
                <a:cubicBezTo>
                  <a:pt x="91" y="197"/>
                  <a:pt x="95" y="193"/>
                  <a:pt x="100" y="193"/>
                </a:cubicBezTo>
                <a:close/>
                <a:moveTo>
                  <a:pt x="116" y="117"/>
                </a:moveTo>
                <a:cubicBezTo>
                  <a:pt x="120" y="113"/>
                  <a:pt x="123" y="107"/>
                  <a:pt x="123" y="101"/>
                </a:cubicBezTo>
                <a:cubicBezTo>
                  <a:pt x="123" y="93"/>
                  <a:pt x="123" y="93"/>
                  <a:pt x="123" y="93"/>
                </a:cubicBezTo>
                <a:cubicBezTo>
                  <a:pt x="123" y="81"/>
                  <a:pt x="113" y="71"/>
                  <a:pt x="100" y="71"/>
                </a:cubicBezTo>
                <a:cubicBezTo>
                  <a:pt x="88" y="71"/>
                  <a:pt x="77" y="81"/>
                  <a:pt x="77" y="93"/>
                </a:cubicBezTo>
                <a:cubicBezTo>
                  <a:pt x="77" y="101"/>
                  <a:pt x="77" y="101"/>
                  <a:pt x="77" y="101"/>
                </a:cubicBezTo>
                <a:cubicBezTo>
                  <a:pt x="77" y="107"/>
                  <a:pt x="80" y="113"/>
                  <a:pt x="85" y="117"/>
                </a:cubicBezTo>
                <a:cubicBezTo>
                  <a:pt x="75" y="121"/>
                  <a:pt x="68" y="128"/>
                  <a:pt x="68" y="135"/>
                </a:cubicBezTo>
                <a:cubicBezTo>
                  <a:pt x="68" y="142"/>
                  <a:pt x="68" y="142"/>
                  <a:pt x="68" y="142"/>
                </a:cubicBezTo>
                <a:cubicBezTo>
                  <a:pt x="60" y="133"/>
                  <a:pt x="55" y="121"/>
                  <a:pt x="55" y="108"/>
                </a:cubicBezTo>
                <a:cubicBezTo>
                  <a:pt x="55" y="83"/>
                  <a:pt x="75" y="62"/>
                  <a:pt x="100" y="62"/>
                </a:cubicBezTo>
                <a:cubicBezTo>
                  <a:pt x="126" y="62"/>
                  <a:pt x="146" y="83"/>
                  <a:pt x="146" y="108"/>
                </a:cubicBezTo>
                <a:cubicBezTo>
                  <a:pt x="146" y="121"/>
                  <a:pt x="141" y="133"/>
                  <a:pt x="132" y="142"/>
                </a:cubicBezTo>
                <a:cubicBezTo>
                  <a:pt x="132" y="135"/>
                  <a:pt x="132" y="135"/>
                  <a:pt x="132" y="135"/>
                </a:cubicBezTo>
                <a:cubicBezTo>
                  <a:pt x="132" y="128"/>
                  <a:pt x="124" y="121"/>
                  <a:pt x="116" y="117"/>
                </a:cubicBezTo>
                <a:close/>
                <a:moveTo>
                  <a:pt x="100" y="10"/>
                </a:moveTo>
                <a:cubicBezTo>
                  <a:pt x="105" y="10"/>
                  <a:pt x="109" y="15"/>
                  <a:pt x="109" y="20"/>
                </a:cubicBezTo>
                <a:cubicBezTo>
                  <a:pt x="109" y="24"/>
                  <a:pt x="106" y="29"/>
                  <a:pt x="100" y="29"/>
                </a:cubicBezTo>
                <a:cubicBezTo>
                  <a:pt x="95" y="29"/>
                  <a:pt x="91" y="24"/>
                  <a:pt x="91" y="20"/>
                </a:cubicBezTo>
                <a:cubicBezTo>
                  <a:pt x="91" y="15"/>
                  <a:pt x="95" y="10"/>
                  <a:pt x="100" y="10"/>
                </a:cubicBezTo>
                <a:close/>
                <a:moveTo>
                  <a:pt x="31" y="52"/>
                </a:moveTo>
                <a:cubicBezTo>
                  <a:pt x="27" y="52"/>
                  <a:pt x="22" y="48"/>
                  <a:pt x="22" y="43"/>
                </a:cubicBezTo>
                <a:cubicBezTo>
                  <a:pt x="22" y="37"/>
                  <a:pt x="27" y="34"/>
                  <a:pt x="31" y="34"/>
                </a:cubicBezTo>
                <a:cubicBezTo>
                  <a:pt x="36" y="34"/>
                  <a:pt x="40" y="38"/>
                  <a:pt x="40" y="43"/>
                </a:cubicBezTo>
                <a:cubicBezTo>
                  <a:pt x="40" y="48"/>
                  <a:pt x="36" y="52"/>
                  <a:pt x="31" y="52"/>
                </a:cubicBezTo>
                <a:close/>
                <a:moveTo>
                  <a:pt x="31" y="184"/>
                </a:moveTo>
                <a:cubicBezTo>
                  <a:pt x="27" y="184"/>
                  <a:pt x="22" y="179"/>
                  <a:pt x="22" y="174"/>
                </a:cubicBezTo>
                <a:cubicBezTo>
                  <a:pt x="22" y="170"/>
                  <a:pt x="27" y="165"/>
                  <a:pt x="31" y="165"/>
                </a:cubicBezTo>
                <a:cubicBezTo>
                  <a:pt x="37" y="165"/>
                  <a:pt x="40" y="170"/>
                  <a:pt x="40" y="174"/>
                </a:cubicBezTo>
                <a:cubicBezTo>
                  <a:pt x="40" y="179"/>
                  <a:pt x="36" y="184"/>
                  <a:pt x="31" y="184"/>
                </a:cubicBezTo>
                <a:close/>
                <a:moveTo>
                  <a:pt x="182" y="99"/>
                </a:moveTo>
                <a:cubicBezTo>
                  <a:pt x="187" y="99"/>
                  <a:pt x="191" y="104"/>
                  <a:pt x="191" y="108"/>
                </a:cubicBezTo>
                <a:cubicBezTo>
                  <a:pt x="191" y="114"/>
                  <a:pt x="187" y="118"/>
                  <a:pt x="182" y="118"/>
                </a:cubicBezTo>
                <a:cubicBezTo>
                  <a:pt x="177" y="118"/>
                  <a:pt x="173" y="114"/>
                  <a:pt x="173" y="108"/>
                </a:cubicBezTo>
                <a:cubicBezTo>
                  <a:pt x="173" y="106"/>
                  <a:pt x="174" y="104"/>
                  <a:pt x="176" y="102"/>
                </a:cubicBezTo>
                <a:cubicBezTo>
                  <a:pt x="178" y="100"/>
                  <a:pt x="180" y="99"/>
                  <a:pt x="182" y="99"/>
                </a:cubicBezTo>
                <a:close/>
                <a:moveTo>
                  <a:pt x="18" y="118"/>
                </a:moveTo>
                <a:cubicBezTo>
                  <a:pt x="13" y="118"/>
                  <a:pt x="9" y="114"/>
                  <a:pt x="9" y="108"/>
                </a:cubicBezTo>
                <a:cubicBezTo>
                  <a:pt x="9" y="104"/>
                  <a:pt x="13" y="99"/>
                  <a:pt x="18" y="99"/>
                </a:cubicBezTo>
                <a:cubicBezTo>
                  <a:pt x="20" y="99"/>
                  <a:pt x="23" y="100"/>
                  <a:pt x="25" y="102"/>
                </a:cubicBezTo>
                <a:cubicBezTo>
                  <a:pt x="26" y="104"/>
                  <a:pt x="27" y="106"/>
                  <a:pt x="27" y="108"/>
                </a:cubicBezTo>
                <a:cubicBezTo>
                  <a:pt x="27" y="114"/>
                  <a:pt x="23" y="118"/>
                  <a:pt x="18" y="11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grpSp>
        <p:nvGrpSpPr>
          <p:cNvPr id="19" name="Google Shape;10440;p29">
            <a:extLst>
              <a:ext uri="{FF2B5EF4-FFF2-40B4-BE49-F238E27FC236}">
                <a16:creationId xmlns:a16="http://schemas.microsoft.com/office/drawing/2014/main" id="{B563C8B2-3E85-0059-76C7-016FC9042817}"/>
              </a:ext>
            </a:extLst>
          </p:cNvPr>
          <p:cNvGrpSpPr/>
          <p:nvPr/>
        </p:nvGrpSpPr>
        <p:grpSpPr>
          <a:xfrm>
            <a:off x="1629571" y="4555521"/>
            <a:ext cx="799797" cy="921322"/>
            <a:chOff x="5481638" y="949325"/>
            <a:chExt cx="449263" cy="517526"/>
          </a:xfrm>
        </p:grpSpPr>
        <p:sp>
          <p:nvSpPr>
            <p:cNvPr id="20" name="Google Shape;10441;p29">
              <a:extLst>
                <a:ext uri="{FF2B5EF4-FFF2-40B4-BE49-F238E27FC236}">
                  <a16:creationId xmlns:a16="http://schemas.microsoft.com/office/drawing/2014/main" id="{AA2E3962-3E6C-99BF-6C0F-D4CACAC0C158}"/>
                </a:ext>
              </a:extLst>
            </p:cNvPr>
            <p:cNvSpPr/>
            <p:nvPr/>
          </p:nvSpPr>
          <p:spPr>
            <a:xfrm>
              <a:off x="5481638" y="1290638"/>
              <a:ext cx="449263" cy="176213"/>
            </a:xfrm>
            <a:custGeom>
              <a:avLst/>
              <a:gdLst/>
              <a:ahLst/>
              <a:cxnLst/>
              <a:rect l="l" t="t" r="r" b="b"/>
              <a:pathLst>
                <a:path w="185" h="73" extrusionOk="0">
                  <a:moveTo>
                    <a:pt x="92" y="73"/>
                  </a:moveTo>
                  <a:cubicBezTo>
                    <a:pt x="145" y="73"/>
                    <a:pt x="185" y="57"/>
                    <a:pt x="185" y="35"/>
                  </a:cubicBezTo>
                  <a:cubicBezTo>
                    <a:pt x="185" y="20"/>
                    <a:pt x="164" y="7"/>
                    <a:pt x="131" y="1"/>
                  </a:cubicBezTo>
                  <a:cubicBezTo>
                    <a:pt x="130" y="0"/>
                    <a:pt x="129" y="1"/>
                    <a:pt x="129" y="1"/>
                  </a:cubicBezTo>
                  <a:cubicBezTo>
                    <a:pt x="128" y="1"/>
                    <a:pt x="128" y="2"/>
                    <a:pt x="128" y="3"/>
                  </a:cubicBezTo>
                  <a:cubicBezTo>
                    <a:pt x="127" y="7"/>
                    <a:pt x="127" y="7"/>
                    <a:pt x="127" y="7"/>
                  </a:cubicBezTo>
                  <a:cubicBezTo>
                    <a:pt x="127" y="8"/>
                    <a:pt x="128" y="10"/>
                    <a:pt x="129" y="10"/>
                  </a:cubicBezTo>
                  <a:cubicBezTo>
                    <a:pt x="156" y="15"/>
                    <a:pt x="175" y="25"/>
                    <a:pt x="175" y="35"/>
                  </a:cubicBezTo>
                  <a:cubicBezTo>
                    <a:pt x="175" y="49"/>
                    <a:pt x="141" y="64"/>
                    <a:pt x="92" y="64"/>
                  </a:cubicBezTo>
                  <a:cubicBezTo>
                    <a:pt x="43" y="64"/>
                    <a:pt x="9" y="49"/>
                    <a:pt x="9" y="35"/>
                  </a:cubicBezTo>
                  <a:cubicBezTo>
                    <a:pt x="9" y="25"/>
                    <a:pt x="27" y="15"/>
                    <a:pt x="55" y="10"/>
                  </a:cubicBezTo>
                  <a:cubicBezTo>
                    <a:pt x="56" y="10"/>
                    <a:pt x="57" y="8"/>
                    <a:pt x="57" y="7"/>
                  </a:cubicBezTo>
                  <a:cubicBezTo>
                    <a:pt x="56" y="3"/>
                    <a:pt x="56" y="3"/>
                    <a:pt x="56" y="3"/>
                  </a:cubicBezTo>
                  <a:cubicBezTo>
                    <a:pt x="56" y="2"/>
                    <a:pt x="56" y="1"/>
                    <a:pt x="55" y="1"/>
                  </a:cubicBezTo>
                  <a:cubicBezTo>
                    <a:pt x="55" y="1"/>
                    <a:pt x="54" y="0"/>
                    <a:pt x="53" y="1"/>
                  </a:cubicBezTo>
                  <a:cubicBezTo>
                    <a:pt x="20" y="7"/>
                    <a:pt x="0" y="20"/>
                    <a:pt x="0" y="35"/>
                  </a:cubicBezTo>
                  <a:cubicBezTo>
                    <a:pt x="0" y="57"/>
                    <a:pt x="38" y="73"/>
                    <a:pt x="92" y="73"/>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21" name="Google Shape;10442;p29">
              <a:extLst>
                <a:ext uri="{FF2B5EF4-FFF2-40B4-BE49-F238E27FC236}">
                  <a16:creationId xmlns:a16="http://schemas.microsoft.com/office/drawing/2014/main" id="{1954C4EA-9E59-2C6A-E765-9586A4AF2F46}"/>
                </a:ext>
              </a:extLst>
            </p:cNvPr>
            <p:cNvSpPr/>
            <p:nvPr/>
          </p:nvSpPr>
          <p:spPr>
            <a:xfrm>
              <a:off x="5548313" y="949325"/>
              <a:ext cx="314325" cy="430213"/>
            </a:xfrm>
            <a:custGeom>
              <a:avLst/>
              <a:gdLst/>
              <a:ahLst/>
              <a:cxnLst/>
              <a:rect l="l" t="t" r="r" b="b"/>
              <a:pathLst>
                <a:path w="129" h="177" extrusionOk="0">
                  <a:moveTo>
                    <a:pt x="60" y="174"/>
                  </a:moveTo>
                  <a:cubicBezTo>
                    <a:pt x="60" y="174"/>
                    <a:pt x="60" y="174"/>
                    <a:pt x="60" y="174"/>
                  </a:cubicBezTo>
                  <a:cubicBezTo>
                    <a:pt x="62" y="176"/>
                    <a:pt x="62" y="176"/>
                    <a:pt x="62" y="176"/>
                  </a:cubicBezTo>
                  <a:cubicBezTo>
                    <a:pt x="62" y="177"/>
                    <a:pt x="63" y="177"/>
                    <a:pt x="63" y="177"/>
                  </a:cubicBezTo>
                  <a:cubicBezTo>
                    <a:pt x="63" y="177"/>
                    <a:pt x="64" y="177"/>
                    <a:pt x="64" y="177"/>
                  </a:cubicBezTo>
                  <a:cubicBezTo>
                    <a:pt x="64" y="177"/>
                    <a:pt x="65" y="177"/>
                    <a:pt x="65" y="177"/>
                  </a:cubicBezTo>
                  <a:cubicBezTo>
                    <a:pt x="68" y="175"/>
                    <a:pt x="68" y="175"/>
                    <a:pt x="68" y="175"/>
                  </a:cubicBezTo>
                  <a:cubicBezTo>
                    <a:pt x="68" y="174"/>
                    <a:pt x="68" y="174"/>
                    <a:pt x="68" y="174"/>
                  </a:cubicBezTo>
                  <a:cubicBezTo>
                    <a:pt x="69" y="172"/>
                    <a:pt x="75" y="163"/>
                    <a:pt x="82" y="153"/>
                  </a:cubicBezTo>
                  <a:cubicBezTo>
                    <a:pt x="95" y="135"/>
                    <a:pt x="113" y="110"/>
                    <a:pt x="117" y="103"/>
                  </a:cubicBezTo>
                  <a:cubicBezTo>
                    <a:pt x="127" y="88"/>
                    <a:pt x="129" y="76"/>
                    <a:pt x="129" y="64"/>
                  </a:cubicBezTo>
                  <a:cubicBezTo>
                    <a:pt x="129" y="29"/>
                    <a:pt x="99" y="0"/>
                    <a:pt x="64" y="0"/>
                  </a:cubicBezTo>
                  <a:cubicBezTo>
                    <a:pt x="28" y="0"/>
                    <a:pt x="0" y="29"/>
                    <a:pt x="0" y="64"/>
                  </a:cubicBezTo>
                  <a:cubicBezTo>
                    <a:pt x="0" y="77"/>
                    <a:pt x="1" y="89"/>
                    <a:pt x="10" y="103"/>
                  </a:cubicBezTo>
                  <a:cubicBezTo>
                    <a:pt x="17" y="112"/>
                    <a:pt x="56" y="169"/>
                    <a:pt x="60" y="174"/>
                  </a:cubicBezTo>
                  <a:close/>
                  <a:moveTo>
                    <a:pt x="9" y="64"/>
                  </a:moveTo>
                  <a:cubicBezTo>
                    <a:pt x="9" y="34"/>
                    <a:pt x="33" y="10"/>
                    <a:pt x="64" y="10"/>
                  </a:cubicBezTo>
                  <a:cubicBezTo>
                    <a:pt x="94" y="10"/>
                    <a:pt x="119" y="34"/>
                    <a:pt x="119" y="64"/>
                  </a:cubicBezTo>
                  <a:cubicBezTo>
                    <a:pt x="119" y="77"/>
                    <a:pt x="117" y="86"/>
                    <a:pt x="109" y="98"/>
                  </a:cubicBezTo>
                  <a:cubicBezTo>
                    <a:pt x="104" y="106"/>
                    <a:pt x="83" y="136"/>
                    <a:pt x="71" y="153"/>
                  </a:cubicBezTo>
                  <a:cubicBezTo>
                    <a:pt x="68" y="157"/>
                    <a:pt x="65" y="161"/>
                    <a:pt x="64" y="163"/>
                  </a:cubicBezTo>
                  <a:cubicBezTo>
                    <a:pt x="32" y="118"/>
                    <a:pt x="21" y="103"/>
                    <a:pt x="18" y="98"/>
                  </a:cubicBezTo>
                  <a:cubicBezTo>
                    <a:pt x="11" y="87"/>
                    <a:pt x="9" y="78"/>
                    <a:pt x="9" y="64"/>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22" name="Google Shape;10443;p29">
              <a:extLst>
                <a:ext uri="{FF2B5EF4-FFF2-40B4-BE49-F238E27FC236}">
                  <a16:creationId xmlns:a16="http://schemas.microsoft.com/office/drawing/2014/main" id="{DD2D9132-4BBE-6FB1-0BA2-4E4F679D9B20}"/>
                </a:ext>
              </a:extLst>
            </p:cNvPr>
            <p:cNvSpPr/>
            <p:nvPr/>
          </p:nvSpPr>
          <p:spPr>
            <a:xfrm>
              <a:off x="5626100" y="1017588"/>
              <a:ext cx="158750" cy="187325"/>
            </a:xfrm>
            <a:custGeom>
              <a:avLst/>
              <a:gdLst/>
              <a:ahLst/>
              <a:cxnLst/>
              <a:rect l="l" t="t" r="r" b="b"/>
              <a:pathLst>
                <a:path w="65" h="77" extrusionOk="0">
                  <a:moveTo>
                    <a:pt x="2" y="77"/>
                  </a:moveTo>
                  <a:cubicBezTo>
                    <a:pt x="6" y="77"/>
                    <a:pt x="6" y="77"/>
                    <a:pt x="6" y="77"/>
                  </a:cubicBezTo>
                  <a:cubicBezTo>
                    <a:pt x="8" y="77"/>
                    <a:pt x="9" y="76"/>
                    <a:pt x="9" y="75"/>
                  </a:cubicBezTo>
                  <a:cubicBezTo>
                    <a:pt x="9" y="60"/>
                    <a:pt x="9" y="60"/>
                    <a:pt x="9" y="60"/>
                  </a:cubicBezTo>
                  <a:cubicBezTo>
                    <a:pt x="9" y="57"/>
                    <a:pt x="21" y="49"/>
                    <a:pt x="32" y="49"/>
                  </a:cubicBezTo>
                  <a:cubicBezTo>
                    <a:pt x="43" y="49"/>
                    <a:pt x="55" y="58"/>
                    <a:pt x="55" y="60"/>
                  </a:cubicBezTo>
                  <a:cubicBezTo>
                    <a:pt x="55" y="75"/>
                    <a:pt x="55" y="75"/>
                    <a:pt x="55" y="75"/>
                  </a:cubicBezTo>
                  <a:cubicBezTo>
                    <a:pt x="55" y="76"/>
                    <a:pt x="56" y="77"/>
                    <a:pt x="58" y="77"/>
                  </a:cubicBezTo>
                  <a:cubicBezTo>
                    <a:pt x="62" y="77"/>
                    <a:pt x="62" y="77"/>
                    <a:pt x="62" y="77"/>
                  </a:cubicBezTo>
                  <a:cubicBezTo>
                    <a:pt x="63" y="77"/>
                    <a:pt x="65" y="76"/>
                    <a:pt x="65" y="75"/>
                  </a:cubicBezTo>
                  <a:cubicBezTo>
                    <a:pt x="65" y="60"/>
                    <a:pt x="65" y="60"/>
                    <a:pt x="65" y="60"/>
                  </a:cubicBezTo>
                  <a:cubicBezTo>
                    <a:pt x="65" y="53"/>
                    <a:pt x="56" y="47"/>
                    <a:pt x="48" y="43"/>
                  </a:cubicBezTo>
                  <a:cubicBezTo>
                    <a:pt x="52" y="39"/>
                    <a:pt x="55" y="34"/>
                    <a:pt x="55" y="28"/>
                  </a:cubicBezTo>
                  <a:cubicBezTo>
                    <a:pt x="55" y="21"/>
                    <a:pt x="55" y="21"/>
                    <a:pt x="55" y="21"/>
                  </a:cubicBezTo>
                  <a:cubicBezTo>
                    <a:pt x="55" y="10"/>
                    <a:pt x="44" y="0"/>
                    <a:pt x="32" y="0"/>
                  </a:cubicBezTo>
                  <a:cubicBezTo>
                    <a:pt x="19" y="0"/>
                    <a:pt x="9" y="10"/>
                    <a:pt x="9" y="21"/>
                  </a:cubicBezTo>
                  <a:cubicBezTo>
                    <a:pt x="9" y="28"/>
                    <a:pt x="9" y="28"/>
                    <a:pt x="9" y="28"/>
                  </a:cubicBezTo>
                  <a:cubicBezTo>
                    <a:pt x="9" y="34"/>
                    <a:pt x="12" y="39"/>
                    <a:pt x="16" y="43"/>
                  </a:cubicBezTo>
                  <a:cubicBezTo>
                    <a:pt x="7" y="47"/>
                    <a:pt x="0" y="54"/>
                    <a:pt x="0" y="60"/>
                  </a:cubicBezTo>
                  <a:cubicBezTo>
                    <a:pt x="0" y="75"/>
                    <a:pt x="0" y="75"/>
                    <a:pt x="0" y="75"/>
                  </a:cubicBezTo>
                  <a:cubicBezTo>
                    <a:pt x="0" y="76"/>
                    <a:pt x="1" y="77"/>
                    <a:pt x="2" y="77"/>
                  </a:cubicBezTo>
                  <a:close/>
                  <a:moveTo>
                    <a:pt x="45" y="28"/>
                  </a:moveTo>
                  <a:cubicBezTo>
                    <a:pt x="45" y="34"/>
                    <a:pt x="39" y="39"/>
                    <a:pt x="32" y="39"/>
                  </a:cubicBezTo>
                  <a:cubicBezTo>
                    <a:pt x="25" y="39"/>
                    <a:pt x="19" y="34"/>
                    <a:pt x="19" y="28"/>
                  </a:cubicBezTo>
                  <a:cubicBezTo>
                    <a:pt x="19" y="21"/>
                    <a:pt x="19" y="21"/>
                    <a:pt x="19" y="21"/>
                  </a:cubicBezTo>
                  <a:cubicBezTo>
                    <a:pt x="19" y="15"/>
                    <a:pt x="25" y="10"/>
                    <a:pt x="32" y="10"/>
                  </a:cubicBezTo>
                  <a:cubicBezTo>
                    <a:pt x="39" y="10"/>
                    <a:pt x="45" y="15"/>
                    <a:pt x="45" y="21"/>
                  </a:cubicBezTo>
                  <a:lnTo>
                    <a:pt x="45" y="28"/>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grpSp>
      <p:grpSp>
        <p:nvGrpSpPr>
          <p:cNvPr id="23" name="Google Shape;2298;p8">
            <a:extLst>
              <a:ext uri="{FF2B5EF4-FFF2-40B4-BE49-F238E27FC236}">
                <a16:creationId xmlns:a16="http://schemas.microsoft.com/office/drawing/2014/main" id="{C8DB605F-172F-2854-F0A6-3EE3C9E4355A}"/>
              </a:ext>
            </a:extLst>
          </p:cNvPr>
          <p:cNvGrpSpPr/>
          <p:nvPr/>
        </p:nvGrpSpPr>
        <p:grpSpPr>
          <a:xfrm>
            <a:off x="1514730" y="2836823"/>
            <a:ext cx="963969" cy="963969"/>
            <a:chOff x="2381538" y="1623956"/>
            <a:chExt cx="525463" cy="525463"/>
          </a:xfrm>
        </p:grpSpPr>
        <p:sp>
          <p:nvSpPr>
            <p:cNvPr id="24" name="Google Shape;2299;p8">
              <a:extLst>
                <a:ext uri="{FF2B5EF4-FFF2-40B4-BE49-F238E27FC236}">
                  <a16:creationId xmlns:a16="http://schemas.microsoft.com/office/drawing/2014/main" id="{D1C2BD1F-C32A-46EA-9A37-D540CAD63D92}"/>
                </a:ext>
              </a:extLst>
            </p:cNvPr>
            <p:cNvSpPr/>
            <p:nvPr/>
          </p:nvSpPr>
          <p:spPr>
            <a:xfrm>
              <a:off x="2614901" y="1857318"/>
              <a:ext cx="292100" cy="292100"/>
            </a:xfrm>
            <a:custGeom>
              <a:avLst/>
              <a:gdLst/>
              <a:ahLst/>
              <a:cxnLst/>
              <a:rect l="l" t="t" r="r" b="b"/>
              <a:pathLst>
                <a:path w="184" h="184" extrusionOk="0">
                  <a:moveTo>
                    <a:pt x="127" y="184"/>
                  </a:moveTo>
                  <a:lnTo>
                    <a:pt x="127" y="128"/>
                  </a:lnTo>
                  <a:lnTo>
                    <a:pt x="184" y="128"/>
                  </a:lnTo>
                  <a:lnTo>
                    <a:pt x="184" y="57"/>
                  </a:lnTo>
                  <a:lnTo>
                    <a:pt x="127" y="57"/>
                  </a:lnTo>
                  <a:lnTo>
                    <a:pt x="127" y="0"/>
                  </a:lnTo>
                  <a:lnTo>
                    <a:pt x="58" y="0"/>
                  </a:lnTo>
                  <a:lnTo>
                    <a:pt x="58" y="57"/>
                  </a:lnTo>
                  <a:lnTo>
                    <a:pt x="0" y="57"/>
                  </a:lnTo>
                  <a:lnTo>
                    <a:pt x="0" y="128"/>
                  </a:lnTo>
                  <a:lnTo>
                    <a:pt x="58" y="128"/>
                  </a:lnTo>
                  <a:lnTo>
                    <a:pt x="58" y="184"/>
                  </a:lnTo>
                  <a:lnTo>
                    <a:pt x="127" y="184"/>
                  </a:lnTo>
                  <a:close/>
                  <a:moveTo>
                    <a:pt x="71" y="70"/>
                  </a:moveTo>
                  <a:lnTo>
                    <a:pt x="71" y="15"/>
                  </a:lnTo>
                  <a:lnTo>
                    <a:pt x="114" y="15"/>
                  </a:lnTo>
                  <a:lnTo>
                    <a:pt x="114" y="70"/>
                  </a:lnTo>
                  <a:lnTo>
                    <a:pt x="169" y="70"/>
                  </a:lnTo>
                  <a:lnTo>
                    <a:pt x="169" y="115"/>
                  </a:lnTo>
                  <a:lnTo>
                    <a:pt x="114" y="115"/>
                  </a:lnTo>
                  <a:lnTo>
                    <a:pt x="114" y="171"/>
                  </a:lnTo>
                  <a:lnTo>
                    <a:pt x="71" y="171"/>
                  </a:lnTo>
                  <a:lnTo>
                    <a:pt x="71" y="115"/>
                  </a:lnTo>
                  <a:lnTo>
                    <a:pt x="14" y="115"/>
                  </a:lnTo>
                  <a:lnTo>
                    <a:pt x="14" y="70"/>
                  </a:lnTo>
                  <a:lnTo>
                    <a:pt x="71" y="70"/>
                  </a:ln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25" name="Google Shape;2300;p8">
              <a:extLst>
                <a:ext uri="{FF2B5EF4-FFF2-40B4-BE49-F238E27FC236}">
                  <a16:creationId xmlns:a16="http://schemas.microsoft.com/office/drawing/2014/main" id="{7F088DDD-9797-C199-408B-CDD1DEE9EEAF}"/>
                </a:ext>
              </a:extLst>
            </p:cNvPr>
            <p:cNvSpPr/>
            <p:nvPr/>
          </p:nvSpPr>
          <p:spPr>
            <a:xfrm>
              <a:off x="2381538" y="1623956"/>
              <a:ext cx="525462" cy="525463"/>
            </a:xfrm>
            <a:custGeom>
              <a:avLst/>
              <a:gdLst/>
              <a:ahLst/>
              <a:cxnLst/>
              <a:rect l="l" t="t" r="r" b="b"/>
              <a:pathLst>
                <a:path w="225" h="225" extrusionOk="0">
                  <a:moveTo>
                    <a:pt x="39" y="198"/>
                  </a:moveTo>
                  <a:cubicBezTo>
                    <a:pt x="58" y="216"/>
                    <a:pt x="85" y="225"/>
                    <a:pt x="112" y="225"/>
                  </a:cubicBezTo>
                  <a:cubicBezTo>
                    <a:pt x="115" y="225"/>
                    <a:pt x="119" y="225"/>
                    <a:pt x="123" y="225"/>
                  </a:cubicBezTo>
                  <a:cubicBezTo>
                    <a:pt x="125" y="224"/>
                    <a:pt x="125" y="224"/>
                    <a:pt x="125" y="224"/>
                  </a:cubicBezTo>
                  <a:cubicBezTo>
                    <a:pt x="125" y="214"/>
                    <a:pt x="125" y="214"/>
                    <a:pt x="125" y="214"/>
                  </a:cubicBezTo>
                  <a:cubicBezTo>
                    <a:pt x="122" y="215"/>
                    <a:pt x="122" y="215"/>
                    <a:pt x="122" y="215"/>
                  </a:cubicBezTo>
                  <a:cubicBezTo>
                    <a:pt x="118" y="216"/>
                    <a:pt x="115" y="216"/>
                    <a:pt x="112" y="216"/>
                  </a:cubicBezTo>
                  <a:cubicBezTo>
                    <a:pt x="95" y="216"/>
                    <a:pt x="79" y="212"/>
                    <a:pt x="65" y="204"/>
                  </a:cubicBezTo>
                  <a:cubicBezTo>
                    <a:pt x="67" y="204"/>
                    <a:pt x="70" y="204"/>
                    <a:pt x="72" y="204"/>
                  </a:cubicBezTo>
                  <a:cubicBezTo>
                    <a:pt x="78" y="204"/>
                    <a:pt x="85" y="204"/>
                    <a:pt x="92" y="204"/>
                  </a:cubicBezTo>
                  <a:cubicBezTo>
                    <a:pt x="95" y="203"/>
                    <a:pt x="95" y="203"/>
                    <a:pt x="95" y="203"/>
                  </a:cubicBezTo>
                  <a:cubicBezTo>
                    <a:pt x="93" y="194"/>
                    <a:pt x="93" y="194"/>
                    <a:pt x="93" y="194"/>
                  </a:cubicBezTo>
                  <a:cubicBezTo>
                    <a:pt x="91" y="194"/>
                    <a:pt x="91" y="194"/>
                    <a:pt x="91" y="194"/>
                  </a:cubicBezTo>
                  <a:cubicBezTo>
                    <a:pt x="72" y="196"/>
                    <a:pt x="56" y="195"/>
                    <a:pt x="44" y="190"/>
                  </a:cubicBezTo>
                  <a:cubicBezTo>
                    <a:pt x="33" y="181"/>
                    <a:pt x="24" y="168"/>
                    <a:pt x="18" y="155"/>
                  </a:cubicBezTo>
                  <a:cubicBezTo>
                    <a:pt x="18" y="155"/>
                    <a:pt x="18" y="155"/>
                    <a:pt x="18" y="155"/>
                  </a:cubicBezTo>
                  <a:cubicBezTo>
                    <a:pt x="27" y="160"/>
                    <a:pt x="39" y="163"/>
                    <a:pt x="54" y="163"/>
                  </a:cubicBezTo>
                  <a:cubicBezTo>
                    <a:pt x="65" y="163"/>
                    <a:pt x="75" y="162"/>
                    <a:pt x="85" y="160"/>
                  </a:cubicBezTo>
                  <a:cubicBezTo>
                    <a:pt x="88" y="159"/>
                    <a:pt x="88" y="159"/>
                    <a:pt x="88" y="159"/>
                  </a:cubicBezTo>
                  <a:cubicBezTo>
                    <a:pt x="85" y="150"/>
                    <a:pt x="85" y="150"/>
                    <a:pt x="85" y="150"/>
                  </a:cubicBezTo>
                  <a:cubicBezTo>
                    <a:pt x="83" y="150"/>
                    <a:pt x="83" y="150"/>
                    <a:pt x="83" y="150"/>
                  </a:cubicBezTo>
                  <a:cubicBezTo>
                    <a:pt x="58" y="156"/>
                    <a:pt x="36" y="154"/>
                    <a:pt x="23" y="147"/>
                  </a:cubicBezTo>
                  <a:cubicBezTo>
                    <a:pt x="16" y="142"/>
                    <a:pt x="11" y="136"/>
                    <a:pt x="11" y="129"/>
                  </a:cubicBezTo>
                  <a:cubicBezTo>
                    <a:pt x="11" y="127"/>
                    <a:pt x="11" y="127"/>
                    <a:pt x="11" y="127"/>
                  </a:cubicBezTo>
                  <a:cubicBezTo>
                    <a:pt x="10" y="127"/>
                    <a:pt x="10" y="127"/>
                    <a:pt x="10" y="127"/>
                  </a:cubicBezTo>
                  <a:cubicBezTo>
                    <a:pt x="9" y="122"/>
                    <a:pt x="9" y="118"/>
                    <a:pt x="9" y="113"/>
                  </a:cubicBezTo>
                  <a:cubicBezTo>
                    <a:pt x="9" y="108"/>
                    <a:pt x="10" y="103"/>
                    <a:pt x="10" y="98"/>
                  </a:cubicBezTo>
                  <a:cubicBezTo>
                    <a:pt x="12" y="101"/>
                    <a:pt x="15" y="103"/>
                    <a:pt x="19" y="105"/>
                  </a:cubicBezTo>
                  <a:cubicBezTo>
                    <a:pt x="26" y="109"/>
                    <a:pt x="35" y="111"/>
                    <a:pt x="48" y="111"/>
                  </a:cubicBezTo>
                  <a:cubicBezTo>
                    <a:pt x="74" y="111"/>
                    <a:pt x="106" y="100"/>
                    <a:pt x="131" y="84"/>
                  </a:cubicBezTo>
                  <a:cubicBezTo>
                    <a:pt x="150" y="71"/>
                    <a:pt x="163" y="58"/>
                    <a:pt x="168" y="45"/>
                  </a:cubicBezTo>
                  <a:cubicBezTo>
                    <a:pt x="169" y="43"/>
                    <a:pt x="169" y="43"/>
                    <a:pt x="169" y="43"/>
                  </a:cubicBezTo>
                  <a:cubicBezTo>
                    <a:pt x="161" y="40"/>
                    <a:pt x="161" y="40"/>
                    <a:pt x="161" y="40"/>
                  </a:cubicBezTo>
                  <a:cubicBezTo>
                    <a:pt x="160" y="42"/>
                    <a:pt x="160" y="42"/>
                    <a:pt x="160" y="42"/>
                  </a:cubicBezTo>
                  <a:cubicBezTo>
                    <a:pt x="154" y="53"/>
                    <a:pt x="142" y="66"/>
                    <a:pt x="126" y="76"/>
                  </a:cubicBezTo>
                  <a:cubicBezTo>
                    <a:pt x="103" y="91"/>
                    <a:pt x="73" y="101"/>
                    <a:pt x="48" y="101"/>
                  </a:cubicBezTo>
                  <a:cubicBezTo>
                    <a:pt x="37" y="101"/>
                    <a:pt x="29" y="99"/>
                    <a:pt x="23" y="96"/>
                  </a:cubicBezTo>
                  <a:cubicBezTo>
                    <a:pt x="18" y="93"/>
                    <a:pt x="15" y="89"/>
                    <a:pt x="14" y="83"/>
                  </a:cubicBezTo>
                  <a:cubicBezTo>
                    <a:pt x="14" y="82"/>
                    <a:pt x="14" y="82"/>
                    <a:pt x="14" y="82"/>
                  </a:cubicBezTo>
                  <a:cubicBezTo>
                    <a:pt x="17" y="73"/>
                    <a:pt x="21" y="64"/>
                    <a:pt x="27" y="56"/>
                  </a:cubicBezTo>
                  <a:cubicBezTo>
                    <a:pt x="28" y="60"/>
                    <a:pt x="30" y="63"/>
                    <a:pt x="35" y="66"/>
                  </a:cubicBezTo>
                  <a:cubicBezTo>
                    <a:pt x="40" y="69"/>
                    <a:pt x="46" y="70"/>
                    <a:pt x="53" y="70"/>
                  </a:cubicBezTo>
                  <a:cubicBezTo>
                    <a:pt x="70" y="70"/>
                    <a:pt x="89" y="64"/>
                    <a:pt x="106" y="53"/>
                  </a:cubicBezTo>
                  <a:cubicBezTo>
                    <a:pt x="118" y="45"/>
                    <a:pt x="127" y="36"/>
                    <a:pt x="130" y="28"/>
                  </a:cubicBezTo>
                  <a:cubicBezTo>
                    <a:pt x="131" y="26"/>
                    <a:pt x="131" y="26"/>
                    <a:pt x="131" y="26"/>
                  </a:cubicBezTo>
                  <a:cubicBezTo>
                    <a:pt x="121" y="21"/>
                    <a:pt x="121" y="21"/>
                    <a:pt x="121" y="21"/>
                  </a:cubicBezTo>
                  <a:cubicBezTo>
                    <a:pt x="121" y="24"/>
                    <a:pt x="121" y="24"/>
                    <a:pt x="121" y="24"/>
                  </a:cubicBezTo>
                  <a:cubicBezTo>
                    <a:pt x="118" y="31"/>
                    <a:pt x="111" y="39"/>
                    <a:pt x="101" y="45"/>
                  </a:cubicBezTo>
                  <a:cubicBezTo>
                    <a:pt x="87" y="54"/>
                    <a:pt x="68" y="61"/>
                    <a:pt x="53" y="61"/>
                  </a:cubicBezTo>
                  <a:cubicBezTo>
                    <a:pt x="48" y="61"/>
                    <a:pt x="43" y="59"/>
                    <a:pt x="40" y="58"/>
                  </a:cubicBezTo>
                  <a:cubicBezTo>
                    <a:pt x="37" y="56"/>
                    <a:pt x="36" y="54"/>
                    <a:pt x="35" y="51"/>
                  </a:cubicBezTo>
                  <a:cubicBezTo>
                    <a:pt x="35" y="50"/>
                    <a:pt x="35" y="49"/>
                    <a:pt x="36" y="48"/>
                  </a:cubicBezTo>
                  <a:cubicBezTo>
                    <a:pt x="36" y="47"/>
                    <a:pt x="36" y="46"/>
                    <a:pt x="36" y="45"/>
                  </a:cubicBezTo>
                  <a:cubicBezTo>
                    <a:pt x="37" y="43"/>
                    <a:pt x="37" y="43"/>
                    <a:pt x="37" y="43"/>
                  </a:cubicBezTo>
                  <a:cubicBezTo>
                    <a:pt x="37" y="43"/>
                    <a:pt x="37" y="43"/>
                    <a:pt x="37" y="43"/>
                  </a:cubicBezTo>
                  <a:cubicBezTo>
                    <a:pt x="56" y="22"/>
                    <a:pt x="83" y="10"/>
                    <a:pt x="112" y="10"/>
                  </a:cubicBezTo>
                  <a:cubicBezTo>
                    <a:pt x="169" y="10"/>
                    <a:pt x="215" y="56"/>
                    <a:pt x="215" y="113"/>
                  </a:cubicBezTo>
                  <a:cubicBezTo>
                    <a:pt x="215" y="114"/>
                    <a:pt x="215" y="116"/>
                    <a:pt x="214" y="117"/>
                  </a:cubicBezTo>
                  <a:cubicBezTo>
                    <a:pt x="214" y="119"/>
                    <a:pt x="214" y="121"/>
                    <a:pt x="214" y="123"/>
                  </a:cubicBezTo>
                  <a:cubicBezTo>
                    <a:pt x="214" y="126"/>
                    <a:pt x="214" y="126"/>
                    <a:pt x="214" y="126"/>
                  </a:cubicBezTo>
                  <a:cubicBezTo>
                    <a:pt x="224" y="126"/>
                    <a:pt x="224" y="126"/>
                    <a:pt x="224" y="126"/>
                  </a:cubicBezTo>
                  <a:cubicBezTo>
                    <a:pt x="224" y="123"/>
                    <a:pt x="224" y="123"/>
                    <a:pt x="224" y="123"/>
                  </a:cubicBezTo>
                  <a:cubicBezTo>
                    <a:pt x="224" y="122"/>
                    <a:pt x="224" y="120"/>
                    <a:pt x="224" y="118"/>
                  </a:cubicBezTo>
                  <a:cubicBezTo>
                    <a:pt x="224" y="117"/>
                    <a:pt x="225" y="115"/>
                    <a:pt x="225" y="113"/>
                  </a:cubicBezTo>
                  <a:cubicBezTo>
                    <a:pt x="225" y="51"/>
                    <a:pt x="174" y="0"/>
                    <a:pt x="112" y="0"/>
                  </a:cubicBezTo>
                  <a:cubicBezTo>
                    <a:pt x="50" y="0"/>
                    <a:pt x="0" y="51"/>
                    <a:pt x="0" y="113"/>
                  </a:cubicBezTo>
                  <a:cubicBezTo>
                    <a:pt x="0" y="146"/>
                    <a:pt x="14" y="177"/>
                    <a:pt x="39" y="198"/>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sp>
          <p:nvSpPr>
            <p:cNvPr id="26" name="Google Shape;2301;p8">
              <a:extLst>
                <a:ext uri="{FF2B5EF4-FFF2-40B4-BE49-F238E27FC236}">
                  <a16:creationId xmlns:a16="http://schemas.microsoft.com/office/drawing/2014/main" id="{D39D11C6-D192-1D05-F49B-27964DA1BC44}"/>
                </a:ext>
              </a:extLst>
            </p:cNvPr>
            <p:cNvSpPr/>
            <p:nvPr/>
          </p:nvSpPr>
          <p:spPr>
            <a:xfrm>
              <a:off x="2827626" y="1801756"/>
              <a:ext cx="33337" cy="42863"/>
            </a:xfrm>
            <a:custGeom>
              <a:avLst/>
              <a:gdLst/>
              <a:ahLst/>
              <a:cxnLst/>
              <a:rect l="l" t="t" r="r" b="b"/>
              <a:pathLst>
                <a:path w="14" h="19" extrusionOk="0">
                  <a:moveTo>
                    <a:pt x="13" y="5"/>
                  </a:moveTo>
                  <a:cubicBezTo>
                    <a:pt x="14" y="3"/>
                    <a:pt x="14" y="3"/>
                    <a:pt x="14" y="3"/>
                  </a:cubicBezTo>
                  <a:cubicBezTo>
                    <a:pt x="6" y="0"/>
                    <a:pt x="6" y="0"/>
                    <a:pt x="6" y="0"/>
                  </a:cubicBezTo>
                  <a:cubicBezTo>
                    <a:pt x="6" y="2"/>
                    <a:pt x="6" y="2"/>
                    <a:pt x="6" y="2"/>
                  </a:cubicBezTo>
                  <a:cubicBezTo>
                    <a:pt x="4" y="5"/>
                    <a:pt x="3" y="9"/>
                    <a:pt x="1" y="12"/>
                  </a:cubicBezTo>
                  <a:cubicBezTo>
                    <a:pt x="0" y="14"/>
                    <a:pt x="0" y="14"/>
                    <a:pt x="0" y="14"/>
                  </a:cubicBezTo>
                  <a:cubicBezTo>
                    <a:pt x="7" y="19"/>
                    <a:pt x="7" y="19"/>
                    <a:pt x="7" y="19"/>
                  </a:cubicBezTo>
                  <a:cubicBezTo>
                    <a:pt x="8" y="16"/>
                    <a:pt x="8" y="16"/>
                    <a:pt x="8" y="16"/>
                  </a:cubicBezTo>
                  <a:cubicBezTo>
                    <a:pt x="10" y="13"/>
                    <a:pt x="12" y="9"/>
                    <a:pt x="13" y="5"/>
                  </a:cubicBezTo>
                  <a:close/>
                </a:path>
              </a:pathLst>
            </a:custGeom>
            <a:solidFill>
              <a:srgbClr val="54595F"/>
            </a:solid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0" fontAlgn="base" latinLnBrk="0" hangingPunct="0">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HN for TELUS" panose="020B0504030202020204" pitchFamily="34" charset="0"/>
                <a:ea typeface="HN for TELUS" panose="020B0504030202020204" pitchFamily="34" charset="0"/>
                <a:sym typeface="Arial"/>
              </a:endParaRPr>
            </a:p>
          </p:txBody>
        </p:sp>
      </p:grpSp>
    </p:spTree>
    <p:extLst>
      <p:ext uri="{BB962C8B-B14F-4D97-AF65-F5344CB8AC3E}">
        <p14:creationId xmlns:p14="http://schemas.microsoft.com/office/powerpoint/2010/main" val="403083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2C8E42-0AB8-37DC-55B9-253BEB9785B5}"/>
              </a:ext>
            </a:extLst>
          </p:cNvPr>
          <p:cNvSpPr>
            <a:spLocks noGrp="1"/>
          </p:cNvSpPr>
          <p:nvPr>
            <p:ph type="title"/>
          </p:nvPr>
        </p:nvSpPr>
        <p:spPr>
          <a:xfrm>
            <a:off x="1769806" y="49160"/>
            <a:ext cx="10422194" cy="1325563"/>
          </a:xfrm>
        </p:spPr>
        <p:txBody>
          <a:bodyPr>
            <a:normAutofit/>
          </a:bodyPr>
          <a:lstStyle/>
          <a:p>
            <a:r>
              <a:rPr lang="en-US" sz="4000" dirty="0"/>
              <a:t>State of Alabama: </a:t>
            </a:r>
            <a:br>
              <a:rPr lang="en-US" sz="4000" dirty="0"/>
            </a:br>
            <a:r>
              <a:rPr lang="en-US" sz="4000" dirty="0"/>
              <a:t>TELUS Health EAP Benefits</a:t>
            </a:r>
          </a:p>
        </p:txBody>
      </p:sp>
      <p:sp>
        <p:nvSpPr>
          <p:cNvPr id="6" name="Text Placeholder 5">
            <a:extLst>
              <a:ext uri="{FF2B5EF4-FFF2-40B4-BE49-F238E27FC236}">
                <a16:creationId xmlns:a16="http://schemas.microsoft.com/office/drawing/2014/main" id="{089E2F54-2AC1-F3DC-785F-6773BF6B1AF9}"/>
              </a:ext>
            </a:extLst>
          </p:cNvPr>
          <p:cNvSpPr>
            <a:spLocks noGrp="1"/>
          </p:cNvSpPr>
          <p:nvPr>
            <p:ph type="body" idx="1"/>
          </p:nvPr>
        </p:nvSpPr>
        <p:spPr>
          <a:xfrm>
            <a:off x="2531807" y="1178417"/>
            <a:ext cx="8898192" cy="823912"/>
          </a:xfrm>
        </p:spPr>
        <p:txBody>
          <a:bodyPr>
            <a:normAutofit/>
          </a:bodyPr>
          <a:lstStyle/>
          <a:p>
            <a:r>
              <a:rPr lang="en-US" sz="2000" dirty="0"/>
              <a:t>Employees and dependents may receive up to </a:t>
            </a:r>
            <a:br>
              <a:rPr lang="en-US" sz="2000" dirty="0"/>
            </a:br>
            <a:r>
              <a:rPr lang="en-US" sz="2000" dirty="0"/>
              <a:t>five (5) visits/consults at no charge each plan year.</a:t>
            </a:r>
          </a:p>
        </p:txBody>
      </p:sp>
    </p:spTree>
    <p:extLst>
      <p:ext uri="{BB962C8B-B14F-4D97-AF65-F5344CB8AC3E}">
        <p14:creationId xmlns:p14="http://schemas.microsoft.com/office/powerpoint/2010/main" val="3607862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329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HN for TELUS" panose="020B0504030202020204" pitchFamily="34" charset="0"/>
            </a:endParaRPr>
          </a:p>
        </p:txBody>
      </p:sp>
      <p:pic>
        <p:nvPicPr>
          <p:cNvPr id="3" name="Picture 2">
            <a:extLst>
              <a:ext uri="{FF2B5EF4-FFF2-40B4-BE49-F238E27FC236}">
                <a16:creationId xmlns:a16="http://schemas.microsoft.com/office/drawing/2014/main" id="{C320D9EA-E39D-ED2C-CC1E-469FFB17E307}"/>
              </a:ext>
            </a:extLst>
          </p:cNvPr>
          <p:cNvPicPr>
            <a:picLocks noChangeAspect="1"/>
          </p:cNvPicPr>
          <p:nvPr/>
        </p:nvPicPr>
        <p:blipFill>
          <a:blip r:embed="rId2"/>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054214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7827D-3A13-65F6-043A-D5CD9CCFB2F0}"/>
              </a:ext>
            </a:extLst>
          </p:cNvPr>
          <p:cNvSpPr txBox="1">
            <a:spLocks/>
          </p:cNvSpPr>
          <p:nvPr/>
        </p:nvSpPr>
        <p:spPr>
          <a:xfrm>
            <a:off x="0" y="-1"/>
            <a:ext cx="12186585" cy="1223355"/>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4400" kern="1200">
                <a:solidFill>
                  <a:srgbClr val="4B286D"/>
                </a:solidFill>
                <a:latin typeface="HN for TELUS" panose="020B0504030202020204" pitchFamily="34" charset="0"/>
                <a:ea typeface="HN for TELUS" panose="020B0504030202020204" pitchFamily="34" charset="0"/>
                <a:cs typeface="+mj-cs"/>
              </a:defRPr>
            </a:lvl1pPr>
          </a:lstStyle>
          <a:p>
            <a:pPr>
              <a:defRPr/>
            </a:pPr>
            <a:r>
              <a:rPr lang="en-US" dirty="0"/>
              <a:t>Accessing the TELUS Health Benefits</a:t>
            </a:r>
          </a:p>
        </p:txBody>
      </p:sp>
      <p:sp>
        <p:nvSpPr>
          <p:cNvPr id="3" name="Content Placeholder 2">
            <a:extLst>
              <a:ext uri="{FF2B5EF4-FFF2-40B4-BE49-F238E27FC236}">
                <a16:creationId xmlns:a16="http://schemas.microsoft.com/office/drawing/2014/main" id="{B0515517-2760-B37A-31C8-FADD69103016}"/>
              </a:ext>
            </a:extLst>
          </p:cNvPr>
          <p:cNvSpPr txBox="1">
            <a:spLocks/>
          </p:cNvSpPr>
          <p:nvPr/>
        </p:nvSpPr>
        <p:spPr>
          <a:xfrm>
            <a:off x="2846729" y="1552829"/>
            <a:ext cx="6178493" cy="442141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4B286D"/>
              </a:buClr>
              <a:buFont typeface="Arial" panose="020B0604020202020204" pitchFamily="34" charset="0"/>
              <a:buChar char="•"/>
              <a:defRPr sz="2800" kern="1200">
                <a:solidFill>
                  <a:schemeClr val="tx1"/>
                </a:solidFill>
                <a:latin typeface="HN for TELUS" panose="020B0504030202020204" pitchFamily="34" charset="0"/>
                <a:ea typeface="HN for TELUS" panose="020B0504030202020204" pitchFamily="34" charset="0"/>
                <a:cs typeface="+mn-cs"/>
              </a:defRPr>
            </a:lvl1pPr>
            <a:lvl2pPr marL="685800" indent="-228600" algn="l" defTabSz="914400" rtl="0" eaLnBrk="1" latinLnBrk="0" hangingPunct="1">
              <a:lnSpc>
                <a:spcPct val="90000"/>
              </a:lnSpc>
              <a:spcBef>
                <a:spcPts val="500"/>
              </a:spcBef>
              <a:buClr>
                <a:srgbClr val="4B286D"/>
              </a:buClr>
              <a:buFont typeface="Courier New" panose="02070309020205020404" pitchFamily="49" charset="0"/>
              <a:buChar char="o"/>
              <a:defRPr sz="2400" kern="1200">
                <a:solidFill>
                  <a:schemeClr val="tx1"/>
                </a:solidFill>
                <a:latin typeface="HN for TELUS" panose="020B0504030202020204" pitchFamily="34" charset="0"/>
                <a:ea typeface="HN for TELUS" panose="020B0504030202020204" pitchFamily="34" charset="0"/>
                <a:cs typeface="+mn-cs"/>
              </a:defRPr>
            </a:lvl2pPr>
            <a:lvl3pPr marL="1143000" indent="-228600" algn="l" defTabSz="914400" rtl="0" eaLnBrk="1" latinLnBrk="0" hangingPunct="1">
              <a:lnSpc>
                <a:spcPct val="90000"/>
              </a:lnSpc>
              <a:spcBef>
                <a:spcPts val="500"/>
              </a:spcBef>
              <a:buClr>
                <a:srgbClr val="4B286D"/>
              </a:buClr>
              <a:buFont typeface="Wingdings" panose="05000000000000000000" pitchFamily="2" charset="2"/>
              <a:buChar char="Ø"/>
              <a:defRPr sz="2000" kern="1200">
                <a:solidFill>
                  <a:schemeClr val="tx1"/>
                </a:solidFill>
                <a:latin typeface="HN for TELUS" panose="020B0504030202020204" pitchFamily="34" charset="0"/>
                <a:ea typeface="HN for TELUS" panose="020B0504030202020204" pitchFamily="34" charset="0"/>
                <a:cs typeface="+mn-cs"/>
              </a:defRPr>
            </a:lvl3pPr>
            <a:lvl4pPr marL="1600200" indent="-228600" algn="l" defTabSz="914400" rtl="0" eaLnBrk="1" latinLnBrk="0" hangingPunct="1">
              <a:lnSpc>
                <a:spcPct val="90000"/>
              </a:lnSpc>
              <a:spcBef>
                <a:spcPts val="500"/>
              </a:spcBef>
              <a:buClr>
                <a:srgbClr val="4B286D"/>
              </a:buClr>
              <a:buFont typeface="Wingdings" panose="05000000000000000000" pitchFamily="2" charset="2"/>
              <a:buChar char="§"/>
              <a:defRPr sz="1800" kern="1200">
                <a:solidFill>
                  <a:schemeClr val="tx1"/>
                </a:solidFill>
                <a:latin typeface="HN for TELUS" panose="020B0504030202020204" pitchFamily="34" charset="0"/>
                <a:ea typeface="HN for TELUS" panose="020B0504030202020204" pitchFamily="34" charset="0"/>
                <a:cs typeface="+mn-cs"/>
              </a:defRPr>
            </a:lvl4pPr>
            <a:lvl5pPr marL="2057400" indent="-228600" algn="l" defTabSz="914400" rtl="0" eaLnBrk="1" latinLnBrk="0" hangingPunct="1">
              <a:lnSpc>
                <a:spcPct val="90000"/>
              </a:lnSpc>
              <a:spcBef>
                <a:spcPts val="500"/>
              </a:spcBef>
              <a:buClr>
                <a:srgbClr val="4B286D"/>
              </a:buClr>
              <a:buFont typeface="Arial" panose="020B0604020202020204" pitchFamily="34" charset="0"/>
              <a:buChar char="•"/>
              <a:defRPr sz="1800" kern="1200">
                <a:solidFill>
                  <a:schemeClr val="tx1"/>
                </a:solidFill>
                <a:latin typeface="HN for TELUS" panose="020B0504030202020204" pitchFamily="34" charset="0"/>
                <a:ea typeface="HN for TELUS" panose="020B050403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defRPr/>
            </a:pPr>
            <a:r>
              <a:rPr lang="en-US" sz="2000" b="1" dirty="0">
                <a:solidFill>
                  <a:sysClr val="windowText" lastClr="000000"/>
                </a:solidFill>
              </a:rPr>
              <a:t>Begins with a call: 800-245-1150 or visit</a:t>
            </a:r>
          </a:p>
          <a:p>
            <a:pPr marL="0" indent="0" algn="ctr">
              <a:buFont typeface="Arial" panose="020B0604020202020204" pitchFamily="34" charset="0"/>
              <a:buNone/>
              <a:defRPr/>
            </a:pPr>
            <a:r>
              <a:rPr lang="en-US" sz="2000" b="1" dirty="0">
                <a:solidFill>
                  <a:sysClr val="windowText" lastClr="000000"/>
                </a:solidFill>
                <a:hlinkClick r:id="rId2"/>
              </a:rPr>
              <a:t>MemberAccess.BehavioralHealthSystems.com</a:t>
            </a:r>
            <a:endParaRPr lang="en-US" sz="2000" b="1" dirty="0">
              <a:solidFill>
                <a:sysClr val="windowText" lastClr="000000"/>
              </a:solidFill>
            </a:endParaRPr>
          </a:p>
          <a:p>
            <a:pPr marL="0" indent="0">
              <a:buFont typeface="Arial" panose="020B0604020202020204" pitchFamily="34" charset="0"/>
              <a:buNone/>
              <a:defRPr/>
            </a:pPr>
            <a:endParaRPr lang="en-US" sz="1200" dirty="0">
              <a:solidFill>
                <a:sysClr val="windowText" lastClr="000000"/>
              </a:solidFill>
            </a:endParaRPr>
          </a:p>
          <a:p>
            <a:pPr>
              <a:defRPr/>
            </a:pPr>
            <a:r>
              <a:rPr lang="en-US" sz="2000" dirty="0">
                <a:solidFill>
                  <a:sysClr val="windowText" lastClr="000000"/>
                </a:solidFill>
              </a:rPr>
              <a:t>Designated Care Coordinator is available Monday-Friday:  7:00-5:00 CT / 8:00-6:00 ET</a:t>
            </a:r>
          </a:p>
          <a:p>
            <a:pPr>
              <a:defRPr/>
            </a:pPr>
            <a:endParaRPr lang="en-US" sz="800" dirty="0">
              <a:solidFill>
                <a:srgbClr val="FF0000"/>
              </a:solidFill>
            </a:endParaRPr>
          </a:p>
          <a:p>
            <a:pPr>
              <a:defRPr/>
            </a:pPr>
            <a:r>
              <a:rPr lang="en-US" sz="2000" dirty="0">
                <a:solidFill>
                  <a:sysClr val="windowText" lastClr="000000"/>
                </a:solidFill>
              </a:rPr>
              <a:t>After-hour, weekend and holiday calls answered by mental health professionals – never an automated response system</a:t>
            </a:r>
          </a:p>
          <a:p>
            <a:pPr>
              <a:defRPr/>
            </a:pPr>
            <a:endParaRPr lang="en-US" sz="800" dirty="0">
              <a:solidFill>
                <a:srgbClr val="FF0000"/>
              </a:solidFill>
            </a:endParaRPr>
          </a:p>
          <a:p>
            <a:pPr>
              <a:defRPr/>
            </a:pPr>
            <a:r>
              <a:rPr lang="en-US" sz="2000" dirty="0">
                <a:solidFill>
                  <a:sysClr val="windowText" lastClr="000000"/>
                </a:solidFill>
              </a:rPr>
              <a:t>Digital offerings also available via the TELUS Health </a:t>
            </a:r>
            <a:r>
              <a:rPr lang="en-US" sz="2000" dirty="0" err="1">
                <a:solidFill>
                  <a:sysClr val="windowText" lastClr="000000"/>
                </a:solidFill>
              </a:rPr>
              <a:t>MemberAccess</a:t>
            </a:r>
            <a:r>
              <a:rPr lang="en-US" sz="2000" dirty="0">
                <a:solidFill>
                  <a:sysClr val="windowText" lastClr="000000"/>
                </a:solidFill>
              </a:rPr>
              <a:t> app and portal</a:t>
            </a:r>
          </a:p>
          <a:p>
            <a:pPr marL="992162" lvl="1" indent="-342900">
              <a:defRPr/>
            </a:pPr>
            <a:r>
              <a:rPr lang="en-US" sz="2000" dirty="0">
                <a:solidFill>
                  <a:prstClr val="black"/>
                </a:solidFill>
                <a:cs typeface="Helvetica" panose="020B0604020202020204" pitchFamily="34" charset="0"/>
              </a:rPr>
              <a:t>To log in, use your Employer ID: </a:t>
            </a:r>
            <a:r>
              <a:rPr lang="en-US" sz="2000" b="1" u="sng" dirty="0">
                <a:solidFill>
                  <a:srgbClr val="4B286D"/>
                </a:solidFill>
                <a:cs typeface="Helvetica" panose="020B0604020202020204" pitchFamily="34" charset="0"/>
              </a:rPr>
              <a:t>DORM</a:t>
            </a:r>
            <a:endParaRPr lang="en-US" sz="2000" b="1" u="sng" dirty="0">
              <a:solidFill>
                <a:srgbClr val="4B286D"/>
              </a:solidFill>
            </a:endParaRPr>
          </a:p>
          <a:p>
            <a:pPr marL="0" indent="0">
              <a:buFont typeface="Arial" panose="020B0604020202020204" pitchFamily="34" charset="0"/>
              <a:buNone/>
              <a:defRPr/>
            </a:pPr>
            <a:endParaRPr lang="en-US" sz="2400" dirty="0">
              <a:solidFill>
                <a:sysClr val="windowText" lastClr="000000"/>
              </a:solidFill>
              <a:cs typeface="Helvetica" panose="020B0604020202020204" pitchFamily="34" charset="0"/>
            </a:endParaRPr>
          </a:p>
          <a:p>
            <a:pPr marL="0" indent="0">
              <a:buFont typeface="Arial" panose="020B0604020202020204" pitchFamily="34" charset="0"/>
              <a:buNone/>
              <a:defRPr/>
            </a:pPr>
            <a:endParaRPr lang="en-US" sz="2400" dirty="0">
              <a:solidFill>
                <a:sysClr val="windowText" lastClr="000000"/>
              </a:solidFill>
              <a:cs typeface="Helvetica" panose="020B0604020202020204" pitchFamily="34" charset="0"/>
            </a:endParaRPr>
          </a:p>
        </p:txBody>
      </p:sp>
      <p:sp>
        <p:nvSpPr>
          <p:cNvPr id="4" name="TextBox 3">
            <a:extLst>
              <a:ext uri="{FF2B5EF4-FFF2-40B4-BE49-F238E27FC236}">
                <a16:creationId xmlns:a16="http://schemas.microsoft.com/office/drawing/2014/main" id="{00EC0F54-3D61-B2BD-77E5-659855608331}"/>
              </a:ext>
            </a:extLst>
          </p:cNvPr>
          <p:cNvSpPr txBox="1"/>
          <p:nvPr/>
        </p:nvSpPr>
        <p:spPr>
          <a:xfrm>
            <a:off x="8280337" y="4903343"/>
            <a:ext cx="4353658" cy="923330"/>
          </a:xfrm>
          <a:prstGeom prst="rect">
            <a:avLst/>
          </a:prstGeom>
          <a:noFill/>
        </p:spPr>
        <p:txBody>
          <a:bodyPr wrap="square">
            <a:spAutoFit/>
          </a:bodyPr>
          <a:lstStyle/>
          <a:p>
            <a:pPr algn="ctr" eaLnBrk="0" fontAlgn="base" hangingPunct="0">
              <a:spcBef>
                <a:spcPct val="0"/>
              </a:spcBef>
              <a:spcAft>
                <a:spcPct val="0"/>
              </a:spcAft>
              <a:defRPr/>
            </a:pPr>
            <a:r>
              <a:rPr lang="en-US" b="1" kern="0" dirty="0">
                <a:solidFill>
                  <a:prstClr val="black"/>
                </a:solidFill>
                <a:latin typeface="HN for TELUS" panose="020B0504030202020204" pitchFamily="34" charset="0"/>
              </a:rPr>
              <a:t>Stormi White</a:t>
            </a:r>
          </a:p>
          <a:p>
            <a:pPr algn="ctr" eaLnBrk="0" fontAlgn="base" hangingPunct="0">
              <a:spcBef>
                <a:spcPct val="0"/>
              </a:spcBef>
              <a:spcAft>
                <a:spcPct val="0"/>
              </a:spcAft>
              <a:defRPr/>
            </a:pPr>
            <a:r>
              <a:rPr lang="en-US" kern="0" dirty="0">
                <a:solidFill>
                  <a:prstClr val="black"/>
                </a:solidFill>
                <a:latin typeface="HN for TELUS" panose="020B0504030202020204" pitchFamily="34" charset="0"/>
              </a:rPr>
              <a:t>MS, LMSW</a:t>
            </a:r>
          </a:p>
          <a:p>
            <a:pPr algn="ctr" eaLnBrk="0" fontAlgn="base" hangingPunct="0">
              <a:spcBef>
                <a:spcPct val="0"/>
              </a:spcBef>
              <a:spcAft>
                <a:spcPct val="0"/>
              </a:spcAft>
              <a:defRPr/>
            </a:pPr>
            <a:endParaRPr lang="en-US" kern="0" dirty="0">
              <a:solidFill>
                <a:prstClr val="black"/>
              </a:solidFill>
              <a:latin typeface="HN for TELUS" panose="020B0504030202020204" pitchFamily="34" charset="0"/>
            </a:endParaRPr>
          </a:p>
        </p:txBody>
      </p:sp>
      <p:pic>
        <p:nvPicPr>
          <p:cNvPr id="5" name="Picture 4" descr="A purple flower with yellow center&#10;&#10;AI-generated content may be incorrect.">
            <a:extLst>
              <a:ext uri="{FF2B5EF4-FFF2-40B4-BE49-F238E27FC236}">
                <a16:creationId xmlns:a16="http://schemas.microsoft.com/office/drawing/2014/main" id="{A5859494-0491-F105-BFD2-6B02DA24EAD2}"/>
              </a:ext>
            </a:extLst>
          </p:cNvPr>
          <p:cNvPicPr>
            <a:picLocks noChangeAspect="1"/>
          </p:cNvPicPr>
          <p:nvPr/>
        </p:nvPicPr>
        <p:blipFill>
          <a:blip r:embed="rId3"/>
          <a:stretch>
            <a:fillRect/>
          </a:stretch>
        </p:blipFill>
        <p:spPr>
          <a:xfrm>
            <a:off x="298216" y="1352277"/>
            <a:ext cx="1544584" cy="1479413"/>
          </a:xfrm>
          <a:prstGeom prst="rect">
            <a:avLst/>
          </a:prstGeom>
        </p:spPr>
      </p:pic>
      <p:pic>
        <p:nvPicPr>
          <p:cNvPr id="6" name="Picture 5" descr="A qr code on a cell phone&#10;&#10;AI-generated content may be incorrect.">
            <a:extLst>
              <a:ext uri="{FF2B5EF4-FFF2-40B4-BE49-F238E27FC236}">
                <a16:creationId xmlns:a16="http://schemas.microsoft.com/office/drawing/2014/main" id="{DC5BDAE2-31D8-AD13-CE74-A72842D4CDAF}"/>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95011" y="1965647"/>
            <a:ext cx="1544584" cy="2981249"/>
          </a:xfrm>
          <a:prstGeom prst="rect">
            <a:avLst/>
          </a:prstGeom>
        </p:spPr>
      </p:pic>
      <p:pic>
        <p:nvPicPr>
          <p:cNvPr id="7" name="Picture 6">
            <a:extLst>
              <a:ext uri="{FF2B5EF4-FFF2-40B4-BE49-F238E27FC236}">
                <a16:creationId xmlns:a16="http://schemas.microsoft.com/office/drawing/2014/main" id="{9951DE64-B1EC-D044-3076-0004ED58820C}"/>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p:blipFill>
        <p:spPr>
          <a:xfrm>
            <a:off x="9446979" y="2311403"/>
            <a:ext cx="2020374" cy="2505937"/>
          </a:xfrm>
          <a:prstGeom prst="rect">
            <a:avLst/>
          </a:prstGeom>
        </p:spPr>
      </p:pic>
    </p:spTree>
    <p:extLst>
      <p:ext uri="{BB962C8B-B14F-4D97-AF65-F5344CB8AC3E}">
        <p14:creationId xmlns:p14="http://schemas.microsoft.com/office/powerpoint/2010/main" val="1863668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FAF071-43D0-57AE-94DD-3D973A6C95A1}"/>
              </a:ext>
            </a:extLst>
          </p:cNvPr>
          <p:cNvPicPr>
            <a:picLocks noChangeAspect="1"/>
          </p:cNvPicPr>
          <p:nvPr/>
        </p:nvPicPr>
        <p:blipFill>
          <a:blip r:embed="rId2"/>
          <a:stretch>
            <a:fillRect/>
          </a:stretch>
        </p:blipFill>
        <p:spPr>
          <a:xfrm>
            <a:off x="788275" y="173420"/>
            <a:ext cx="10594427" cy="6227380"/>
          </a:xfrm>
          <a:prstGeom prst="rect">
            <a:avLst/>
          </a:prstGeom>
          <a:ln>
            <a:noFill/>
          </a:ln>
          <a:effectLst>
            <a:softEdge rad="112500"/>
          </a:effectLst>
        </p:spPr>
      </p:pic>
      <p:pic>
        <p:nvPicPr>
          <p:cNvPr id="4" name="Picture 3">
            <a:extLst>
              <a:ext uri="{FF2B5EF4-FFF2-40B4-BE49-F238E27FC236}">
                <a16:creationId xmlns:a16="http://schemas.microsoft.com/office/drawing/2014/main" id="{CCA0666B-2EED-D9E5-5546-DFB671348891}"/>
              </a:ext>
            </a:extLst>
          </p:cNvPr>
          <p:cNvPicPr>
            <a:picLocks noChangeAspect="1"/>
          </p:cNvPicPr>
          <p:nvPr/>
        </p:nvPicPr>
        <p:blipFill>
          <a:blip r:embed="rId3"/>
          <a:stretch>
            <a:fillRect/>
          </a:stretch>
        </p:blipFill>
        <p:spPr>
          <a:xfrm>
            <a:off x="7460930" y="1607385"/>
            <a:ext cx="2666743" cy="23827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37674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0808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5054646-7467-4c6f-bd09-caa1a8027002}" enabled="1" method="Standard" siteId="{bedd5d6f-bcfc-46d4-918d-7fb210e57897}" contentBits="0" removed="0"/>
</clbl:labelList>
</file>

<file path=docProps/app.xml><?xml version="1.0" encoding="utf-8"?>
<Properties xmlns="http://schemas.openxmlformats.org/officeDocument/2006/extended-properties" xmlns:vt="http://schemas.openxmlformats.org/officeDocument/2006/docPropsVTypes">
  <TotalTime>99</TotalTime>
  <Words>2011</Words>
  <Application>Microsoft Office PowerPoint</Application>
  <PresentationFormat>Widescreen</PresentationFormat>
  <Paragraphs>231</Paragraphs>
  <Slides>25</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HN for TELUS Display</vt:lpstr>
      <vt:lpstr>Calibri Light</vt:lpstr>
      <vt:lpstr>Helvetica</vt:lpstr>
      <vt:lpstr>HN for TELUS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 of Your Behavioral Health Benefits</vt:lpstr>
      <vt:lpstr>DORM / TELUS Health Partnership</vt:lpstr>
      <vt:lpstr>State of Alabama:  TELUS Health EAP Benefits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Shannon S. Crenshaw</dc:creator>
  <cp:lastModifiedBy>Hunt, Kwatasian</cp:lastModifiedBy>
  <cp:revision>6</cp:revision>
  <dcterms:created xsi:type="dcterms:W3CDTF">2026-09-14T16:05:24Z</dcterms:created>
  <dcterms:modified xsi:type="dcterms:W3CDTF">2026-09-21T16:56:27Z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ee7930c-90a7-461a-ab50-f845a4961f5a_Enabled">
    <vt:lpwstr>true</vt:lpwstr>
  </property>
  <property fmtid="{D5CDD505-2E9C-101B-9397-08002B2CF9AE}" pid="3" name="MSIP_Label_4ee7930c-90a7-461a-ab50-f845a4961f5a_SetDate">
    <vt:lpwstr>2026-09-18T20:15:35Z</vt:lpwstr>
  </property>
  <property fmtid="{D5CDD505-2E9C-101B-9397-08002B2CF9AE}" pid="4" name="MSIP_Label_4ee7930c-90a7-461a-ab50-f845a4961f5a_Method">
    <vt:lpwstr>Standard</vt:lpwstr>
  </property>
  <property fmtid="{D5CDD505-2E9C-101B-9397-08002B2CF9AE}" pid="5" name="MSIP_Label_4ee7930c-90a7-461a-ab50-f845a4961f5a_Name">
    <vt:lpwstr>Internal</vt:lpwstr>
  </property>
  <property fmtid="{D5CDD505-2E9C-101B-9397-08002B2CF9AE}" pid="6" name="MSIP_Label_4ee7930c-90a7-461a-ab50-f845a4961f5a_SiteId">
    <vt:lpwstr>7565b51c-5e87-48eb-bc80-252b20bc1ade</vt:lpwstr>
  </property>
  <property fmtid="{D5CDD505-2E9C-101B-9397-08002B2CF9AE}" pid="7" name="MSIP_Label_4ee7930c-90a7-461a-ab50-f845a4961f5a_ActionId">
    <vt:lpwstr>6bcceeec-f837-4c2b-bcfb-f4f062f0a0e0</vt:lpwstr>
  </property>
  <property fmtid="{D5CDD505-2E9C-101B-9397-08002B2CF9AE}" pid="8" name="MSIP_Label_4ee7930c-90a7-461a-ab50-f845a4961f5a_ContentBits">
    <vt:lpwstr>0</vt:lpwstr>
  </property>
  <property fmtid="{D5CDD505-2E9C-101B-9397-08002B2CF9AE}" pid="9" name="MSIP_Label_4ee7930c-90a7-461a-ab50-f845a4961f5a_Tag">
    <vt:lpwstr>10, 3, 0, 1</vt:lpwstr>
  </property>
</Properties>
</file>