
<file path=[Content_Types].xml><?xml version="1.0" encoding="utf-8"?>
<Types xmlns="http://schemas.openxmlformats.org/package/2006/content-types">
  <Default Extension="gif" ContentType="image/gi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376" r:id="rId2"/>
    <p:sldId id="369" r:id="rId3"/>
    <p:sldId id="377" r:id="rId4"/>
    <p:sldId id="371" r:id="rId5"/>
    <p:sldId id="372" r:id="rId6"/>
    <p:sldId id="373" r:id="rId7"/>
    <p:sldId id="374" r:id="rId8"/>
    <p:sldId id="375"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23" d="100"/>
          <a:sy n="123" d="100"/>
        </p:scale>
        <p:origin x="114" y="2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394E5F-F2C9-4139-B02A-8EB0F1A358A3}" type="datetimeFigureOut">
              <a:rPr lang="en-US" smtClean="0"/>
              <a:t>6/18/2020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F4EF3E-C1AA-4E22-82CF-FC02676CDBA1}" type="slidenum">
              <a:rPr lang="en-US" smtClean="0"/>
              <a:t>‹#›</a:t>
            </a:fld>
            <a:endParaRPr lang="en-US"/>
          </a:p>
        </p:txBody>
      </p:sp>
    </p:spTree>
    <p:extLst>
      <p:ext uri="{BB962C8B-B14F-4D97-AF65-F5344CB8AC3E}">
        <p14:creationId xmlns:p14="http://schemas.microsoft.com/office/powerpoint/2010/main" val="2827563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behavioralhealthsystems.com/"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421BE3-6F96-4566-A556-9265C8971578}"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078218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Rot="1" noChangeAspect="1" noTextEdit="1"/>
          </p:cNvSpPr>
          <p:nvPr>
            <p:ph type="sldImg"/>
          </p:nvPr>
        </p:nvSpPr>
        <p:spPr bwMode="auto">
          <a:noFill/>
          <a:ln>
            <a:solidFill>
              <a:srgbClr val="000000"/>
            </a:solidFill>
            <a:miter lim="800000"/>
            <a:headEnd/>
            <a:tailEnd/>
          </a:ln>
        </p:spPr>
      </p:sp>
      <p:sp>
        <p:nvSpPr>
          <p:cNvPr id="17410" name="Rectangle 3"/>
          <p:cNvSpPr>
            <a:spLocks noGrp="1"/>
          </p:cNvSpPr>
          <p:nvPr>
            <p:ph type="body" idx="1"/>
          </p:nvPr>
        </p:nvSpPr>
        <p:spPr bwMode="auto">
          <a:noFill/>
        </p:spPr>
        <p:txBody>
          <a:bodyPr wrap="square" numCol="1" anchor="t" anchorCtr="0" compatLnSpc="1">
            <a:prstTxWarp prst="textNoShape">
              <a:avLst/>
            </a:prstTxWarp>
          </a:bodyPr>
          <a:lstStyle/>
          <a:p>
            <a:pPr marL="228600" indent="-228600" eaLnBrk="1" hangingPunct="1"/>
            <a:r>
              <a:rPr lang="en-US" dirty="0"/>
              <a:t> The Employee Assistance Program is a professional service for State employees and their dependents which provides confidential assessment, referral, and short-term counseling and community resources assistance for life transitions, stress, and behavioral health problems including substance abuse issues.  We also provide CISD (Critical Incident Stress Debriefing) and Group Grief Counseling session by agency request and Regional Training sessions on various EAP related topics throughout the state. All of these services are provided through Behavioral Health Systems (BHS) of Birmingham, Alabama. </a:t>
            </a:r>
          </a:p>
        </p:txBody>
      </p:sp>
    </p:spTree>
    <p:extLst>
      <p:ext uri="{BB962C8B-B14F-4D97-AF65-F5344CB8AC3E}">
        <p14:creationId xmlns:p14="http://schemas.microsoft.com/office/powerpoint/2010/main" val="10111683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Rot="1" noChangeAspect="1" noTextEdit="1"/>
          </p:cNvSpPr>
          <p:nvPr>
            <p:ph type="sldImg"/>
          </p:nvPr>
        </p:nvSpPr>
        <p:spPr bwMode="auto">
          <a:noFill/>
          <a:ln>
            <a:solidFill>
              <a:srgbClr val="000000"/>
            </a:solidFill>
            <a:miter lim="800000"/>
            <a:headEnd/>
            <a:tailEnd/>
          </a:ln>
        </p:spPr>
      </p:sp>
      <p:sp>
        <p:nvSpPr>
          <p:cNvPr id="21506" name="Rectangle 3"/>
          <p:cNvSpPr>
            <a:spLocks noGrp="1"/>
          </p:cNvSpPr>
          <p:nvPr>
            <p:ph type="body" idx="1"/>
          </p:nvPr>
        </p:nvSpPr>
        <p:spPr bwMode="auto">
          <a:noFill/>
        </p:spPr>
        <p:txBody>
          <a:bodyPr wrap="square" numCol="1" anchor="t" anchorCtr="0" compatLnSpc="1">
            <a:prstTxWarp prst="textNoShape">
              <a:avLst/>
            </a:prstTxWarp>
          </a:bodyPr>
          <a:lstStyle/>
          <a:p>
            <a:pPr marL="228600" indent="-228600" eaLnBrk="1" hangingPunct="1"/>
            <a:r>
              <a:rPr lang="en-US" dirty="0"/>
              <a:t>We offer an initial assessment and two follow visit with our health care provider at no cost to the employee or their dependents). </a:t>
            </a:r>
          </a:p>
          <a:p>
            <a:pPr marL="228600" indent="-228600" eaLnBrk="1" hangingPunct="1"/>
            <a:r>
              <a:rPr lang="en-US" dirty="0"/>
              <a:t>(2) These services are provided on a fiscal year basis of October 1st to September 30 each year at no cost to the employee or their dependent. </a:t>
            </a:r>
          </a:p>
          <a:p>
            <a:pPr marL="228600" indent="-228600" eaLnBrk="1" hangingPunct="1"/>
            <a:r>
              <a:rPr lang="en-US" dirty="0"/>
              <a:t>(3) All of our services are available to all participating agency employees and their dependents. </a:t>
            </a:r>
          </a:p>
          <a:p>
            <a:pPr marL="228600" indent="-228600" eaLnBrk="1" hangingPunct="1"/>
            <a:r>
              <a:rPr lang="en-US" dirty="0"/>
              <a:t>(4) These three (3) sessions may be used for assessment and counseling sessions for the individual and/or for family issues. And family group counseling sessions are available from our health care providers.</a:t>
            </a:r>
          </a:p>
        </p:txBody>
      </p:sp>
    </p:spTree>
    <p:extLst>
      <p:ext uri="{BB962C8B-B14F-4D97-AF65-F5344CB8AC3E}">
        <p14:creationId xmlns:p14="http://schemas.microsoft.com/office/powerpoint/2010/main" val="21895378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marL="228600" indent="-228600" eaLnBrk="1" hangingPunct="1">
              <a:spcBef>
                <a:spcPct val="0"/>
              </a:spcBef>
            </a:pPr>
            <a:r>
              <a:rPr lang="en-US" dirty="0"/>
              <a:t> </a:t>
            </a:r>
          </a:p>
          <a:p>
            <a:pPr marL="228600" indent="-228600" eaLnBrk="1" hangingPunct="1"/>
            <a:r>
              <a:rPr lang="en-US" dirty="0"/>
              <a:t>Our EAP services are designed to help employees become more efficient and effective in their job performance by providing professional, </a:t>
            </a:r>
          </a:p>
          <a:p>
            <a:pPr marL="228600" indent="-228600" eaLnBrk="1" hangingPunct="1"/>
            <a:r>
              <a:rPr lang="en-US" dirty="0"/>
              <a:t>                   confidential assistance for problems that are likely to affect their family life and/or overall job performance, including the types of issues and problems shown on this slide.  And these are just an example of the broad range of services that we provide to state employees and their dependents.</a:t>
            </a:r>
          </a:p>
          <a:p>
            <a:pPr marL="228600" indent="-228600" eaLnBrk="1" hangingPunct="1">
              <a:spcBef>
                <a:spcPct val="0"/>
              </a:spcBef>
            </a:pPr>
            <a:endParaRPr lang="en-US" dirty="0"/>
          </a:p>
        </p:txBody>
      </p:sp>
      <p:sp>
        <p:nvSpPr>
          <p:cNvPr id="1741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F79A6C0-B166-4A75-90F8-8FD8D93F789D}"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594432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Rot="1" noChangeAspect="1" noTextEdit="1"/>
          </p:cNvSpPr>
          <p:nvPr>
            <p:ph type="sldImg"/>
          </p:nvPr>
        </p:nvSpPr>
        <p:spPr bwMode="auto">
          <a:noFill/>
          <a:ln>
            <a:solidFill>
              <a:srgbClr val="000000"/>
            </a:solidFill>
            <a:miter lim="800000"/>
            <a:headEnd/>
            <a:tailEnd/>
          </a:ln>
        </p:spPr>
      </p:sp>
      <p:sp>
        <p:nvSpPr>
          <p:cNvPr id="23554" name="Rectangle 3"/>
          <p:cNvSpPr>
            <a:spLocks noGrp="1"/>
          </p:cNvSpPr>
          <p:nvPr>
            <p:ph type="body" idx="1"/>
          </p:nvPr>
        </p:nvSpPr>
        <p:spPr bwMode="auto">
          <a:noFill/>
        </p:spPr>
        <p:txBody>
          <a:bodyPr wrap="square" numCol="1" anchor="t" anchorCtr="0" compatLnSpc="1">
            <a:prstTxWarp prst="textNoShape">
              <a:avLst/>
            </a:prstTxWarp>
          </a:bodyPr>
          <a:lstStyle/>
          <a:p>
            <a:pPr marL="228600" indent="-228600" eaLnBrk="1" hangingPunct="1"/>
            <a:r>
              <a:rPr lang="en-US" dirty="0"/>
              <a:t>Some advantages of our services are </a:t>
            </a:r>
          </a:p>
          <a:p>
            <a:pPr marL="228600" indent="-228600" eaLnBrk="1" hangingPunct="1">
              <a:buFontTx/>
              <a:buAutoNum type="arabicParenBoth"/>
            </a:pPr>
            <a:r>
              <a:rPr lang="en-US" dirty="0"/>
              <a:t>your access to the BHS provider network of over 10,000 providers’ nation wide. </a:t>
            </a:r>
          </a:p>
          <a:p>
            <a:pPr marL="228600" indent="-228600" eaLnBrk="1" hangingPunct="1">
              <a:buFontTx/>
              <a:buAutoNum type="arabicParenBoth"/>
            </a:pPr>
            <a:r>
              <a:rPr lang="en-US" dirty="0"/>
              <a:t> A dedicated Master’s–Level Care Coordinator and </a:t>
            </a:r>
          </a:p>
          <a:p>
            <a:pPr marL="228600" indent="-228600" eaLnBrk="1" hangingPunct="1">
              <a:buFontTx/>
              <a:buAutoNum type="arabicParenBoth"/>
            </a:pPr>
            <a:r>
              <a:rPr lang="en-US" dirty="0"/>
              <a:t> initial appointment scheduling. </a:t>
            </a:r>
          </a:p>
          <a:p>
            <a:pPr marL="228600" indent="-228600" eaLnBrk="1" hangingPunct="1">
              <a:buFontTx/>
              <a:buAutoNum type="arabicParenBoth"/>
            </a:pPr>
            <a:r>
              <a:rPr lang="en-US" dirty="0"/>
              <a:t> All routine appointments are scheduled within 3 workdays. </a:t>
            </a:r>
          </a:p>
          <a:p>
            <a:pPr marL="228600" indent="-228600" eaLnBrk="1" hangingPunct="1">
              <a:buFontTx/>
              <a:buAutoNum type="arabicParenBoth"/>
            </a:pPr>
            <a:r>
              <a:rPr lang="en-US" dirty="0"/>
              <a:t>A face-to-face assessment is given on every case. (6) Services are provided 24 hours a day, 7 days a week through contact with an actual person and not a recording. (7) And an online Work/Life Resource area with an assortment of information is available on the BHS website. Your password for this website is DORM.</a:t>
            </a:r>
          </a:p>
        </p:txBody>
      </p:sp>
    </p:spTree>
    <p:extLst>
      <p:ext uri="{BB962C8B-B14F-4D97-AF65-F5344CB8AC3E}">
        <p14:creationId xmlns:p14="http://schemas.microsoft.com/office/powerpoint/2010/main" val="16133152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Rot="1" noChangeAspect="1" noTextEdit="1"/>
          </p:cNvSpPr>
          <p:nvPr>
            <p:ph type="sldImg"/>
          </p:nvPr>
        </p:nvSpPr>
        <p:spPr bwMode="auto">
          <a:noFill/>
          <a:ln>
            <a:solidFill>
              <a:srgbClr val="000000"/>
            </a:solidFill>
            <a:miter lim="800000"/>
            <a:headEnd/>
            <a:tailEnd/>
          </a:ln>
        </p:spPr>
      </p:sp>
      <p:sp>
        <p:nvSpPr>
          <p:cNvPr id="17410" name="Rectangle 3"/>
          <p:cNvSpPr>
            <a:spLocks noGrp="1"/>
          </p:cNvSpPr>
          <p:nvPr>
            <p:ph type="body" idx="1"/>
          </p:nvPr>
        </p:nvSpPr>
        <p:spPr bwMode="auto">
          <a:noFill/>
        </p:spPr>
        <p:txBody>
          <a:bodyPr wrap="square" numCol="1" anchor="t" anchorCtr="0" compatLnSpc="1">
            <a:prstTxWarp prst="textNoShape">
              <a:avLst/>
            </a:prstTxWarp>
          </a:bodyPr>
          <a:lstStyle/>
          <a:p>
            <a:pPr marL="228600" indent="-228600" eaLnBrk="1" hangingPunct="1"/>
            <a:r>
              <a:rPr lang="en-US" dirty="0"/>
              <a:t> The Employee Assistance Program is a professional service for State employees and their dependents which provides confidential assessment, referral, and short-term counseling and community resources assistance for life transitions, stress, and behavioral health problems including substance abuse issues.  We also provide CISD (Critical Incident Stress Debriefing) and Group Grief Counseling session by agency request and Regional Training sessions on various EAP related topics throughout the state. All of these services are provided through Behavioral Health Systems (BHS) of Birmingham, Alabama. </a:t>
            </a:r>
          </a:p>
        </p:txBody>
      </p:sp>
    </p:spTree>
    <p:extLst>
      <p:ext uri="{BB962C8B-B14F-4D97-AF65-F5344CB8AC3E}">
        <p14:creationId xmlns:p14="http://schemas.microsoft.com/office/powerpoint/2010/main" val="15164270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Rot="1" noChangeAspect="1" noTextEdit="1"/>
          </p:cNvSpPr>
          <p:nvPr>
            <p:ph type="sldImg"/>
          </p:nvPr>
        </p:nvSpPr>
        <p:spPr bwMode="auto">
          <a:noFill/>
          <a:ln>
            <a:solidFill>
              <a:srgbClr val="000000"/>
            </a:solidFill>
            <a:miter lim="800000"/>
            <a:headEnd/>
            <a:tailEnd/>
          </a:ln>
        </p:spPr>
      </p:sp>
      <p:sp>
        <p:nvSpPr>
          <p:cNvPr id="25602" name="Rectangle 3"/>
          <p:cNvSpPr>
            <a:spLocks noGrp="1"/>
          </p:cNvSpPr>
          <p:nvPr>
            <p:ph type="body" idx="1"/>
          </p:nvPr>
        </p:nvSpPr>
        <p:spPr bwMode="auto">
          <a:noFill/>
        </p:spPr>
        <p:txBody>
          <a:bodyPr wrap="square" numCol="1" anchor="t" anchorCtr="0" compatLnSpc="1">
            <a:prstTxWarp prst="textNoShape">
              <a:avLst/>
            </a:prstTxWarp>
          </a:bodyPr>
          <a:lstStyle/>
          <a:p>
            <a:pPr marL="228600" indent="-228600" algn="just" eaLnBrk="1" hangingPunct="1">
              <a:buFontTx/>
              <a:buAutoNum type="arabicPeriod"/>
            </a:pPr>
            <a:r>
              <a:rPr lang="en-US" dirty="0"/>
              <a:t>You can access these EAP services by calling BHS at 800-245-1150 24 hours a day 0r 205-879-1150 if you live in the 205 area code location. </a:t>
            </a:r>
          </a:p>
          <a:p>
            <a:pPr marL="228600" indent="-228600" algn="just" eaLnBrk="1" hangingPunct="1">
              <a:buFontTx/>
              <a:buAutoNum type="arabicPeriod"/>
            </a:pPr>
            <a:r>
              <a:rPr lang="en-US" dirty="0"/>
              <a:t>You can also go online to the BHS website at for additional information on the services available to you and your dependents. </a:t>
            </a:r>
          </a:p>
          <a:p>
            <a:pPr marL="228600" indent="-228600" algn="just" eaLnBrk="1" hangingPunct="1">
              <a:buFontTx/>
              <a:buAutoNum type="arabicPeriod"/>
            </a:pPr>
            <a:r>
              <a:rPr lang="en-US" dirty="0"/>
              <a:t>Services are available out of state if you have a dependent temporarily out of state attending college or for similar related reason. </a:t>
            </a:r>
          </a:p>
          <a:p>
            <a:pPr marL="228600" indent="-228600" algn="just" eaLnBrk="1" hangingPunct="1">
              <a:buFontTx/>
              <a:buAutoNum type="arabicPeriod"/>
            </a:pPr>
            <a:r>
              <a:rPr lang="en-US" dirty="0"/>
              <a:t>BHS business </a:t>
            </a:r>
            <a:r>
              <a:rPr lang="en-US" dirty="0" err="1"/>
              <a:t>hrs</a:t>
            </a:r>
            <a:r>
              <a:rPr lang="en-US" dirty="0"/>
              <a:t> are: 7:00 a.m. – 5:30 p.m. And you can access the BHS website at</a:t>
            </a:r>
          </a:p>
          <a:p>
            <a:pPr marL="228600" indent="-228600" algn="just" eaLnBrk="1" hangingPunct="1"/>
            <a:r>
              <a:rPr lang="en-US" dirty="0">
                <a:hlinkClick r:id="rId3"/>
              </a:rPr>
              <a:t>www.behavioralhealthsystems.com</a:t>
            </a:r>
            <a:r>
              <a:rPr lang="en-US" dirty="0"/>
              <a:t> for additional information on the services available to you and your dependents. </a:t>
            </a:r>
          </a:p>
          <a:p>
            <a:pPr marL="228600" indent="-228600" algn="just" eaLnBrk="1" hangingPunct="1"/>
            <a:r>
              <a:rPr lang="en-US" dirty="0"/>
              <a:t> </a:t>
            </a:r>
          </a:p>
        </p:txBody>
      </p:sp>
    </p:spTree>
    <p:extLst>
      <p:ext uri="{BB962C8B-B14F-4D97-AF65-F5344CB8AC3E}">
        <p14:creationId xmlns:p14="http://schemas.microsoft.com/office/powerpoint/2010/main" val="8731059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Rot="1" noChangeAspect="1" noTextEdit="1"/>
          </p:cNvSpPr>
          <p:nvPr>
            <p:ph type="sldImg"/>
          </p:nvPr>
        </p:nvSpPr>
        <p:spPr bwMode="auto">
          <a:noFill/>
          <a:ln>
            <a:solidFill>
              <a:srgbClr val="000000"/>
            </a:solidFill>
            <a:miter lim="800000"/>
            <a:headEnd/>
            <a:tailEnd/>
          </a:ln>
        </p:spPr>
      </p:sp>
      <p:sp>
        <p:nvSpPr>
          <p:cNvPr id="27650" name="Rectangle 3"/>
          <p:cNvSpPr>
            <a:spLocks noGrp="1"/>
          </p:cNvSpPr>
          <p:nvPr>
            <p:ph type="body" idx="1"/>
          </p:nvPr>
        </p:nvSpPr>
        <p:spPr bwMode="auto">
          <a:noFill/>
        </p:spPr>
        <p:txBody>
          <a:bodyPr wrap="square" numCol="1" anchor="t" anchorCtr="0" compatLnSpc="1">
            <a:prstTxWarp prst="textNoShape">
              <a:avLst/>
            </a:prstTxWarp>
          </a:bodyPr>
          <a:lstStyle/>
          <a:p>
            <a:r>
              <a:rPr lang="en-US" dirty="0"/>
              <a:t>If for any reason you’re not satisfied with the quality of services you are receiving from the BHS Care Coordinator or interactions with any of their employees, you can ask to speak with the Supervisor of the BHS Clinical Service Division at the number shown on this slide; or you can contact the State EAP Office.</a:t>
            </a:r>
          </a:p>
          <a:p>
            <a:endParaRPr lang="en-US" dirty="0"/>
          </a:p>
          <a:p>
            <a:r>
              <a:rPr lang="en-US" dirty="0"/>
              <a:t>You can also contact these same persons if you have problems or issues regarding the services you are receiving from the health care provider that you are seeing. And you can request to see a different health care provider from the BHS Care Coordinator if for any reason you are not pleased with the health care provider you are seeing, after your first visit with them.</a:t>
            </a:r>
          </a:p>
          <a:p>
            <a:endParaRPr lang="en-US" dirty="0"/>
          </a:p>
          <a:p>
            <a:pPr marL="0" marR="0" indent="0" algn="l" defTabSz="914400" rtl="0" eaLnBrk="0" fontAlgn="base" latinLnBrk="0" hangingPunct="0">
              <a:lnSpc>
                <a:spcPct val="100000"/>
              </a:lnSpc>
              <a:spcBef>
                <a:spcPct val="30000"/>
              </a:spcBef>
              <a:spcAft>
                <a:spcPct val="0"/>
              </a:spcAft>
              <a:buClrTx/>
              <a:buSzTx/>
              <a:buFontTx/>
              <a:buNone/>
              <a:tabLst/>
              <a:defRPr/>
            </a:pPr>
            <a:r>
              <a:rPr lang="en-US" dirty="0"/>
              <a:t>If for any reason you need information about our EAP services, policy, or procedures just go to our Risk Management website and click on the Employee Assist. Program area on the right hand side of the home page, or just contact The EAP office.</a:t>
            </a:r>
          </a:p>
        </p:txBody>
      </p:sp>
    </p:spTree>
    <p:extLst>
      <p:ext uri="{BB962C8B-B14F-4D97-AF65-F5344CB8AC3E}">
        <p14:creationId xmlns:p14="http://schemas.microsoft.com/office/powerpoint/2010/main" val="354299283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1026"/>
          <p:cNvSpPr>
            <a:spLocks noGrp="1" noChangeArrowheads="1"/>
          </p:cNvSpPr>
          <p:nvPr>
            <p:ph type="ctrTitle"/>
          </p:nvPr>
        </p:nvSpPr>
        <p:spPr>
          <a:xfrm>
            <a:off x="914400" y="1143000"/>
            <a:ext cx="10363200" cy="1143000"/>
          </a:xfrm>
        </p:spPr>
        <p:txBody>
          <a:bodyPr/>
          <a:lstStyle>
            <a:lvl1pPr algn="ctr">
              <a:defRPr>
                <a:solidFill>
                  <a:srgbClr val="EAEAEA"/>
                </a:solidFill>
              </a:defRPr>
            </a:lvl1pPr>
          </a:lstStyle>
          <a:p>
            <a:r>
              <a:rPr lang="en-US"/>
              <a:t>Click to edit Master title style</a:t>
            </a:r>
          </a:p>
        </p:txBody>
      </p:sp>
      <p:sp>
        <p:nvSpPr>
          <p:cNvPr id="3075" name="Rectangle 1027"/>
          <p:cNvSpPr>
            <a:spLocks noGrp="1" noChangeArrowheads="1"/>
          </p:cNvSpPr>
          <p:nvPr>
            <p:ph type="subTitle" idx="1"/>
          </p:nvPr>
        </p:nvSpPr>
        <p:spPr>
          <a:xfrm>
            <a:off x="1828800" y="2743200"/>
            <a:ext cx="8534400" cy="1752600"/>
          </a:xfrm>
        </p:spPr>
        <p:txBody>
          <a:bodyPr/>
          <a:lstStyle>
            <a:lvl1pPr marL="0" indent="0" algn="ctr">
              <a:buFontTx/>
              <a:buNone/>
              <a:defRPr>
                <a:solidFill>
                  <a:srgbClr val="EAEAEA"/>
                </a:solidFill>
              </a:defRPr>
            </a:lvl1pPr>
          </a:lstStyle>
          <a:p>
            <a:r>
              <a:rPr lang="en-US"/>
              <a:t>Click to edit Master subtitle style</a:t>
            </a:r>
          </a:p>
        </p:txBody>
      </p:sp>
      <p:sp>
        <p:nvSpPr>
          <p:cNvPr id="4" name="Rectangle 1028"/>
          <p:cNvSpPr>
            <a:spLocks noGrp="1" noChangeArrowheads="1"/>
          </p:cNvSpPr>
          <p:nvPr>
            <p:ph type="dt" sz="half" idx="10"/>
          </p:nvPr>
        </p:nvSpPr>
        <p:spPr/>
        <p:txBody>
          <a:bodyPr/>
          <a:lstStyle>
            <a:lvl1pPr>
              <a:defRPr/>
            </a:lvl1pPr>
          </a:lstStyle>
          <a:p>
            <a:pPr>
              <a:defRPr/>
            </a:pPr>
            <a:fld id="{E757424B-E349-45CB-A62C-0D120826C14E}" type="datetime1">
              <a:rPr lang="en-US"/>
              <a:pPr>
                <a:defRPr/>
              </a:pPr>
              <a:t>6/18/2020</a:t>
            </a:fld>
            <a:endParaRPr lang="en-US"/>
          </a:p>
        </p:txBody>
      </p:sp>
      <p:sp>
        <p:nvSpPr>
          <p:cNvPr id="5" name="Rectangle 1029"/>
          <p:cNvSpPr>
            <a:spLocks noGrp="1" noChangeArrowheads="1"/>
          </p:cNvSpPr>
          <p:nvPr>
            <p:ph type="ftr" sz="quarter" idx="11"/>
          </p:nvPr>
        </p:nvSpPr>
        <p:spPr/>
        <p:txBody>
          <a:bodyPr/>
          <a:lstStyle>
            <a:lvl1pPr>
              <a:defRPr/>
            </a:lvl1pPr>
          </a:lstStyle>
          <a:p>
            <a:pPr>
              <a:defRPr/>
            </a:pPr>
            <a:r>
              <a:rPr lang="en-US"/>
              <a:t>Copyright 2007, Division of Risk Management, State of Alabama</a:t>
            </a:r>
          </a:p>
        </p:txBody>
      </p:sp>
      <p:sp>
        <p:nvSpPr>
          <p:cNvPr id="6" name="Rectangle 1030"/>
          <p:cNvSpPr>
            <a:spLocks noGrp="1" noChangeArrowheads="1"/>
          </p:cNvSpPr>
          <p:nvPr>
            <p:ph type="sldNum" sz="quarter" idx="12"/>
          </p:nvPr>
        </p:nvSpPr>
        <p:spPr/>
        <p:txBody>
          <a:bodyPr/>
          <a:lstStyle>
            <a:lvl1pPr>
              <a:defRPr/>
            </a:lvl1pPr>
          </a:lstStyle>
          <a:p>
            <a:pPr>
              <a:defRPr/>
            </a:pPr>
            <a:fld id="{CC22F263-F15E-4C35-8605-EF1FED6B9CDB}" type="slidenum">
              <a:rPr lang="en-US"/>
              <a:pPr>
                <a:defRPr/>
              </a:pPr>
              <a:t>‹#›</a:t>
            </a:fld>
            <a:endParaRPr lang="en-US"/>
          </a:p>
        </p:txBody>
      </p:sp>
    </p:spTree>
    <p:extLst>
      <p:ext uri="{BB962C8B-B14F-4D97-AF65-F5344CB8AC3E}">
        <p14:creationId xmlns:p14="http://schemas.microsoft.com/office/powerpoint/2010/main" val="911800668"/>
      </p:ext>
    </p:extLst>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307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07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utoUpdateAnimBg="0"/>
      <p:bldP spid="3075" grpId="0" build="p" autoUpdateAnimBg="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B4897906-CA7D-4BC3-8227-194C58EFB587}" type="datetime1">
              <a:rPr lang="en-US"/>
              <a:pPr>
                <a:defRPr/>
              </a:pPr>
              <a:t>6/18/2020</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6" name="Rectangle 6"/>
          <p:cNvSpPr>
            <a:spLocks noGrp="1" noChangeArrowheads="1"/>
          </p:cNvSpPr>
          <p:nvPr>
            <p:ph type="sldNum" sz="quarter" idx="12"/>
          </p:nvPr>
        </p:nvSpPr>
        <p:spPr>
          <a:ln/>
        </p:spPr>
        <p:txBody>
          <a:bodyPr/>
          <a:lstStyle>
            <a:lvl1pPr>
              <a:defRPr/>
            </a:lvl1pPr>
          </a:lstStyle>
          <a:p>
            <a:pPr>
              <a:defRPr/>
            </a:pPr>
            <a:fld id="{F7F90F26-7313-4815-B050-64A55E01434B}" type="slidenum">
              <a:rPr lang="en-US"/>
              <a:pPr>
                <a:defRPr/>
              </a:pPr>
              <a:t>‹#›</a:t>
            </a:fld>
            <a:endParaRPr lang="en-US"/>
          </a:p>
        </p:txBody>
      </p:sp>
    </p:spTree>
    <p:extLst>
      <p:ext uri="{BB962C8B-B14F-4D97-AF65-F5344CB8AC3E}">
        <p14:creationId xmlns:p14="http://schemas.microsoft.com/office/powerpoint/2010/main" val="42939121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E46F07C0-EB8E-49DE-883F-99F845D62F10}" type="datetime1">
              <a:rPr lang="en-US"/>
              <a:pPr>
                <a:defRPr/>
              </a:pPr>
              <a:t>6/18/2020</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6" name="Rectangle 6"/>
          <p:cNvSpPr>
            <a:spLocks noGrp="1" noChangeArrowheads="1"/>
          </p:cNvSpPr>
          <p:nvPr>
            <p:ph type="sldNum" sz="quarter" idx="12"/>
          </p:nvPr>
        </p:nvSpPr>
        <p:spPr>
          <a:ln/>
        </p:spPr>
        <p:txBody>
          <a:bodyPr/>
          <a:lstStyle>
            <a:lvl1pPr>
              <a:defRPr/>
            </a:lvl1pPr>
          </a:lstStyle>
          <a:p>
            <a:pPr>
              <a:defRPr/>
            </a:pPr>
            <a:fld id="{71D43AC5-9961-4C78-95F4-754243490ECE}" type="slidenum">
              <a:rPr lang="en-US"/>
              <a:pPr>
                <a:defRPr/>
              </a:pPr>
              <a:t>‹#›</a:t>
            </a:fld>
            <a:endParaRPr lang="en-US"/>
          </a:p>
        </p:txBody>
      </p:sp>
    </p:spTree>
    <p:extLst>
      <p:ext uri="{BB962C8B-B14F-4D97-AF65-F5344CB8AC3E}">
        <p14:creationId xmlns:p14="http://schemas.microsoft.com/office/powerpoint/2010/main" val="18984141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3F8032A5-DC33-4AC7-BC35-1841A950ECA3}" type="datetime1">
              <a:rPr lang="en-US"/>
              <a:pPr>
                <a:defRPr/>
              </a:pPr>
              <a:t>6/18/2020</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7" name="Rectangle 6"/>
          <p:cNvSpPr>
            <a:spLocks noGrp="1" noChangeArrowheads="1"/>
          </p:cNvSpPr>
          <p:nvPr>
            <p:ph type="sldNum" sz="quarter" idx="12"/>
          </p:nvPr>
        </p:nvSpPr>
        <p:spPr>
          <a:ln/>
        </p:spPr>
        <p:txBody>
          <a:bodyPr/>
          <a:lstStyle>
            <a:lvl1pPr>
              <a:defRPr/>
            </a:lvl1pPr>
          </a:lstStyle>
          <a:p>
            <a:pPr>
              <a:defRPr/>
            </a:pPr>
            <a:fld id="{85FAC5F3-31A2-4453-B746-D56838B7392C}" type="slidenum">
              <a:rPr lang="en-US"/>
              <a:pPr>
                <a:defRPr/>
              </a:pPr>
              <a:t>‹#›</a:t>
            </a:fld>
            <a:endParaRPr lang="en-US"/>
          </a:p>
        </p:txBody>
      </p:sp>
    </p:spTree>
    <p:extLst>
      <p:ext uri="{BB962C8B-B14F-4D97-AF65-F5344CB8AC3E}">
        <p14:creationId xmlns:p14="http://schemas.microsoft.com/office/powerpoint/2010/main" val="18062744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30DCC5E0-7758-4E73-A98F-73C000440D12}" type="datetime1">
              <a:rPr lang="en-US"/>
              <a:pPr>
                <a:defRPr/>
              </a:pPr>
              <a:t>6/18/2020</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9" name="Rectangle 6"/>
          <p:cNvSpPr>
            <a:spLocks noGrp="1" noChangeArrowheads="1"/>
          </p:cNvSpPr>
          <p:nvPr>
            <p:ph type="sldNum" sz="quarter" idx="12"/>
          </p:nvPr>
        </p:nvSpPr>
        <p:spPr>
          <a:ln/>
        </p:spPr>
        <p:txBody>
          <a:bodyPr/>
          <a:lstStyle>
            <a:lvl1pPr>
              <a:defRPr/>
            </a:lvl1pPr>
          </a:lstStyle>
          <a:p>
            <a:pPr>
              <a:defRPr/>
            </a:pPr>
            <a:fld id="{F766BB1E-489F-49C6-A6BA-4543D7451CF6}" type="slidenum">
              <a:rPr lang="en-US"/>
              <a:pPr>
                <a:defRPr/>
              </a:pPr>
              <a:t>‹#›</a:t>
            </a:fld>
            <a:endParaRPr lang="en-US"/>
          </a:p>
        </p:txBody>
      </p:sp>
    </p:spTree>
    <p:extLst>
      <p:ext uri="{BB962C8B-B14F-4D97-AF65-F5344CB8AC3E}">
        <p14:creationId xmlns:p14="http://schemas.microsoft.com/office/powerpoint/2010/main" val="548410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1A20140C-B024-4F8E-A67B-164731FDA618}" type="datetime1">
              <a:rPr lang="en-US"/>
              <a:pPr>
                <a:defRPr/>
              </a:pPr>
              <a:t>6/18/2020</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5" name="Rectangle 6"/>
          <p:cNvSpPr>
            <a:spLocks noGrp="1" noChangeArrowheads="1"/>
          </p:cNvSpPr>
          <p:nvPr>
            <p:ph type="sldNum" sz="quarter" idx="12"/>
          </p:nvPr>
        </p:nvSpPr>
        <p:spPr>
          <a:ln/>
        </p:spPr>
        <p:txBody>
          <a:bodyPr/>
          <a:lstStyle>
            <a:lvl1pPr>
              <a:defRPr/>
            </a:lvl1pPr>
          </a:lstStyle>
          <a:p>
            <a:pPr>
              <a:defRPr/>
            </a:pPr>
            <a:fld id="{9DB6CF8C-6A2C-43E1-A7F6-9168EA3E0037}" type="slidenum">
              <a:rPr lang="en-US"/>
              <a:pPr>
                <a:defRPr/>
              </a:pPr>
              <a:t>‹#›</a:t>
            </a:fld>
            <a:endParaRPr lang="en-US"/>
          </a:p>
        </p:txBody>
      </p:sp>
    </p:spTree>
    <p:extLst>
      <p:ext uri="{BB962C8B-B14F-4D97-AF65-F5344CB8AC3E}">
        <p14:creationId xmlns:p14="http://schemas.microsoft.com/office/powerpoint/2010/main" val="2951849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2E0EFBDC-DF6D-4C5B-8D0E-1775FB7EF380}" type="datetime1">
              <a:rPr lang="en-US"/>
              <a:pPr>
                <a:defRPr/>
              </a:pPr>
              <a:t>6/18/2020</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4" name="Rectangle 6"/>
          <p:cNvSpPr>
            <a:spLocks noGrp="1" noChangeArrowheads="1"/>
          </p:cNvSpPr>
          <p:nvPr>
            <p:ph type="sldNum" sz="quarter" idx="12"/>
          </p:nvPr>
        </p:nvSpPr>
        <p:spPr>
          <a:ln/>
        </p:spPr>
        <p:txBody>
          <a:bodyPr/>
          <a:lstStyle>
            <a:lvl1pPr>
              <a:defRPr/>
            </a:lvl1pPr>
          </a:lstStyle>
          <a:p>
            <a:pPr>
              <a:defRPr/>
            </a:pPr>
            <a:fld id="{49DFF782-D47A-4140-9AAC-107E21816525}" type="slidenum">
              <a:rPr lang="en-US"/>
              <a:pPr>
                <a:defRPr/>
              </a:pPr>
              <a:t>‹#›</a:t>
            </a:fld>
            <a:endParaRPr lang="en-US"/>
          </a:p>
        </p:txBody>
      </p:sp>
    </p:spTree>
    <p:extLst>
      <p:ext uri="{BB962C8B-B14F-4D97-AF65-F5344CB8AC3E}">
        <p14:creationId xmlns:p14="http://schemas.microsoft.com/office/powerpoint/2010/main" val="1405668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BEB1885A-265B-4DB9-B88F-1B4F6C911BD8}" type="datetime1">
              <a:rPr lang="en-US"/>
              <a:pPr>
                <a:defRPr/>
              </a:pPr>
              <a:t>6/18/2020</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7" name="Rectangle 6"/>
          <p:cNvSpPr>
            <a:spLocks noGrp="1" noChangeArrowheads="1"/>
          </p:cNvSpPr>
          <p:nvPr>
            <p:ph type="sldNum" sz="quarter" idx="12"/>
          </p:nvPr>
        </p:nvSpPr>
        <p:spPr>
          <a:ln/>
        </p:spPr>
        <p:txBody>
          <a:bodyPr/>
          <a:lstStyle>
            <a:lvl1pPr>
              <a:defRPr/>
            </a:lvl1pPr>
          </a:lstStyle>
          <a:p>
            <a:pPr>
              <a:defRPr/>
            </a:pPr>
            <a:fld id="{53DDE39D-C8E5-4C71-90CF-0DDFFB819BED}" type="slidenum">
              <a:rPr lang="en-US"/>
              <a:pPr>
                <a:defRPr/>
              </a:pPr>
              <a:t>‹#›</a:t>
            </a:fld>
            <a:endParaRPr lang="en-US"/>
          </a:p>
        </p:txBody>
      </p:sp>
    </p:spTree>
    <p:extLst>
      <p:ext uri="{BB962C8B-B14F-4D97-AF65-F5344CB8AC3E}">
        <p14:creationId xmlns:p14="http://schemas.microsoft.com/office/powerpoint/2010/main" val="1691831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F373810F-4BB4-47E3-9AD7-FAAB07A21F72}" type="datetime1">
              <a:rPr lang="en-US"/>
              <a:pPr>
                <a:defRPr/>
              </a:pPr>
              <a:t>6/18/2020</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7" name="Rectangle 6"/>
          <p:cNvSpPr>
            <a:spLocks noGrp="1" noChangeArrowheads="1"/>
          </p:cNvSpPr>
          <p:nvPr>
            <p:ph type="sldNum" sz="quarter" idx="12"/>
          </p:nvPr>
        </p:nvSpPr>
        <p:spPr>
          <a:ln/>
        </p:spPr>
        <p:txBody>
          <a:bodyPr/>
          <a:lstStyle>
            <a:lvl1pPr>
              <a:defRPr/>
            </a:lvl1pPr>
          </a:lstStyle>
          <a:p>
            <a:pPr>
              <a:defRPr/>
            </a:pPr>
            <a:fld id="{656B426D-CE2B-46FE-9898-87B9A03AAC4B}" type="slidenum">
              <a:rPr lang="en-US"/>
              <a:pPr>
                <a:defRPr/>
              </a:pPr>
              <a:t>‹#›</a:t>
            </a:fld>
            <a:endParaRPr lang="en-US"/>
          </a:p>
        </p:txBody>
      </p:sp>
    </p:spTree>
    <p:extLst>
      <p:ext uri="{BB962C8B-B14F-4D97-AF65-F5344CB8AC3E}">
        <p14:creationId xmlns:p14="http://schemas.microsoft.com/office/powerpoint/2010/main" val="3557427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78AA3CDE-3052-4790-B765-350478C5AA04}" type="datetime1">
              <a:rPr lang="en-US"/>
              <a:pPr>
                <a:defRPr/>
              </a:pPr>
              <a:t>6/18/2020</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6" name="Rectangle 6"/>
          <p:cNvSpPr>
            <a:spLocks noGrp="1" noChangeArrowheads="1"/>
          </p:cNvSpPr>
          <p:nvPr>
            <p:ph type="sldNum" sz="quarter" idx="12"/>
          </p:nvPr>
        </p:nvSpPr>
        <p:spPr>
          <a:ln/>
        </p:spPr>
        <p:txBody>
          <a:bodyPr/>
          <a:lstStyle>
            <a:lvl1pPr>
              <a:defRPr/>
            </a:lvl1pPr>
          </a:lstStyle>
          <a:p>
            <a:pPr>
              <a:defRPr/>
            </a:pPr>
            <a:fld id="{8B1ACCB3-E811-4EE9-B40B-DCB8156B9D2B}" type="slidenum">
              <a:rPr lang="en-US"/>
              <a:pPr>
                <a:defRPr/>
              </a:pPr>
              <a:t>‹#›</a:t>
            </a:fld>
            <a:endParaRPr lang="en-US"/>
          </a:p>
        </p:txBody>
      </p:sp>
    </p:spTree>
    <p:extLst>
      <p:ext uri="{BB962C8B-B14F-4D97-AF65-F5344CB8AC3E}">
        <p14:creationId xmlns:p14="http://schemas.microsoft.com/office/powerpoint/2010/main" val="19556358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27402533-B618-47FD-8F89-85AE55326B4B}" type="datetime1">
              <a:rPr lang="en-US"/>
              <a:pPr>
                <a:defRPr/>
              </a:pPr>
              <a:t>6/18/2020</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6" name="Rectangle 6"/>
          <p:cNvSpPr>
            <a:spLocks noGrp="1" noChangeArrowheads="1"/>
          </p:cNvSpPr>
          <p:nvPr>
            <p:ph type="sldNum" sz="quarter" idx="12"/>
          </p:nvPr>
        </p:nvSpPr>
        <p:spPr>
          <a:ln/>
        </p:spPr>
        <p:txBody>
          <a:bodyPr/>
          <a:lstStyle>
            <a:lvl1pPr>
              <a:defRPr/>
            </a:lvl1pPr>
          </a:lstStyle>
          <a:p>
            <a:pPr>
              <a:defRPr/>
            </a:pPr>
            <a:fld id="{F28008B2-D179-4300-AD73-3270CCEF1DE1}" type="slidenum">
              <a:rPr lang="en-US"/>
              <a:pPr>
                <a:defRPr/>
              </a:pPr>
              <a:t>‹#›</a:t>
            </a:fld>
            <a:endParaRPr lang="en-US"/>
          </a:p>
        </p:txBody>
      </p:sp>
    </p:spTree>
    <p:extLst>
      <p:ext uri="{BB962C8B-B14F-4D97-AF65-F5344CB8AC3E}">
        <p14:creationId xmlns:p14="http://schemas.microsoft.com/office/powerpoint/2010/main" val="3752334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bg>
      <p:bgRef idx="1001">
        <a:schemeClr val="bg2"/>
      </p:bgRef>
    </p:bg>
    <p:spTree>
      <p:nvGrpSpPr>
        <p:cNvPr id="1" name=""/>
        <p:cNvGrpSpPr/>
        <p:nvPr/>
      </p:nvGrpSpPr>
      <p:grpSpPr>
        <a:xfrm>
          <a:off x="0" y="0"/>
          <a:ext cx="0" cy="0"/>
          <a:chOff x="0" y="0"/>
          <a:chExt cx="0" cy="0"/>
        </a:xfrm>
      </p:grpSpPr>
      <p:sp>
        <p:nvSpPr>
          <p:cNvPr id="10" name="Rectangle 9"/>
          <p:cNvSpPr/>
          <p:nvPr userDrawn="1"/>
        </p:nvSpPr>
        <p:spPr>
          <a:xfrm>
            <a:off x="0" y="-55436"/>
            <a:ext cx="12192000" cy="900564"/>
          </a:xfrm>
          <a:prstGeom prst="rect">
            <a:avLst/>
          </a:prstGeom>
          <a:solidFill>
            <a:srgbClr val="0F1F2E"/>
          </a:solidFill>
          <a:ln w="25400" cap="flat" cmpd="sng" algn="ctr">
            <a:solidFill>
              <a:srgbClr val="1F497D">
                <a:lumMod val="50000"/>
              </a:srgbClr>
            </a:solid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ctrTitle" hasCustomPrompt="1"/>
          </p:nvPr>
        </p:nvSpPr>
        <p:spPr>
          <a:xfrm>
            <a:off x="1320800" y="-55436"/>
            <a:ext cx="9818597" cy="959444"/>
          </a:xfrm>
        </p:spPr>
        <p:txBody>
          <a:bodyPr/>
          <a:lstStyle>
            <a:lvl1pPr>
              <a:defRPr>
                <a:solidFill>
                  <a:schemeClr val="bg1"/>
                </a:solidFill>
              </a:defRPr>
            </a:lvl1pPr>
          </a:lstStyle>
          <a:p>
            <a:r>
              <a:rPr lang="en-US" dirty="0"/>
              <a:t>Click to Edit Master Title Style</a:t>
            </a:r>
          </a:p>
        </p:txBody>
      </p:sp>
      <p:pic>
        <p:nvPicPr>
          <p:cNvPr id="16" name="Picture 5" descr="Finance_Risk_Management.gif"/>
          <p:cNvPicPr>
            <a:picLocks noChangeAspect="1"/>
          </p:cNvPicPr>
          <p:nvPr userDrawn="1"/>
        </p:nvPicPr>
        <p:blipFill>
          <a:blip r:embed="rId2" cstate="print"/>
          <a:srcRect/>
          <a:stretch>
            <a:fillRect/>
          </a:stretch>
        </p:blipFill>
        <p:spPr bwMode="auto">
          <a:xfrm>
            <a:off x="203200" y="22496"/>
            <a:ext cx="947168" cy="7447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35461416"/>
      </p:ext>
    </p:extLst>
  </p:cSld>
  <p:clrMapOvr>
    <a:overrideClrMapping bg1="lt1" tx1="dk1" bg2="lt2" tx2="dk2" accent1="accent1" accent2="accent2" accent3="accent3" accent4="accent4" accent5="accent5" accent6="accent6" hlink="hlink" folHlink="folHlink"/>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609600"/>
            <a:ext cx="103632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fontAlgn="auto">
              <a:spcBef>
                <a:spcPts val="0"/>
              </a:spcBef>
              <a:spcAft>
                <a:spcPts val="0"/>
              </a:spcAft>
              <a:defRPr sz="1400">
                <a:solidFill>
                  <a:schemeClr val="tx1"/>
                </a:solidFill>
                <a:latin typeface="+mn-lt"/>
              </a:defRPr>
            </a:lvl1pPr>
          </a:lstStyle>
          <a:p>
            <a:pPr>
              <a:defRPr/>
            </a:pPr>
            <a:fld id="{A332E40E-8434-4487-B27C-A346CB1CC721}" type="datetime1">
              <a:rPr lang="en-US"/>
              <a:pPr>
                <a:defRPr/>
              </a:pPr>
              <a:t>6/18/2020</a:t>
            </a:fld>
            <a:endParaRPr lang="en-US"/>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fontAlgn="auto">
              <a:spcBef>
                <a:spcPts val="0"/>
              </a:spcBef>
              <a:spcAft>
                <a:spcPts val="0"/>
              </a:spcAft>
              <a:defRPr sz="1400">
                <a:solidFill>
                  <a:schemeClr val="tx1"/>
                </a:solidFill>
                <a:latin typeface="+mn-lt"/>
              </a:defRPr>
            </a:lvl1pPr>
          </a:lstStyle>
          <a:p>
            <a:pPr>
              <a:defRPr/>
            </a:pPr>
            <a:r>
              <a:rPr lang="en-US"/>
              <a:t>Copyright 2007, Division of Risk Management, State of Alabama</a:t>
            </a: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fontAlgn="auto">
              <a:spcBef>
                <a:spcPts val="0"/>
              </a:spcBef>
              <a:spcAft>
                <a:spcPts val="0"/>
              </a:spcAft>
              <a:defRPr sz="1400">
                <a:solidFill>
                  <a:schemeClr val="tx1"/>
                </a:solidFill>
                <a:latin typeface="+mn-lt"/>
              </a:defRPr>
            </a:lvl1pPr>
          </a:lstStyle>
          <a:p>
            <a:pPr>
              <a:defRPr/>
            </a:pPr>
            <a:fld id="{C7589C2B-02DE-4858-97BF-0B59A2FB8709}" type="slidenum">
              <a:rPr lang="en-US"/>
              <a:pPr>
                <a:defRPr/>
              </a:pPr>
              <a:t>‹#›</a:t>
            </a:fld>
            <a:endParaRPr lang="en-US"/>
          </a:p>
        </p:txBody>
      </p:sp>
    </p:spTree>
    <p:extLst>
      <p:ext uri="{BB962C8B-B14F-4D97-AF65-F5344CB8AC3E}">
        <p14:creationId xmlns:p14="http://schemas.microsoft.com/office/powerpoint/2010/main" val="39609532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0" presetClass="entr" presetSubtype="0" decel="100000" fill="hold" grpId="0" nodeType="clickEffect">
                                  <p:stCondLst>
                                    <p:cond delay="0"/>
                                  </p:stCondLst>
                                  <p:childTnLst>
                                    <p:set>
                                      <p:cBhvr>
                                        <p:cTn id="13" dur="1" fill="hold">
                                          <p:stCondLst>
                                            <p:cond delay="0"/>
                                          </p:stCondLst>
                                        </p:cTn>
                                        <p:tgtEl>
                                          <p:spTgt spid="1027">
                                            <p:txEl>
                                              <p:pRg st="0" end="0"/>
                                            </p:txEl>
                                          </p:spTgt>
                                        </p:tgtEl>
                                        <p:attrNameLst>
                                          <p:attrName>style.visibility</p:attrName>
                                        </p:attrNameLst>
                                      </p:cBhvr>
                                      <p:to>
                                        <p:strVal val="visible"/>
                                      </p:to>
                                    </p:set>
                                    <p:anim calcmode="lin" valueType="num">
                                      <p:cBhvr>
                                        <p:cTn id="14" dur="1000" fill="hold"/>
                                        <p:tgtEl>
                                          <p:spTgt spid="1027">
                                            <p:txEl>
                                              <p:pRg st="0" end="0"/>
                                            </p:txEl>
                                          </p:spTgt>
                                        </p:tgtEl>
                                        <p:attrNameLst>
                                          <p:attrName>ppt_w</p:attrName>
                                        </p:attrNameLst>
                                      </p:cBhvr>
                                      <p:tavLst>
                                        <p:tav tm="0">
                                          <p:val>
                                            <p:strVal val="#ppt_w+.3"/>
                                          </p:val>
                                        </p:tav>
                                        <p:tav tm="100000">
                                          <p:val>
                                            <p:strVal val="#ppt_w"/>
                                          </p:val>
                                        </p:tav>
                                      </p:tavLst>
                                    </p:anim>
                                    <p:anim calcmode="lin" valueType="num">
                                      <p:cBhvr>
                                        <p:cTn id="15" dur="1000" fill="hold"/>
                                        <p:tgtEl>
                                          <p:spTgt spid="1027">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1027">
                                            <p:txEl>
                                              <p:pRg st="0" end="0"/>
                                            </p:txEl>
                                          </p:spTgt>
                                        </p:tgtEl>
                                      </p:cBhvr>
                                    </p:animEffect>
                                  </p:childTnLst>
                                </p:cTn>
                              </p:par>
                              <p:par>
                                <p:cTn id="17" presetID="50" presetClass="entr" presetSubtype="0" decel="100000" fill="hold" grpId="0" nodeType="withEffect">
                                  <p:stCondLst>
                                    <p:cond delay="0"/>
                                  </p:stCondLst>
                                  <p:childTnLst>
                                    <p:set>
                                      <p:cBhvr>
                                        <p:cTn id="18" dur="1" fill="hold">
                                          <p:stCondLst>
                                            <p:cond delay="0"/>
                                          </p:stCondLst>
                                        </p:cTn>
                                        <p:tgtEl>
                                          <p:spTgt spid="1027">
                                            <p:txEl>
                                              <p:pRg st="1" end="1"/>
                                            </p:txEl>
                                          </p:spTgt>
                                        </p:tgtEl>
                                        <p:attrNameLst>
                                          <p:attrName>style.visibility</p:attrName>
                                        </p:attrNameLst>
                                      </p:cBhvr>
                                      <p:to>
                                        <p:strVal val="visible"/>
                                      </p:to>
                                    </p:set>
                                    <p:anim calcmode="lin" valueType="num">
                                      <p:cBhvr>
                                        <p:cTn id="19" dur="1000" fill="hold"/>
                                        <p:tgtEl>
                                          <p:spTgt spid="1027">
                                            <p:txEl>
                                              <p:pRg st="1" end="1"/>
                                            </p:txEl>
                                          </p:spTgt>
                                        </p:tgtEl>
                                        <p:attrNameLst>
                                          <p:attrName>ppt_w</p:attrName>
                                        </p:attrNameLst>
                                      </p:cBhvr>
                                      <p:tavLst>
                                        <p:tav tm="0">
                                          <p:val>
                                            <p:strVal val="#ppt_w+.3"/>
                                          </p:val>
                                        </p:tav>
                                        <p:tav tm="100000">
                                          <p:val>
                                            <p:strVal val="#ppt_w"/>
                                          </p:val>
                                        </p:tav>
                                      </p:tavLst>
                                    </p:anim>
                                    <p:anim calcmode="lin" valueType="num">
                                      <p:cBhvr>
                                        <p:cTn id="20" dur="1000" fill="hold"/>
                                        <p:tgtEl>
                                          <p:spTgt spid="1027">
                                            <p:txEl>
                                              <p:pRg st="1" end="1"/>
                                            </p:txEl>
                                          </p:spTgt>
                                        </p:tgtEl>
                                        <p:attrNameLst>
                                          <p:attrName>ppt_h</p:attrName>
                                        </p:attrNameLst>
                                      </p:cBhvr>
                                      <p:tavLst>
                                        <p:tav tm="0">
                                          <p:val>
                                            <p:strVal val="#ppt_h"/>
                                          </p:val>
                                        </p:tav>
                                        <p:tav tm="100000">
                                          <p:val>
                                            <p:strVal val="#ppt_h"/>
                                          </p:val>
                                        </p:tav>
                                      </p:tavLst>
                                    </p:anim>
                                    <p:animEffect transition="in" filter="fade">
                                      <p:cBhvr>
                                        <p:cTn id="21" dur="1000"/>
                                        <p:tgtEl>
                                          <p:spTgt spid="1027">
                                            <p:txEl>
                                              <p:pRg st="1" end="1"/>
                                            </p:txEl>
                                          </p:spTgt>
                                        </p:tgtEl>
                                      </p:cBhvr>
                                    </p:animEffect>
                                  </p:childTnLst>
                                </p:cTn>
                              </p:par>
                              <p:par>
                                <p:cTn id="22" presetID="50" presetClass="entr" presetSubtype="0" decel="100000" fill="hold" grpId="0" nodeType="withEffect">
                                  <p:stCondLst>
                                    <p:cond delay="0"/>
                                  </p:stCondLst>
                                  <p:childTnLst>
                                    <p:set>
                                      <p:cBhvr>
                                        <p:cTn id="23" dur="1" fill="hold">
                                          <p:stCondLst>
                                            <p:cond delay="0"/>
                                          </p:stCondLst>
                                        </p:cTn>
                                        <p:tgtEl>
                                          <p:spTgt spid="1027">
                                            <p:txEl>
                                              <p:pRg st="2" end="2"/>
                                            </p:txEl>
                                          </p:spTgt>
                                        </p:tgtEl>
                                        <p:attrNameLst>
                                          <p:attrName>style.visibility</p:attrName>
                                        </p:attrNameLst>
                                      </p:cBhvr>
                                      <p:to>
                                        <p:strVal val="visible"/>
                                      </p:to>
                                    </p:set>
                                    <p:anim calcmode="lin" valueType="num">
                                      <p:cBhvr>
                                        <p:cTn id="24" dur="1000" fill="hold"/>
                                        <p:tgtEl>
                                          <p:spTgt spid="1027">
                                            <p:txEl>
                                              <p:pRg st="2" end="2"/>
                                            </p:txEl>
                                          </p:spTgt>
                                        </p:tgtEl>
                                        <p:attrNameLst>
                                          <p:attrName>ppt_w</p:attrName>
                                        </p:attrNameLst>
                                      </p:cBhvr>
                                      <p:tavLst>
                                        <p:tav tm="0">
                                          <p:val>
                                            <p:strVal val="#ppt_w+.3"/>
                                          </p:val>
                                        </p:tav>
                                        <p:tav tm="100000">
                                          <p:val>
                                            <p:strVal val="#ppt_w"/>
                                          </p:val>
                                        </p:tav>
                                      </p:tavLst>
                                    </p:anim>
                                    <p:anim calcmode="lin" valueType="num">
                                      <p:cBhvr>
                                        <p:cTn id="25" dur="1000" fill="hold"/>
                                        <p:tgtEl>
                                          <p:spTgt spid="1027">
                                            <p:txEl>
                                              <p:pRg st="2" end="2"/>
                                            </p:txEl>
                                          </p:spTgt>
                                        </p:tgtEl>
                                        <p:attrNameLst>
                                          <p:attrName>ppt_h</p:attrName>
                                        </p:attrNameLst>
                                      </p:cBhvr>
                                      <p:tavLst>
                                        <p:tav tm="0">
                                          <p:val>
                                            <p:strVal val="#ppt_h"/>
                                          </p:val>
                                        </p:tav>
                                        <p:tav tm="100000">
                                          <p:val>
                                            <p:strVal val="#ppt_h"/>
                                          </p:val>
                                        </p:tav>
                                      </p:tavLst>
                                    </p:anim>
                                    <p:animEffect transition="in" filter="fade">
                                      <p:cBhvr>
                                        <p:cTn id="26" dur="1000"/>
                                        <p:tgtEl>
                                          <p:spTgt spid="1027">
                                            <p:txEl>
                                              <p:pRg st="2" end="2"/>
                                            </p:txEl>
                                          </p:spTgt>
                                        </p:tgtEl>
                                      </p:cBhvr>
                                    </p:animEffect>
                                  </p:childTnLst>
                                </p:cTn>
                              </p:par>
                              <p:par>
                                <p:cTn id="27" presetID="50" presetClass="entr" presetSubtype="0" decel="100000" fill="hold" grpId="0" nodeType="withEffect">
                                  <p:stCondLst>
                                    <p:cond delay="0"/>
                                  </p:stCondLst>
                                  <p:childTnLst>
                                    <p:set>
                                      <p:cBhvr>
                                        <p:cTn id="28" dur="1" fill="hold">
                                          <p:stCondLst>
                                            <p:cond delay="0"/>
                                          </p:stCondLst>
                                        </p:cTn>
                                        <p:tgtEl>
                                          <p:spTgt spid="1027">
                                            <p:txEl>
                                              <p:pRg st="3" end="3"/>
                                            </p:txEl>
                                          </p:spTgt>
                                        </p:tgtEl>
                                        <p:attrNameLst>
                                          <p:attrName>style.visibility</p:attrName>
                                        </p:attrNameLst>
                                      </p:cBhvr>
                                      <p:to>
                                        <p:strVal val="visible"/>
                                      </p:to>
                                    </p:set>
                                    <p:anim calcmode="lin" valueType="num">
                                      <p:cBhvr>
                                        <p:cTn id="29" dur="1000" fill="hold"/>
                                        <p:tgtEl>
                                          <p:spTgt spid="1027">
                                            <p:txEl>
                                              <p:pRg st="3" end="3"/>
                                            </p:txEl>
                                          </p:spTgt>
                                        </p:tgtEl>
                                        <p:attrNameLst>
                                          <p:attrName>ppt_w</p:attrName>
                                        </p:attrNameLst>
                                      </p:cBhvr>
                                      <p:tavLst>
                                        <p:tav tm="0">
                                          <p:val>
                                            <p:strVal val="#ppt_w+.3"/>
                                          </p:val>
                                        </p:tav>
                                        <p:tav tm="100000">
                                          <p:val>
                                            <p:strVal val="#ppt_w"/>
                                          </p:val>
                                        </p:tav>
                                      </p:tavLst>
                                    </p:anim>
                                    <p:anim calcmode="lin" valueType="num">
                                      <p:cBhvr>
                                        <p:cTn id="30" dur="1000" fill="hold"/>
                                        <p:tgtEl>
                                          <p:spTgt spid="1027">
                                            <p:txEl>
                                              <p:pRg st="3" end="3"/>
                                            </p:txEl>
                                          </p:spTgt>
                                        </p:tgtEl>
                                        <p:attrNameLst>
                                          <p:attrName>ppt_h</p:attrName>
                                        </p:attrNameLst>
                                      </p:cBhvr>
                                      <p:tavLst>
                                        <p:tav tm="0">
                                          <p:val>
                                            <p:strVal val="#ppt_h"/>
                                          </p:val>
                                        </p:tav>
                                        <p:tav tm="100000">
                                          <p:val>
                                            <p:strVal val="#ppt_h"/>
                                          </p:val>
                                        </p:tav>
                                      </p:tavLst>
                                    </p:anim>
                                    <p:animEffect transition="in" filter="fade">
                                      <p:cBhvr>
                                        <p:cTn id="31" dur="1000"/>
                                        <p:tgtEl>
                                          <p:spTgt spid="1027">
                                            <p:txEl>
                                              <p:pRg st="3" end="3"/>
                                            </p:txEl>
                                          </p:spTgt>
                                        </p:tgtEl>
                                      </p:cBhvr>
                                    </p:animEffect>
                                  </p:childTnLst>
                                </p:cTn>
                              </p:par>
                              <p:par>
                                <p:cTn id="32" presetID="50" presetClass="entr" presetSubtype="0" decel="100000" fill="hold" grpId="0" nodeType="withEffect">
                                  <p:stCondLst>
                                    <p:cond delay="0"/>
                                  </p:stCondLst>
                                  <p:childTnLst>
                                    <p:set>
                                      <p:cBhvr>
                                        <p:cTn id="33" dur="1" fill="hold">
                                          <p:stCondLst>
                                            <p:cond delay="0"/>
                                          </p:stCondLst>
                                        </p:cTn>
                                        <p:tgtEl>
                                          <p:spTgt spid="1027">
                                            <p:txEl>
                                              <p:pRg st="4" end="4"/>
                                            </p:txEl>
                                          </p:spTgt>
                                        </p:tgtEl>
                                        <p:attrNameLst>
                                          <p:attrName>style.visibility</p:attrName>
                                        </p:attrNameLst>
                                      </p:cBhvr>
                                      <p:to>
                                        <p:strVal val="visible"/>
                                      </p:to>
                                    </p:set>
                                    <p:anim calcmode="lin" valueType="num">
                                      <p:cBhvr>
                                        <p:cTn id="34" dur="1000" fill="hold"/>
                                        <p:tgtEl>
                                          <p:spTgt spid="1027">
                                            <p:txEl>
                                              <p:pRg st="4" end="4"/>
                                            </p:txEl>
                                          </p:spTgt>
                                        </p:tgtEl>
                                        <p:attrNameLst>
                                          <p:attrName>ppt_w</p:attrName>
                                        </p:attrNameLst>
                                      </p:cBhvr>
                                      <p:tavLst>
                                        <p:tav tm="0">
                                          <p:val>
                                            <p:strVal val="#ppt_w+.3"/>
                                          </p:val>
                                        </p:tav>
                                        <p:tav tm="100000">
                                          <p:val>
                                            <p:strVal val="#ppt_w"/>
                                          </p:val>
                                        </p:tav>
                                      </p:tavLst>
                                    </p:anim>
                                    <p:anim calcmode="lin" valueType="num">
                                      <p:cBhvr>
                                        <p:cTn id="35" dur="1000" fill="hold"/>
                                        <p:tgtEl>
                                          <p:spTgt spid="1027">
                                            <p:txEl>
                                              <p:pRg st="4" end="4"/>
                                            </p:txEl>
                                          </p:spTgt>
                                        </p:tgtEl>
                                        <p:attrNameLst>
                                          <p:attrName>ppt_h</p:attrName>
                                        </p:attrNameLst>
                                      </p:cBhvr>
                                      <p:tavLst>
                                        <p:tav tm="0">
                                          <p:val>
                                            <p:strVal val="#ppt_h"/>
                                          </p:val>
                                        </p:tav>
                                        <p:tav tm="100000">
                                          <p:val>
                                            <p:strVal val="#ppt_h"/>
                                          </p:val>
                                        </p:tav>
                                      </p:tavLst>
                                    </p:anim>
                                    <p:animEffect transition="in" filter="fade">
                                      <p:cBhvr>
                                        <p:cTn id="36" dur="10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0" presetClass="entr" presetSubtype="0" decel="10000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1000" fill="hold"/>
                        <p:tgtEl>
                          <p:spTgt spid="1027"/>
                        </p:tgtEl>
                        <p:attrNameLst>
                          <p:attrName>ppt_w</p:attrName>
                        </p:attrNameLst>
                      </p:cBhvr>
                      <p:tavLst>
                        <p:tav tm="0">
                          <p:val>
                            <p:strVal val="#ppt_w+.3"/>
                          </p:val>
                        </p:tav>
                        <p:tav tm="100000">
                          <p:val>
                            <p:strVal val="#ppt_w"/>
                          </p:val>
                        </p:tav>
                      </p:tavLst>
                    </p:anim>
                    <p:anim calcmode="lin" valueType="num">
                      <p:cBhvr>
                        <p:cTn dur="1000" fill="hold"/>
                        <p:tgtEl>
                          <p:spTgt spid="1027"/>
                        </p:tgtEl>
                        <p:attrNameLst>
                          <p:attrName>ppt_h</p:attrName>
                        </p:attrNameLst>
                      </p:cBhvr>
                      <p:tavLst>
                        <p:tav tm="0">
                          <p:val>
                            <p:strVal val="#ppt_h"/>
                          </p:val>
                        </p:tav>
                        <p:tav tm="100000">
                          <p:val>
                            <p:strVal val="#ppt_h"/>
                          </p:val>
                        </p:tav>
                      </p:tavLst>
                    </p:anim>
                    <p:animEffect transition="in" filter="fade">
                      <p:cBhvr>
                        <p:cTn dur="1000"/>
                        <p:tgtEl>
                          <p:spTgt spid="1027"/>
                        </p:tgtEl>
                      </p:cBhvr>
                    </p:animEffect>
                  </p:childTnLst>
                </p:cTn>
              </p:par>
            </p:tnLst>
          </p:tmpl>
          <p:tmpl lvl="2">
            <p:tnLst>
              <p:par>
                <p:cTn presetID="50" presetClass="entr" presetSubtype="0" decel="10000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1000" fill="hold"/>
                        <p:tgtEl>
                          <p:spTgt spid="1027"/>
                        </p:tgtEl>
                        <p:attrNameLst>
                          <p:attrName>ppt_w</p:attrName>
                        </p:attrNameLst>
                      </p:cBhvr>
                      <p:tavLst>
                        <p:tav tm="0">
                          <p:val>
                            <p:strVal val="#ppt_w+.3"/>
                          </p:val>
                        </p:tav>
                        <p:tav tm="100000">
                          <p:val>
                            <p:strVal val="#ppt_w"/>
                          </p:val>
                        </p:tav>
                      </p:tavLst>
                    </p:anim>
                    <p:anim calcmode="lin" valueType="num">
                      <p:cBhvr>
                        <p:cTn dur="1000" fill="hold"/>
                        <p:tgtEl>
                          <p:spTgt spid="1027"/>
                        </p:tgtEl>
                        <p:attrNameLst>
                          <p:attrName>ppt_h</p:attrName>
                        </p:attrNameLst>
                      </p:cBhvr>
                      <p:tavLst>
                        <p:tav tm="0">
                          <p:val>
                            <p:strVal val="#ppt_h"/>
                          </p:val>
                        </p:tav>
                        <p:tav tm="100000">
                          <p:val>
                            <p:strVal val="#ppt_h"/>
                          </p:val>
                        </p:tav>
                      </p:tavLst>
                    </p:anim>
                    <p:animEffect transition="in" filter="fade">
                      <p:cBhvr>
                        <p:cTn dur="1000"/>
                        <p:tgtEl>
                          <p:spTgt spid="1027"/>
                        </p:tgtEl>
                      </p:cBhvr>
                    </p:animEffect>
                  </p:childTnLst>
                </p:cTn>
              </p:par>
            </p:tnLst>
          </p:tmpl>
          <p:tmpl lvl="3">
            <p:tnLst>
              <p:par>
                <p:cTn presetID="50" presetClass="entr" presetSubtype="0" decel="10000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1000" fill="hold"/>
                        <p:tgtEl>
                          <p:spTgt spid="1027"/>
                        </p:tgtEl>
                        <p:attrNameLst>
                          <p:attrName>ppt_w</p:attrName>
                        </p:attrNameLst>
                      </p:cBhvr>
                      <p:tavLst>
                        <p:tav tm="0">
                          <p:val>
                            <p:strVal val="#ppt_w+.3"/>
                          </p:val>
                        </p:tav>
                        <p:tav tm="100000">
                          <p:val>
                            <p:strVal val="#ppt_w"/>
                          </p:val>
                        </p:tav>
                      </p:tavLst>
                    </p:anim>
                    <p:anim calcmode="lin" valueType="num">
                      <p:cBhvr>
                        <p:cTn dur="1000" fill="hold"/>
                        <p:tgtEl>
                          <p:spTgt spid="1027"/>
                        </p:tgtEl>
                        <p:attrNameLst>
                          <p:attrName>ppt_h</p:attrName>
                        </p:attrNameLst>
                      </p:cBhvr>
                      <p:tavLst>
                        <p:tav tm="0">
                          <p:val>
                            <p:strVal val="#ppt_h"/>
                          </p:val>
                        </p:tav>
                        <p:tav tm="100000">
                          <p:val>
                            <p:strVal val="#ppt_h"/>
                          </p:val>
                        </p:tav>
                      </p:tavLst>
                    </p:anim>
                    <p:animEffect transition="in" filter="fade">
                      <p:cBhvr>
                        <p:cTn dur="1000"/>
                        <p:tgtEl>
                          <p:spTgt spid="1027"/>
                        </p:tgtEl>
                      </p:cBhvr>
                    </p:animEffect>
                  </p:childTnLst>
                </p:cTn>
              </p:par>
            </p:tnLst>
          </p:tmpl>
          <p:tmpl lvl="4">
            <p:tnLst>
              <p:par>
                <p:cTn presetID="50" presetClass="entr" presetSubtype="0" decel="10000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1000" fill="hold"/>
                        <p:tgtEl>
                          <p:spTgt spid="1027"/>
                        </p:tgtEl>
                        <p:attrNameLst>
                          <p:attrName>ppt_w</p:attrName>
                        </p:attrNameLst>
                      </p:cBhvr>
                      <p:tavLst>
                        <p:tav tm="0">
                          <p:val>
                            <p:strVal val="#ppt_w+.3"/>
                          </p:val>
                        </p:tav>
                        <p:tav tm="100000">
                          <p:val>
                            <p:strVal val="#ppt_w"/>
                          </p:val>
                        </p:tav>
                      </p:tavLst>
                    </p:anim>
                    <p:anim calcmode="lin" valueType="num">
                      <p:cBhvr>
                        <p:cTn dur="1000" fill="hold"/>
                        <p:tgtEl>
                          <p:spTgt spid="1027"/>
                        </p:tgtEl>
                        <p:attrNameLst>
                          <p:attrName>ppt_h</p:attrName>
                        </p:attrNameLst>
                      </p:cBhvr>
                      <p:tavLst>
                        <p:tav tm="0">
                          <p:val>
                            <p:strVal val="#ppt_h"/>
                          </p:val>
                        </p:tav>
                        <p:tav tm="100000">
                          <p:val>
                            <p:strVal val="#ppt_h"/>
                          </p:val>
                        </p:tav>
                      </p:tavLst>
                    </p:anim>
                    <p:animEffect transition="in" filter="fade">
                      <p:cBhvr>
                        <p:cTn dur="1000"/>
                        <p:tgtEl>
                          <p:spTgt spid="1027"/>
                        </p:tgtEl>
                      </p:cBhvr>
                    </p:animEffect>
                  </p:childTnLst>
                </p:cTn>
              </p:par>
            </p:tnLst>
          </p:tmpl>
          <p:tmpl lvl="5">
            <p:tnLst>
              <p:par>
                <p:cTn presetID="50" presetClass="entr" presetSubtype="0" decel="10000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1000" fill="hold"/>
                        <p:tgtEl>
                          <p:spTgt spid="1027"/>
                        </p:tgtEl>
                        <p:attrNameLst>
                          <p:attrName>ppt_w</p:attrName>
                        </p:attrNameLst>
                      </p:cBhvr>
                      <p:tavLst>
                        <p:tav tm="0">
                          <p:val>
                            <p:strVal val="#ppt_w+.3"/>
                          </p:val>
                        </p:tav>
                        <p:tav tm="100000">
                          <p:val>
                            <p:strVal val="#ppt_w"/>
                          </p:val>
                        </p:tav>
                      </p:tavLst>
                    </p:anim>
                    <p:anim calcmode="lin" valueType="num">
                      <p:cBhvr>
                        <p:cTn dur="1000" fill="hold"/>
                        <p:tgtEl>
                          <p:spTgt spid="1027"/>
                        </p:tgtEl>
                        <p:attrNameLst>
                          <p:attrName>ppt_h</p:attrName>
                        </p:attrNameLst>
                      </p:cBhvr>
                      <p:tavLst>
                        <p:tav tm="0">
                          <p:val>
                            <p:strVal val="#ppt_h"/>
                          </p:val>
                        </p:tav>
                        <p:tav tm="100000">
                          <p:val>
                            <p:strVal val="#ppt_h"/>
                          </p:val>
                        </p:tav>
                      </p:tavLst>
                    </p:anim>
                    <p:animEffect transition="in" filter="fade">
                      <p:cBhvr>
                        <p:cTn dur="1000"/>
                        <p:tgtEl>
                          <p:spTgt spid="1027"/>
                        </p:tgtEl>
                      </p:cBhvr>
                    </p:animEffect>
                  </p:childTnLst>
                </p:cTn>
              </p:par>
            </p:tnLst>
          </p:tmpl>
        </p:tmplLst>
      </p:bldP>
    </p:bldLst>
  </p:timing>
  <p:hf sldNum="0" hdr="0" dt="0"/>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imes New Roman" charset="0"/>
        </a:defRPr>
      </a:lvl2pPr>
      <a:lvl3pPr algn="l" rtl="0" eaLnBrk="0" fontAlgn="base" hangingPunct="0">
        <a:spcBef>
          <a:spcPct val="0"/>
        </a:spcBef>
        <a:spcAft>
          <a:spcPct val="0"/>
        </a:spcAft>
        <a:defRPr sz="4400">
          <a:solidFill>
            <a:schemeClr val="tx2"/>
          </a:solidFill>
          <a:latin typeface="Times New Roman" charset="0"/>
        </a:defRPr>
      </a:lvl3pPr>
      <a:lvl4pPr algn="l" rtl="0" eaLnBrk="0" fontAlgn="base" hangingPunct="0">
        <a:spcBef>
          <a:spcPct val="0"/>
        </a:spcBef>
        <a:spcAft>
          <a:spcPct val="0"/>
        </a:spcAft>
        <a:defRPr sz="4400">
          <a:solidFill>
            <a:schemeClr val="tx2"/>
          </a:solidFill>
          <a:latin typeface="Times New Roman" charset="0"/>
        </a:defRPr>
      </a:lvl4pPr>
      <a:lvl5pPr algn="l" rtl="0" eaLnBrk="0" fontAlgn="base" hangingPunct="0">
        <a:spcBef>
          <a:spcPct val="0"/>
        </a:spcBef>
        <a:spcAft>
          <a:spcPct val="0"/>
        </a:spcAft>
        <a:defRPr sz="4400">
          <a:solidFill>
            <a:schemeClr val="tx2"/>
          </a:solidFill>
          <a:latin typeface="Times New Roman" charset="0"/>
        </a:defRPr>
      </a:lvl5pPr>
      <a:lvl6pPr marL="457200" algn="l" rtl="0" eaLnBrk="1" fontAlgn="base" hangingPunct="1">
        <a:spcBef>
          <a:spcPct val="0"/>
        </a:spcBef>
        <a:spcAft>
          <a:spcPct val="0"/>
        </a:spcAft>
        <a:defRPr sz="4400">
          <a:solidFill>
            <a:schemeClr val="tx2"/>
          </a:solidFill>
          <a:latin typeface="Times New Roman" charset="0"/>
        </a:defRPr>
      </a:lvl6pPr>
      <a:lvl7pPr marL="914400" algn="l" rtl="0" eaLnBrk="1" fontAlgn="base" hangingPunct="1">
        <a:spcBef>
          <a:spcPct val="0"/>
        </a:spcBef>
        <a:spcAft>
          <a:spcPct val="0"/>
        </a:spcAft>
        <a:defRPr sz="4400">
          <a:solidFill>
            <a:schemeClr val="tx2"/>
          </a:solidFill>
          <a:latin typeface="Times New Roman" charset="0"/>
        </a:defRPr>
      </a:lvl7pPr>
      <a:lvl8pPr marL="1371600" algn="l" rtl="0" eaLnBrk="1" fontAlgn="base" hangingPunct="1">
        <a:spcBef>
          <a:spcPct val="0"/>
        </a:spcBef>
        <a:spcAft>
          <a:spcPct val="0"/>
        </a:spcAft>
        <a:defRPr sz="4400">
          <a:solidFill>
            <a:schemeClr val="tx2"/>
          </a:solidFill>
          <a:latin typeface="Times New Roman" charset="0"/>
        </a:defRPr>
      </a:lvl8pPr>
      <a:lvl9pPr marL="1828800" algn="l" rtl="0" eaLnBrk="1" fontAlgn="base" hangingPunct="1">
        <a:spcBef>
          <a:spcPct val="0"/>
        </a:spcBef>
        <a:spcAft>
          <a:spcPct val="0"/>
        </a:spcAft>
        <a:defRPr sz="4400">
          <a:solidFill>
            <a:schemeClr val="tx2"/>
          </a:solidFill>
          <a:latin typeface="Times New Roman"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image" Target="../media/image5.png"/><Relationship Id="rId5" Type="http://schemas.openxmlformats.org/officeDocument/2006/relationships/notesSlide" Target="../notesSlides/notesSlide2.xml"/><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2.xml"/><Relationship Id="rId6" Type="http://schemas.openxmlformats.org/officeDocument/2006/relationships/image" Target="../media/image5.png"/><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3.xml"/><Relationship Id="rId6" Type="http://schemas.openxmlformats.org/officeDocument/2006/relationships/image" Target="../media/image5.png"/><Relationship Id="rId5" Type="http://schemas.openxmlformats.org/officeDocument/2006/relationships/notesSlide" Target="../notesSlides/notesSlide4.xml"/><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4.xml"/><Relationship Id="rId6" Type="http://schemas.openxmlformats.org/officeDocument/2006/relationships/image" Target="../media/image5.png"/><Relationship Id="rId5" Type="http://schemas.openxmlformats.org/officeDocument/2006/relationships/notesSlide" Target="../notesSlides/notesSlide5.xml"/><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5.xml"/><Relationship Id="rId6" Type="http://schemas.openxmlformats.org/officeDocument/2006/relationships/image" Target="../media/image5.png"/><Relationship Id="rId5" Type="http://schemas.openxmlformats.org/officeDocument/2006/relationships/notesSlide" Target="../notesSlides/notesSlide6.xml"/><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6.xml"/><Relationship Id="rId6" Type="http://schemas.openxmlformats.org/officeDocument/2006/relationships/image" Target="../media/image5.png"/><Relationship Id="rId5" Type="http://schemas.openxmlformats.org/officeDocument/2006/relationships/notesSlide" Target="../notesSlides/notesSlide7.xml"/><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7.xml"/><Relationship Id="rId6" Type="http://schemas.openxmlformats.org/officeDocument/2006/relationships/image" Target="../media/image5.png"/><Relationship Id="rId5" Type="http://schemas.openxmlformats.org/officeDocument/2006/relationships/notesSlide" Target="../notesSlides/notesSlide8.xml"/><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24" name="Rectangle 8"/>
          <p:cNvSpPr>
            <a:spLocks noGrp="1" noChangeArrowheads="1"/>
          </p:cNvSpPr>
          <p:nvPr>
            <p:ph type="ctrTitle"/>
          </p:nvPr>
        </p:nvSpPr>
        <p:spPr>
          <a:xfrm>
            <a:off x="2438400" y="609600"/>
            <a:ext cx="7391400" cy="1828800"/>
          </a:xfrm>
        </p:spPr>
        <p:txBody>
          <a:bodyPr/>
          <a:lstStyle/>
          <a:p>
            <a:pPr algn="ctr"/>
            <a:r>
              <a:rPr lang="en-US" sz="3600" dirty="0">
                <a:solidFill>
                  <a:schemeClr val="bg1"/>
                </a:solidFill>
                <a:latin typeface="AvantGarde" panose="020B0402020203020304" pitchFamily="34" charset="0"/>
              </a:rPr>
              <a:t>State Employee Assistance Program (EAP)</a:t>
            </a:r>
            <a:endParaRPr lang="en-US" dirty="0">
              <a:solidFill>
                <a:schemeClr val="bg1"/>
              </a:solidFill>
              <a:latin typeface="AvantGarde" panose="020B0402020203020304" pitchFamily="34" charset="0"/>
            </a:endParaRPr>
          </a:p>
        </p:txBody>
      </p:sp>
      <p:pic>
        <p:nvPicPr>
          <p:cNvPr id="34827" name="Picture 5" descr="Finance_Risk_Management.gif"/>
          <p:cNvPicPr>
            <a:picLocks noGrp="1" noChangeAspect="1"/>
          </p:cNvPicPr>
          <p:nvPr>
            <p:ph sz="half" idx="4294967295"/>
          </p:nvPr>
        </p:nvPicPr>
        <p:blipFill>
          <a:blip r:embed="rId5"/>
          <a:srcRect/>
          <a:stretch>
            <a:fillRect/>
          </a:stretch>
        </p:blipFill>
        <p:spPr>
          <a:xfrm>
            <a:off x="4876800" y="3733801"/>
            <a:ext cx="2438400" cy="2436813"/>
          </a:xfrm>
        </p:spPr>
      </p:pic>
      <p:pic>
        <p:nvPicPr>
          <p:cNvPr id="14" name="Audio 13">
            <a:hlinkClick r:id="" action="ppaction://media"/>
            <a:extLst>
              <a:ext uri="{FF2B5EF4-FFF2-40B4-BE49-F238E27FC236}">
                <a16:creationId xmlns:a16="http://schemas.microsoft.com/office/drawing/2014/main" id="{F6852617-723B-411D-83ED-D1B84895654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914632282"/>
      </p:ext>
    </p:extLst>
  </p:cSld>
  <p:clrMapOvr>
    <a:masterClrMapping/>
  </p:clrMapOvr>
  <mc:AlternateContent xmlns:mc="http://schemas.openxmlformats.org/markup-compatibility/2006" xmlns:p14="http://schemas.microsoft.com/office/powerpoint/2010/main">
    <mc:Choice Requires="p14">
      <p:transition p14:dur="10" advTm="36403"/>
    </mc:Choice>
    <mc:Fallback xmlns="">
      <p:transition advTm="364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p:nvPr>
        </p:nvSpPr>
        <p:spPr>
          <a:xfrm>
            <a:off x="1828800" y="1143000"/>
            <a:ext cx="7772400" cy="1143000"/>
          </a:xfrm>
        </p:spPr>
        <p:txBody>
          <a:bodyPr/>
          <a:lstStyle/>
          <a:p>
            <a:pPr algn="ctr"/>
            <a:r>
              <a:rPr lang="en-US" sz="3600" dirty="0">
                <a:solidFill>
                  <a:srgbClr val="141450"/>
                </a:solidFill>
                <a:latin typeface="AvantGarde" panose="020B0402020203020304" pitchFamily="34" charset="0"/>
              </a:rPr>
              <a:t>Available  Employee Services</a:t>
            </a:r>
          </a:p>
        </p:txBody>
      </p:sp>
      <p:sp>
        <p:nvSpPr>
          <p:cNvPr id="16386" name="Content Placeholder 2"/>
          <p:cNvSpPr>
            <a:spLocks noGrp="1"/>
          </p:cNvSpPr>
          <p:nvPr>
            <p:ph idx="1"/>
          </p:nvPr>
        </p:nvSpPr>
        <p:spPr>
          <a:xfrm>
            <a:off x="2438400" y="2514600"/>
            <a:ext cx="6553200" cy="2971800"/>
          </a:xfrm>
        </p:spPr>
        <p:txBody>
          <a:bodyPr/>
          <a:lstStyle/>
          <a:p>
            <a:pPr>
              <a:lnSpc>
                <a:spcPct val="150000"/>
              </a:lnSpc>
            </a:pPr>
            <a:r>
              <a:rPr lang="en-US" sz="2400" dirty="0">
                <a:solidFill>
                  <a:srgbClr val="141450"/>
                </a:solidFill>
                <a:latin typeface="AvantGarde" panose="020B0402020203020304" pitchFamily="34" charset="0"/>
              </a:rPr>
              <a:t>Confidential assessment and referral</a:t>
            </a:r>
          </a:p>
          <a:p>
            <a:pPr>
              <a:lnSpc>
                <a:spcPct val="150000"/>
              </a:lnSpc>
            </a:pPr>
            <a:r>
              <a:rPr lang="en-US" sz="2400" dirty="0">
                <a:solidFill>
                  <a:srgbClr val="141450"/>
                </a:solidFill>
                <a:latin typeface="AvantGarde" panose="020B0402020203020304" pitchFamily="34" charset="0"/>
              </a:rPr>
              <a:t>Short-term counseling</a:t>
            </a:r>
          </a:p>
          <a:p>
            <a:pPr>
              <a:lnSpc>
                <a:spcPct val="150000"/>
              </a:lnSpc>
            </a:pPr>
            <a:r>
              <a:rPr lang="en-US" sz="2400" dirty="0">
                <a:solidFill>
                  <a:srgbClr val="141450"/>
                </a:solidFill>
                <a:latin typeface="AvantGarde" panose="020B0402020203020304" pitchFamily="34" charset="0"/>
              </a:rPr>
              <a:t>Community resources referral</a:t>
            </a:r>
          </a:p>
          <a:p>
            <a:pPr>
              <a:lnSpc>
                <a:spcPct val="150000"/>
              </a:lnSpc>
            </a:pPr>
            <a:r>
              <a:rPr lang="en-US" sz="2400" dirty="0">
                <a:solidFill>
                  <a:srgbClr val="141450"/>
                </a:solidFill>
                <a:latin typeface="AvantGarde" panose="020B0402020203020304" pitchFamily="34" charset="0"/>
              </a:rPr>
              <a:t>Regional training sessions</a:t>
            </a:r>
          </a:p>
          <a:p>
            <a:pPr>
              <a:lnSpc>
                <a:spcPct val="150000"/>
              </a:lnSpc>
            </a:pPr>
            <a:r>
              <a:rPr lang="en-US" sz="2400" dirty="0">
                <a:solidFill>
                  <a:srgbClr val="141450"/>
                </a:solidFill>
                <a:latin typeface="AvantGarde" panose="020B0402020203020304" pitchFamily="34" charset="0"/>
              </a:rPr>
              <a:t>Annual Behavioral Conference</a:t>
            </a:r>
          </a:p>
          <a:p>
            <a:pPr marL="109537" indent="0">
              <a:buNone/>
            </a:pPr>
            <a:endParaRPr lang="en-US" dirty="0"/>
          </a:p>
        </p:txBody>
      </p:sp>
      <p:pic>
        <p:nvPicPr>
          <p:cNvPr id="16384" name="Audio 16383">
            <a:hlinkClick r:id="" action="ppaction://media"/>
            <a:extLst>
              <a:ext uri="{FF2B5EF4-FFF2-40B4-BE49-F238E27FC236}">
                <a16:creationId xmlns:a16="http://schemas.microsoft.com/office/drawing/2014/main" id="{F375628B-BD37-4BBE-B38B-BD425EFB02C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25744587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65225">
        <p159:morph option="byObject"/>
      </p:transition>
    </mc:Choice>
    <mc:Fallback xmlns="">
      <p:transition spd="slow" advTm="6522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38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38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p:cNvSpPr>
          <p:nvPr>
            <p:ph type="title"/>
          </p:nvPr>
        </p:nvSpPr>
        <p:spPr/>
        <p:txBody>
          <a:bodyPr/>
          <a:lstStyle/>
          <a:p>
            <a:r>
              <a:rPr lang="en-US" sz="3600" dirty="0">
                <a:solidFill>
                  <a:srgbClr val="141450"/>
                </a:solidFill>
                <a:latin typeface="AvantGarde" panose="020B0402020203020304" pitchFamily="34" charset="0"/>
              </a:rPr>
              <a:t>Employee Benefits</a:t>
            </a:r>
          </a:p>
        </p:txBody>
      </p:sp>
      <p:sp>
        <p:nvSpPr>
          <p:cNvPr id="20482" name="Rectangle 3"/>
          <p:cNvSpPr>
            <a:spLocks noGrp="1"/>
          </p:cNvSpPr>
          <p:nvPr>
            <p:ph idx="1"/>
          </p:nvPr>
        </p:nvSpPr>
        <p:spPr>
          <a:xfrm>
            <a:off x="2133600" y="1905000"/>
            <a:ext cx="7772400" cy="4114800"/>
          </a:xfrm>
        </p:spPr>
        <p:txBody>
          <a:bodyPr/>
          <a:lstStyle/>
          <a:p>
            <a:pPr>
              <a:lnSpc>
                <a:spcPct val="150000"/>
              </a:lnSpc>
            </a:pPr>
            <a:r>
              <a:rPr lang="en-US" sz="2000" dirty="0">
                <a:solidFill>
                  <a:srgbClr val="141450"/>
                </a:solidFill>
                <a:latin typeface="AvantGarde" panose="020B0402020203020304" pitchFamily="34" charset="0"/>
              </a:rPr>
              <a:t>Initial assessment and </a:t>
            </a:r>
            <a:r>
              <a:rPr lang="en-US" sz="2000" b="1" u="sng" dirty="0">
                <a:solidFill>
                  <a:srgbClr val="141450"/>
                </a:solidFill>
                <a:latin typeface="AvantGarde" panose="020B0402020203020304" pitchFamily="34" charset="0"/>
              </a:rPr>
              <a:t>2</a:t>
            </a:r>
            <a:r>
              <a:rPr lang="en-US" sz="2000" dirty="0">
                <a:solidFill>
                  <a:srgbClr val="141450"/>
                </a:solidFill>
                <a:latin typeface="AvantGarde" panose="020B0402020203020304" pitchFamily="34" charset="0"/>
              </a:rPr>
              <a:t> follow-up visits per fiscal year at no cost</a:t>
            </a:r>
          </a:p>
          <a:p>
            <a:pPr>
              <a:lnSpc>
                <a:spcPct val="150000"/>
              </a:lnSpc>
            </a:pPr>
            <a:r>
              <a:rPr lang="en-US" sz="2000" dirty="0">
                <a:solidFill>
                  <a:srgbClr val="141450"/>
                </a:solidFill>
                <a:latin typeface="AvantGarde" panose="020B0402020203020304" pitchFamily="34" charset="0"/>
              </a:rPr>
              <a:t>Renews on October 1</a:t>
            </a:r>
            <a:r>
              <a:rPr lang="en-US" sz="2000" baseline="30000" dirty="0">
                <a:solidFill>
                  <a:srgbClr val="141450"/>
                </a:solidFill>
                <a:latin typeface="AvantGarde" panose="020B0402020203020304" pitchFamily="34" charset="0"/>
              </a:rPr>
              <a:t>st</a:t>
            </a:r>
            <a:r>
              <a:rPr lang="en-US" sz="2000" dirty="0">
                <a:solidFill>
                  <a:srgbClr val="141450"/>
                </a:solidFill>
                <a:latin typeface="AvantGarde" panose="020B0402020203020304" pitchFamily="34" charset="0"/>
              </a:rPr>
              <a:t>  each year</a:t>
            </a:r>
          </a:p>
          <a:p>
            <a:pPr>
              <a:lnSpc>
                <a:spcPct val="150000"/>
              </a:lnSpc>
            </a:pPr>
            <a:r>
              <a:rPr lang="en-US" sz="2000" dirty="0">
                <a:solidFill>
                  <a:srgbClr val="141450"/>
                </a:solidFill>
                <a:latin typeface="AvantGarde" panose="020B0402020203020304" pitchFamily="34" charset="0"/>
              </a:rPr>
              <a:t>Available for all participating agency employees and their dependents</a:t>
            </a:r>
          </a:p>
          <a:p>
            <a:pPr>
              <a:lnSpc>
                <a:spcPct val="150000"/>
              </a:lnSpc>
            </a:pPr>
            <a:r>
              <a:rPr lang="en-US" sz="2000" dirty="0">
                <a:solidFill>
                  <a:srgbClr val="141450"/>
                </a:solidFill>
                <a:latin typeface="AvantGarde" panose="020B0402020203020304" pitchFamily="34" charset="0"/>
              </a:rPr>
              <a:t>May be used for assessment and counseling for an individual and family issues</a:t>
            </a:r>
          </a:p>
          <a:p>
            <a:pPr>
              <a:lnSpc>
                <a:spcPct val="150000"/>
              </a:lnSpc>
            </a:pPr>
            <a:r>
              <a:rPr lang="en-US" sz="2000" dirty="0">
                <a:solidFill>
                  <a:srgbClr val="141450"/>
                </a:solidFill>
                <a:latin typeface="AvantGarde" panose="020B0402020203020304" pitchFamily="34" charset="0"/>
              </a:rPr>
              <a:t>Family group counseling sessions available</a:t>
            </a:r>
          </a:p>
        </p:txBody>
      </p:sp>
      <p:pic>
        <p:nvPicPr>
          <p:cNvPr id="20483" name="Audio 20482">
            <a:hlinkClick r:id="" action="ppaction://media"/>
            <a:extLst>
              <a:ext uri="{FF2B5EF4-FFF2-40B4-BE49-F238E27FC236}">
                <a16:creationId xmlns:a16="http://schemas.microsoft.com/office/drawing/2014/main" id="{544BC6C0-7BCF-443D-AF4E-B57EF21B9E4A}"/>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24834" y="6165743"/>
            <a:ext cx="609600" cy="609600"/>
          </a:xfrm>
          <a:prstGeom prst="rect">
            <a:avLst/>
          </a:prstGeom>
        </p:spPr>
      </p:pic>
    </p:spTree>
    <p:custDataLst>
      <p:tags r:id="rId1"/>
    </p:custDataLst>
    <p:extLst>
      <p:ext uri="{BB962C8B-B14F-4D97-AF65-F5344CB8AC3E}">
        <p14:creationId xmlns:p14="http://schemas.microsoft.com/office/powerpoint/2010/main" val="4088689806"/>
      </p:ext>
    </p:extLst>
  </p:cSld>
  <p:clrMapOvr>
    <a:masterClrMapping/>
  </p:clrMapOvr>
  <p:transition advTm="68162">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48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48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p:txBody>
          <a:bodyPr/>
          <a:lstStyle/>
          <a:p>
            <a:r>
              <a:rPr lang="en-US" sz="3600" dirty="0">
                <a:solidFill>
                  <a:srgbClr val="141450"/>
                </a:solidFill>
                <a:latin typeface="AvantGarde" panose="020B0402020203020304" pitchFamily="34" charset="0"/>
              </a:rPr>
              <a:t>Types of Assistance</a:t>
            </a:r>
          </a:p>
        </p:txBody>
      </p:sp>
      <p:sp>
        <p:nvSpPr>
          <p:cNvPr id="18434" name="Content Placeholder 2"/>
          <p:cNvSpPr>
            <a:spLocks noGrp="1"/>
          </p:cNvSpPr>
          <p:nvPr>
            <p:ph idx="1"/>
          </p:nvPr>
        </p:nvSpPr>
        <p:spPr>
          <a:xfrm>
            <a:off x="2209800" y="1905000"/>
            <a:ext cx="7772400" cy="4191000"/>
          </a:xfrm>
        </p:spPr>
        <p:txBody>
          <a:bodyPr/>
          <a:lstStyle/>
          <a:p>
            <a:pPr>
              <a:lnSpc>
                <a:spcPct val="150000"/>
              </a:lnSpc>
            </a:pPr>
            <a:r>
              <a:rPr lang="en-US" sz="2000" dirty="0">
                <a:solidFill>
                  <a:srgbClr val="141450"/>
                </a:solidFill>
                <a:latin typeface="AvantGarde" panose="020B0402020203020304" pitchFamily="34" charset="0"/>
              </a:rPr>
              <a:t>Marital/Family</a:t>
            </a:r>
          </a:p>
          <a:p>
            <a:pPr>
              <a:lnSpc>
                <a:spcPct val="150000"/>
              </a:lnSpc>
            </a:pPr>
            <a:r>
              <a:rPr lang="en-US" sz="2000" dirty="0">
                <a:solidFill>
                  <a:srgbClr val="141450"/>
                </a:solidFill>
                <a:latin typeface="AvantGarde" panose="020B0402020203020304" pitchFamily="34" charset="0"/>
              </a:rPr>
              <a:t>Financial management</a:t>
            </a:r>
          </a:p>
          <a:p>
            <a:pPr>
              <a:lnSpc>
                <a:spcPct val="150000"/>
              </a:lnSpc>
            </a:pPr>
            <a:r>
              <a:rPr lang="en-US" sz="2000" dirty="0">
                <a:solidFill>
                  <a:srgbClr val="141450"/>
                </a:solidFill>
                <a:latin typeface="AvantGarde" panose="020B0402020203020304" pitchFamily="34" charset="0"/>
              </a:rPr>
              <a:t>Job and personal stress management</a:t>
            </a:r>
          </a:p>
          <a:p>
            <a:pPr>
              <a:lnSpc>
                <a:spcPct val="150000"/>
              </a:lnSpc>
            </a:pPr>
            <a:r>
              <a:rPr lang="en-US" sz="2000" dirty="0">
                <a:solidFill>
                  <a:srgbClr val="141450"/>
                </a:solidFill>
                <a:latin typeface="AvantGarde" panose="020B0402020203020304" pitchFamily="34" charset="0"/>
              </a:rPr>
              <a:t>Depression and anxiety</a:t>
            </a:r>
          </a:p>
          <a:p>
            <a:pPr>
              <a:lnSpc>
                <a:spcPct val="150000"/>
              </a:lnSpc>
            </a:pPr>
            <a:r>
              <a:rPr lang="en-US" sz="2000" dirty="0">
                <a:solidFill>
                  <a:srgbClr val="141450"/>
                </a:solidFill>
                <a:latin typeface="AvantGarde" panose="020B0402020203020304" pitchFamily="34" charset="0"/>
              </a:rPr>
              <a:t>Eating disorders</a:t>
            </a:r>
          </a:p>
          <a:p>
            <a:pPr>
              <a:lnSpc>
                <a:spcPct val="150000"/>
              </a:lnSpc>
            </a:pPr>
            <a:r>
              <a:rPr lang="en-US" sz="2000" dirty="0">
                <a:solidFill>
                  <a:srgbClr val="141450"/>
                </a:solidFill>
                <a:latin typeface="AvantGarde" panose="020B0402020203020304" pitchFamily="34" charset="0"/>
              </a:rPr>
              <a:t>ADHD/ADD</a:t>
            </a:r>
          </a:p>
          <a:p>
            <a:pPr>
              <a:lnSpc>
                <a:spcPct val="150000"/>
              </a:lnSpc>
            </a:pPr>
            <a:r>
              <a:rPr lang="en-US" sz="2000" dirty="0">
                <a:solidFill>
                  <a:srgbClr val="141450"/>
                </a:solidFill>
                <a:latin typeface="AvantGarde" panose="020B0402020203020304" pitchFamily="34" charset="0"/>
              </a:rPr>
              <a:t>Substance use disorders</a:t>
            </a:r>
          </a:p>
          <a:p>
            <a:pPr>
              <a:lnSpc>
                <a:spcPct val="150000"/>
              </a:lnSpc>
            </a:pPr>
            <a:r>
              <a:rPr lang="en-US" sz="2000" dirty="0">
                <a:solidFill>
                  <a:srgbClr val="141450"/>
                </a:solidFill>
                <a:latin typeface="AvantGarde" panose="020B0402020203020304" pitchFamily="34" charset="0"/>
              </a:rPr>
              <a:t>Work-related problems</a:t>
            </a:r>
          </a:p>
        </p:txBody>
      </p:sp>
      <p:pic>
        <p:nvPicPr>
          <p:cNvPr id="18" name="Audio 17">
            <a:hlinkClick r:id="" action="ppaction://media"/>
            <a:extLst>
              <a:ext uri="{FF2B5EF4-FFF2-40B4-BE49-F238E27FC236}">
                <a16:creationId xmlns:a16="http://schemas.microsoft.com/office/drawing/2014/main" id="{77EEED16-00FC-4662-9028-7DB89C70F355}"/>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2677400692"/>
      </p:ext>
    </p:extLst>
  </p:cSld>
  <p:clrMapOvr>
    <a:masterClrMapping/>
  </p:clrMapOvr>
  <p:transition advTm="45603">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p:cNvSpPr>
          <p:nvPr>
            <p:ph type="title"/>
          </p:nvPr>
        </p:nvSpPr>
        <p:spPr/>
        <p:txBody>
          <a:bodyPr/>
          <a:lstStyle/>
          <a:p>
            <a:r>
              <a:rPr lang="en-US" sz="3600" dirty="0">
                <a:solidFill>
                  <a:srgbClr val="141450"/>
                </a:solidFill>
                <a:latin typeface="AvantGarde" panose="020B0402020203020304" pitchFamily="34" charset="0"/>
              </a:rPr>
              <a:t>Program Advantages</a:t>
            </a:r>
          </a:p>
        </p:txBody>
      </p:sp>
      <p:sp>
        <p:nvSpPr>
          <p:cNvPr id="22530" name="Rectangle 3"/>
          <p:cNvSpPr>
            <a:spLocks noGrp="1"/>
          </p:cNvSpPr>
          <p:nvPr>
            <p:ph idx="1"/>
          </p:nvPr>
        </p:nvSpPr>
        <p:spPr/>
        <p:txBody>
          <a:bodyPr/>
          <a:lstStyle/>
          <a:p>
            <a:pPr>
              <a:lnSpc>
                <a:spcPct val="150000"/>
              </a:lnSpc>
            </a:pPr>
            <a:r>
              <a:rPr lang="en-US" sz="2000" dirty="0">
                <a:solidFill>
                  <a:srgbClr val="141450"/>
                </a:solidFill>
                <a:latin typeface="AvantGarde" panose="020B0402020203020304" pitchFamily="34" charset="0"/>
              </a:rPr>
              <a:t>Provider network is nationwide</a:t>
            </a:r>
          </a:p>
          <a:p>
            <a:pPr>
              <a:lnSpc>
                <a:spcPct val="150000"/>
              </a:lnSpc>
            </a:pPr>
            <a:r>
              <a:rPr lang="en-US" sz="2000" dirty="0">
                <a:solidFill>
                  <a:srgbClr val="141450"/>
                </a:solidFill>
                <a:latin typeface="AvantGarde" panose="020B0402020203020304" pitchFamily="34" charset="0"/>
              </a:rPr>
              <a:t>Dedicated care coordinator</a:t>
            </a:r>
          </a:p>
          <a:p>
            <a:pPr>
              <a:lnSpc>
                <a:spcPct val="150000"/>
              </a:lnSpc>
            </a:pPr>
            <a:r>
              <a:rPr lang="en-US" sz="2000" dirty="0">
                <a:solidFill>
                  <a:srgbClr val="141450"/>
                </a:solidFill>
                <a:latin typeface="AvantGarde" panose="020B0402020203020304" pitchFamily="34" charset="0"/>
              </a:rPr>
              <a:t>Routine appointments scheduled in 3 days</a:t>
            </a:r>
          </a:p>
          <a:p>
            <a:pPr>
              <a:lnSpc>
                <a:spcPct val="150000"/>
              </a:lnSpc>
            </a:pPr>
            <a:r>
              <a:rPr lang="en-US" sz="2000" dirty="0">
                <a:solidFill>
                  <a:srgbClr val="141450"/>
                </a:solidFill>
                <a:latin typeface="AvantGarde" panose="020B0402020203020304" pitchFamily="34" charset="0"/>
              </a:rPr>
              <a:t>Face-to-face assessment on every case</a:t>
            </a:r>
          </a:p>
          <a:p>
            <a:pPr>
              <a:lnSpc>
                <a:spcPct val="150000"/>
              </a:lnSpc>
            </a:pPr>
            <a:r>
              <a:rPr lang="en-US" sz="2000" dirty="0">
                <a:solidFill>
                  <a:srgbClr val="141450"/>
                </a:solidFill>
                <a:latin typeface="AvantGarde" panose="020B0402020203020304" pitchFamily="34" charset="0"/>
              </a:rPr>
              <a:t>24 hours/day, 7 days/week access to a live contact person</a:t>
            </a:r>
          </a:p>
          <a:p>
            <a:pPr>
              <a:lnSpc>
                <a:spcPct val="150000"/>
              </a:lnSpc>
            </a:pPr>
            <a:r>
              <a:rPr lang="en-US" sz="2000" dirty="0">
                <a:solidFill>
                  <a:srgbClr val="141450"/>
                </a:solidFill>
                <a:latin typeface="AvantGarde" panose="020B0402020203020304" pitchFamily="34" charset="0"/>
              </a:rPr>
              <a:t>Online work/life resources available at BHS website</a:t>
            </a:r>
          </a:p>
          <a:p>
            <a:pPr>
              <a:lnSpc>
                <a:spcPct val="150000"/>
              </a:lnSpc>
            </a:pPr>
            <a:r>
              <a:rPr lang="en-US" sz="2000" dirty="0">
                <a:solidFill>
                  <a:srgbClr val="141450"/>
                </a:solidFill>
                <a:latin typeface="AvantGarde" panose="020B0402020203020304" pitchFamily="34" charset="0"/>
              </a:rPr>
              <a:t>Online member password: DORM</a:t>
            </a:r>
          </a:p>
        </p:txBody>
      </p:sp>
      <p:pic>
        <p:nvPicPr>
          <p:cNvPr id="27" name="Audio 26">
            <a:hlinkClick r:id="" action="ppaction://media"/>
            <a:extLst>
              <a:ext uri="{FF2B5EF4-FFF2-40B4-BE49-F238E27FC236}">
                <a16:creationId xmlns:a16="http://schemas.microsoft.com/office/drawing/2014/main" id="{DFC6799B-D9CE-4FE8-986C-2FD5D9B804A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2154664242"/>
      </p:ext>
    </p:extLst>
  </p:cSld>
  <p:clrMapOvr>
    <a:masterClrMapping/>
  </p:clrMapOvr>
  <p:transition advTm="70863">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p:nvPr>
        </p:nvSpPr>
        <p:spPr/>
        <p:txBody>
          <a:bodyPr/>
          <a:lstStyle/>
          <a:p>
            <a:r>
              <a:rPr lang="en-US" sz="3600" dirty="0">
                <a:solidFill>
                  <a:srgbClr val="141450"/>
                </a:solidFill>
                <a:latin typeface="AvantGarde" panose="020B0402020203020304" pitchFamily="34" charset="0"/>
              </a:rPr>
              <a:t>Available  Agency Services</a:t>
            </a:r>
          </a:p>
        </p:txBody>
      </p:sp>
      <p:sp>
        <p:nvSpPr>
          <p:cNvPr id="16386" name="Content Placeholder 2"/>
          <p:cNvSpPr>
            <a:spLocks noGrp="1"/>
          </p:cNvSpPr>
          <p:nvPr>
            <p:ph idx="1"/>
          </p:nvPr>
        </p:nvSpPr>
        <p:spPr>
          <a:xfrm>
            <a:off x="2209800" y="2133600"/>
            <a:ext cx="7772400" cy="3962400"/>
          </a:xfrm>
        </p:spPr>
        <p:txBody>
          <a:bodyPr/>
          <a:lstStyle/>
          <a:p>
            <a:pPr>
              <a:lnSpc>
                <a:spcPct val="150000"/>
              </a:lnSpc>
            </a:pPr>
            <a:r>
              <a:rPr lang="en-US" sz="2400" dirty="0">
                <a:solidFill>
                  <a:srgbClr val="141450"/>
                </a:solidFill>
                <a:latin typeface="AvantGarde" panose="020B0402020203020304" pitchFamily="34" charset="0"/>
              </a:rPr>
              <a:t>Supervisory referrals</a:t>
            </a:r>
          </a:p>
          <a:p>
            <a:pPr>
              <a:lnSpc>
                <a:spcPct val="150000"/>
              </a:lnSpc>
            </a:pPr>
            <a:r>
              <a:rPr lang="en-US" sz="2400" dirty="0">
                <a:solidFill>
                  <a:srgbClr val="141450"/>
                </a:solidFill>
                <a:latin typeface="AvantGarde" panose="020B0402020203020304" pitchFamily="34" charset="0"/>
              </a:rPr>
              <a:t>Group Grief counseling</a:t>
            </a:r>
          </a:p>
          <a:p>
            <a:pPr>
              <a:lnSpc>
                <a:spcPct val="150000"/>
              </a:lnSpc>
            </a:pPr>
            <a:r>
              <a:rPr lang="en-US" sz="2400" dirty="0">
                <a:solidFill>
                  <a:srgbClr val="141450"/>
                </a:solidFill>
                <a:latin typeface="AvantGarde" panose="020B0402020203020304" pitchFamily="34" charset="0"/>
              </a:rPr>
              <a:t>Critical incident stress debriefing</a:t>
            </a:r>
          </a:p>
          <a:p>
            <a:pPr marL="109537" indent="0">
              <a:buNone/>
            </a:pPr>
            <a:endParaRPr lang="en-US" sz="3600" dirty="0"/>
          </a:p>
        </p:txBody>
      </p:sp>
      <p:pic>
        <p:nvPicPr>
          <p:cNvPr id="16397" name="Audio 16396">
            <a:hlinkClick r:id="" action="ppaction://media"/>
            <a:extLst>
              <a:ext uri="{FF2B5EF4-FFF2-40B4-BE49-F238E27FC236}">
                <a16:creationId xmlns:a16="http://schemas.microsoft.com/office/drawing/2014/main" id="{C3577F4F-A0B7-4507-A858-0AB8D90EAE9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2735576918"/>
      </p:ext>
    </p:extLst>
  </p:cSld>
  <p:clrMapOvr>
    <a:masterClrMapping/>
  </p:clrMapOvr>
  <p:transition advTm="75197">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39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39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p:cNvSpPr>
          <p:nvPr>
            <p:ph type="title"/>
          </p:nvPr>
        </p:nvSpPr>
        <p:spPr>
          <a:xfrm>
            <a:off x="2057400" y="685800"/>
            <a:ext cx="7772400" cy="1143000"/>
          </a:xfrm>
        </p:spPr>
        <p:txBody>
          <a:bodyPr/>
          <a:lstStyle/>
          <a:p>
            <a:pPr>
              <a:lnSpc>
                <a:spcPct val="150000"/>
              </a:lnSpc>
            </a:pPr>
            <a:r>
              <a:rPr lang="en-US" sz="3600" dirty="0">
                <a:solidFill>
                  <a:srgbClr val="141450"/>
                </a:solidFill>
                <a:latin typeface="AvantGarde" panose="020B0402020203020304" pitchFamily="34" charset="0"/>
              </a:rPr>
              <a:t>How to Access Program Services</a:t>
            </a:r>
          </a:p>
        </p:txBody>
      </p:sp>
      <p:sp>
        <p:nvSpPr>
          <p:cNvPr id="24578" name="Rectangle 3"/>
          <p:cNvSpPr>
            <a:spLocks noGrp="1"/>
          </p:cNvSpPr>
          <p:nvPr>
            <p:ph idx="1"/>
          </p:nvPr>
        </p:nvSpPr>
        <p:spPr>
          <a:xfrm>
            <a:off x="2057400" y="1905000"/>
            <a:ext cx="7772400" cy="4114800"/>
          </a:xfrm>
        </p:spPr>
        <p:txBody>
          <a:bodyPr/>
          <a:lstStyle/>
          <a:p>
            <a:pPr>
              <a:lnSpc>
                <a:spcPct val="150000"/>
              </a:lnSpc>
            </a:pPr>
            <a:r>
              <a:rPr lang="en-US" sz="2000" dirty="0">
                <a:solidFill>
                  <a:srgbClr val="141450"/>
                </a:solidFill>
                <a:latin typeface="AvantGarde" panose="020B0402020203020304" pitchFamily="34" charset="0"/>
              </a:rPr>
              <a:t>Call BHS at </a:t>
            </a:r>
            <a:r>
              <a:rPr lang="en-US" sz="2000" dirty="0">
                <a:solidFill>
                  <a:schemeClr val="accent2"/>
                </a:solidFill>
                <a:latin typeface="AvantGarde" panose="020B0402020203020304" pitchFamily="34" charset="0"/>
              </a:rPr>
              <a:t>800-245-1150</a:t>
            </a:r>
            <a:r>
              <a:rPr lang="en-US" sz="2000" dirty="0">
                <a:solidFill>
                  <a:srgbClr val="141450"/>
                </a:solidFill>
                <a:latin typeface="AvantGarde" panose="020B0402020203020304" pitchFamily="34" charset="0"/>
              </a:rPr>
              <a:t> or </a:t>
            </a:r>
            <a:r>
              <a:rPr lang="en-US" sz="2000" dirty="0">
                <a:solidFill>
                  <a:schemeClr val="accent2"/>
                </a:solidFill>
                <a:latin typeface="AvantGarde" panose="020B0402020203020304" pitchFamily="34" charset="0"/>
              </a:rPr>
              <a:t>205-879-1150</a:t>
            </a:r>
          </a:p>
          <a:p>
            <a:pPr>
              <a:lnSpc>
                <a:spcPct val="150000"/>
              </a:lnSpc>
            </a:pPr>
            <a:r>
              <a:rPr lang="en-US" sz="2000" dirty="0">
                <a:solidFill>
                  <a:srgbClr val="141450"/>
                </a:solidFill>
                <a:latin typeface="AvantGarde" panose="020B0402020203020304" pitchFamily="34" charset="0"/>
              </a:rPr>
              <a:t>Ask to speak with a state EAP care coordinator</a:t>
            </a:r>
          </a:p>
          <a:p>
            <a:pPr>
              <a:lnSpc>
                <a:spcPct val="150000"/>
              </a:lnSpc>
            </a:pPr>
            <a:r>
              <a:rPr lang="en-US" sz="2000" dirty="0">
                <a:solidFill>
                  <a:srgbClr val="141450"/>
                </a:solidFill>
                <a:latin typeface="AvantGarde" panose="020B0402020203020304" pitchFamily="34" charset="0"/>
              </a:rPr>
              <a:t>Provide your job class code &amp; agency’s name</a:t>
            </a:r>
          </a:p>
          <a:p>
            <a:pPr>
              <a:lnSpc>
                <a:spcPct val="150000"/>
              </a:lnSpc>
            </a:pPr>
            <a:r>
              <a:rPr lang="en-US" sz="2000" dirty="0">
                <a:solidFill>
                  <a:srgbClr val="141450"/>
                </a:solidFill>
                <a:latin typeface="AvantGarde" panose="020B0402020203020304" pitchFamily="34" charset="0"/>
              </a:rPr>
              <a:t>Dependent needs to know your agency’s name &amp; job class code to use EAP services</a:t>
            </a:r>
          </a:p>
          <a:p>
            <a:pPr>
              <a:lnSpc>
                <a:spcPct val="150000"/>
              </a:lnSpc>
            </a:pPr>
            <a:r>
              <a:rPr lang="en-US" sz="2000" dirty="0">
                <a:solidFill>
                  <a:srgbClr val="141450"/>
                </a:solidFill>
                <a:latin typeface="AvantGarde" panose="020B0402020203020304" pitchFamily="34" charset="0"/>
              </a:rPr>
              <a:t>Out of state services available</a:t>
            </a:r>
          </a:p>
          <a:p>
            <a:pPr>
              <a:lnSpc>
                <a:spcPct val="150000"/>
              </a:lnSpc>
            </a:pPr>
            <a:r>
              <a:rPr lang="en-US" sz="2000" dirty="0">
                <a:solidFill>
                  <a:srgbClr val="141450"/>
                </a:solidFill>
                <a:latin typeface="AvantGarde" panose="020B0402020203020304" pitchFamily="34" charset="0"/>
              </a:rPr>
              <a:t>Business Hours: 7:00 a.m. – 5:30 p.m., CST</a:t>
            </a:r>
          </a:p>
          <a:p>
            <a:pPr>
              <a:lnSpc>
                <a:spcPct val="150000"/>
              </a:lnSpc>
            </a:pPr>
            <a:r>
              <a:rPr lang="en-US" sz="2000" dirty="0">
                <a:solidFill>
                  <a:schemeClr val="accent2"/>
                </a:solidFill>
                <a:latin typeface="AvantGarde" panose="020B0402020203020304" pitchFamily="34" charset="0"/>
              </a:rPr>
              <a:t>www.BehavioralHealthSystems.com</a:t>
            </a:r>
          </a:p>
        </p:txBody>
      </p:sp>
      <p:pic>
        <p:nvPicPr>
          <p:cNvPr id="9" name="Audio 8">
            <a:hlinkClick r:id="" action="ppaction://media"/>
            <a:extLst>
              <a:ext uri="{FF2B5EF4-FFF2-40B4-BE49-F238E27FC236}">
                <a16:creationId xmlns:a16="http://schemas.microsoft.com/office/drawing/2014/main" id="{BB16CA86-FE7C-41F0-88A4-3DBA70E0A360}"/>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3830798047"/>
      </p:ext>
    </p:extLst>
  </p:cSld>
  <p:clrMapOvr>
    <a:masterClrMapping/>
  </p:clrMapOvr>
  <p:transition advTm="61192">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p:cNvSpPr>
          <p:nvPr>
            <p:ph type="title"/>
          </p:nvPr>
        </p:nvSpPr>
        <p:spPr>
          <a:xfrm>
            <a:off x="1981200" y="685800"/>
            <a:ext cx="8229600" cy="1524000"/>
          </a:xfrm>
        </p:spPr>
        <p:txBody>
          <a:bodyPr>
            <a:normAutofit/>
          </a:bodyPr>
          <a:lstStyle/>
          <a:p>
            <a:pPr fontAlgn="auto">
              <a:spcAft>
                <a:spcPts val="0"/>
              </a:spcAft>
              <a:defRPr/>
            </a:pPr>
            <a:r>
              <a:rPr lang="en-US" sz="3600" dirty="0">
                <a:solidFill>
                  <a:srgbClr val="141450"/>
                </a:solidFill>
                <a:latin typeface="AvantGarde" panose="020B0402020203020304" pitchFamily="34" charset="0"/>
              </a:rPr>
              <a:t>Who to Contact If Questions or Concerns:</a:t>
            </a:r>
          </a:p>
        </p:txBody>
      </p:sp>
      <p:sp>
        <p:nvSpPr>
          <p:cNvPr id="26626" name="Rectangle 3"/>
          <p:cNvSpPr>
            <a:spLocks noGrp="1"/>
          </p:cNvSpPr>
          <p:nvPr>
            <p:ph idx="1"/>
          </p:nvPr>
        </p:nvSpPr>
        <p:spPr>
          <a:xfrm>
            <a:off x="1981200" y="2209800"/>
            <a:ext cx="7924800" cy="4114800"/>
          </a:xfrm>
        </p:spPr>
        <p:txBody>
          <a:bodyPr>
            <a:normAutofit/>
          </a:bodyPr>
          <a:lstStyle/>
          <a:p>
            <a:pPr marL="109728" indent="0" algn="ctr" fontAlgn="auto">
              <a:spcAft>
                <a:spcPts val="0"/>
              </a:spcAft>
              <a:buClr>
                <a:schemeClr val="accent3"/>
              </a:buClr>
              <a:buNone/>
              <a:defRPr/>
            </a:pPr>
            <a:endParaRPr lang="en-US" sz="1400" dirty="0">
              <a:solidFill>
                <a:srgbClr val="141450"/>
              </a:solidFill>
              <a:latin typeface="AvantGarde" panose="020B0402020203020304" pitchFamily="34" charset="0"/>
            </a:endParaRPr>
          </a:p>
          <a:p>
            <a:pPr marL="109728" indent="0" algn="ctr" fontAlgn="auto">
              <a:spcAft>
                <a:spcPts val="0"/>
              </a:spcAft>
              <a:buClr>
                <a:schemeClr val="accent3"/>
              </a:buClr>
              <a:buNone/>
              <a:defRPr/>
            </a:pPr>
            <a:r>
              <a:rPr lang="en-US" sz="1800" dirty="0">
                <a:solidFill>
                  <a:srgbClr val="141450"/>
                </a:solidFill>
                <a:latin typeface="AvantGarde" panose="020B0402020203020304" pitchFamily="34" charset="0"/>
              </a:rPr>
              <a:t>EAP Program Coordinator Kwatasian Hunt </a:t>
            </a:r>
          </a:p>
          <a:p>
            <a:pPr marL="109728" indent="0" algn="ctr" fontAlgn="auto">
              <a:spcAft>
                <a:spcPts val="0"/>
              </a:spcAft>
              <a:buClr>
                <a:schemeClr val="accent3"/>
              </a:buClr>
              <a:buNone/>
              <a:defRPr/>
            </a:pPr>
            <a:r>
              <a:rPr lang="en-US" sz="1800" dirty="0">
                <a:solidFill>
                  <a:srgbClr val="141450"/>
                </a:solidFill>
                <a:latin typeface="AvantGarde" panose="020B0402020203020304" pitchFamily="34" charset="0"/>
              </a:rPr>
              <a:t>Phone: 334-223-6153</a:t>
            </a:r>
          </a:p>
          <a:p>
            <a:pPr marL="109728" indent="0" algn="ctr" fontAlgn="auto">
              <a:spcAft>
                <a:spcPts val="0"/>
              </a:spcAft>
              <a:buClr>
                <a:schemeClr val="accent3"/>
              </a:buClr>
              <a:buNone/>
              <a:defRPr/>
            </a:pPr>
            <a:r>
              <a:rPr lang="en-US" sz="1800" dirty="0">
                <a:solidFill>
                  <a:srgbClr val="141450"/>
                </a:solidFill>
                <a:latin typeface="AvantGarde" panose="020B0402020203020304" pitchFamily="34" charset="0"/>
              </a:rPr>
              <a:t>E-mail:  EAP.information@finance.alabama.gov</a:t>
            </a:r>
          </a:p>
          <a:p>
            <a:pPr marL="109728" indent="0" algn="ctr" fontAlgn="auto">
              <a:spcAft>
                <a:spcPts val="0"/>
              </a:spcAft>
              <a:buClr>
                <a:schemeClr val="accent3"/>
              </a:buClr>
              <a:buNone/>
              <a:defRPr/>
            </a:pPr>
            <a:endParaRPr lang="en-US" sz="1800" dirty="0">
              <a:solidFill>
                <a:srgbClr val="141450"/>
              </a:solidFill>
              <a:latin typeface="AvantGarde" panose="020B0402020203020304" pitchFamily="34" charset="0"/>
            </a:endParaRPr>
          </a:p>
          <a:p>
            <a:pPr marL="109728" indent="0" algn="ctr" fontAlgn="auto">
              <a:spcAft>
                <a:spcPts val="0"/>
              </a:spcAft>
              <a:buClr>
                <a:schemeClr val="accent3"/>
              </a:buClr>
              <a:buNone/>
              <a:defRPr/>
            </a:pPr>
            <a:r>
              <a:rPr lang="en-US" sz="1800" dirty="0">
                <a:solidFill>
                  <a:srgbClr val="141450"/>
                </a:solidFill>
                <a:latin typeface="AvantGarde" panose="020B0402020203020304" pitchFamily="34" charset="0"/>
              </a:rPr>
              <a:t>Visit the Division of Risk Management website: www.riskmgt.alabama.gov</a:t>
            </a:r>
          </a:p>
          <a:p>
            <a:pPr marL="109728" indent="0" algn="ctr" fontAlgn="auto">
              <a:spcAft>
                <a:spcPts val="0"/>
              </a:spcAft>
              <a:buClr>
                <a:schemeClr val="accent3"/>
              </a:buClr>
              <a:buNone/>
              <a:defRPr/>
            </a:pPr>
            <a:r>
              <a:rPr lang="en-US" sz="1800" dirty="0">
                <a:solidFill>
                  <a:srgbClr val="141450"/>
                </a:solidFill>
                <a:latin typeface="AvantGarde" panose="020B0402020203020304" pitchFamily="34" charset="0"/>
              </a:rPr>
              <a:t>Select “Employee Assistance Program” for program details</a:t>
            </a:r>
          </a:p>
          <a:p>
            <a:pPr marL="109728" indent="0" fontAlgn="auto">
              <a:spcAft>
                <a:spcPts val="0"/>
              </a:spcAft>
              <a:buClr>
                <a:schemeClr val="accent3"/>
              </a:buClr>
              <a:buNone/>
              <a:defRPr/>
            </a:pPr>
            <a:endParaRPr lang="en-US" dirty="0"/>
          </a:p>
        </p:txBody>
      </p:sp>
      <p:pic>
        <p:nvPicPr>
          <p:cNvPr id="10" name="Audio 9">
            <a:hlinkClick r:id="" action="ppaction://media"/>
            <a:extLst>
              <a:ext uri="{FF2B5EF4-FFF2-40B4-BE49-F238E27FC236}">
                <a16:creationId xmlns:a16="http://schemas.microsoft.com/office/drawing/2014/main" id="{F3F1EEAD-9B00-449D-94F3-1CA3C394686C}"/>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205771182"/>
      </p:ext>
    </p:extLst>
  </p:cSld>
  <p:clrMapOvr>
    <a:masterClrMapping/>
  </p:clrMapOvr>
  <p:transition advTm="35882">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5|0.6|0.7|0.7|0.7"/>
</p:tagLst>
</file>

<file path=ppt/tags/tag2.xml><?xml version="1.0" encoding="utf-8"?>
<p:tagLst xmlns:a="http://schemas.openxmlformats.org/drawingml/2006/main" xmlns:r="http://schemas.openxmlformats.org/officeDocument/2006/relationships" xmlns:p="http://schemas.openxmlformats.org/presentationml/2006/main">
  <p:tag name="TIMING" val="|0.5|0.6|0.6|0.6|0.7"/>
</p:tagLst>
</file>

<file path=ppt/tags/tag3.xml><?xml version="1.0" encoding="utf-8"?>
<p:tagLst xmlns:a="http://schemas.openxmlformats.org/drawingml/2006/main" xmlns:r="http://schemas.openxmlformats.org/officeDocument/2006/relationships" xmlns:p="http://schemas.openxmlformats.org/presentationml/2006/main">
  <p:tag name="TIMING" val="|0.9|0.6|0.6|0.6|0.7|0.5|0.7|0.7"/>
</p:tagLst>
</file>

<file path=ppt/tags/tag4.xml><?xml version="1.0" encoding="utf-8"?>
<p:tagLst xmlns:a="http://schemas.openxmlformats.org/drawingml/2006/main" xmlns:r="http://schemas.openxmlformats.org/officeDocument/2006/relationships" xmlns:p="http://schemas.openxmlformats.org/presentationml/2006/main">
  <p:tag name="TIMING" val="|3.6|0.7|0.5|0.7|0.7|0.6|0.8"/>
</p:tagLst>
</file>

<file path=ppt/tags/tag5.xml><?xml version="1.0" encoding="utf-8"?>
<p:tagLst xmlns:a="http://schemas.openxmlformats.org/drawingml/2006/main" xmlns:r="http://schemas.openxmlformats.org/officeDocument/2006/relationships" xmlns:p="http://schemas.openxmlformats.org/presentationml/2006/main">
  <p:tag name="TIMING" val="|4.1|2.2|1.6"/>
</p:tagLst>
</file>

<file path=ppt/tags/tag6.xml><?xml version="1.0" encoding="utf-8"?>
<p:tagLst xmlns:a="http://schemas.openxmlformats.org/drawingml/2006/main" xmlns:r="http://schemas.openxmlformats.org/officeDocument/2006/relationships" xmlns:p="http://schemas.openxmlformats.org/presentationml/2006/main">
  <p:tag name="TIMING" val="|1|0.4|0.5|0.5|0.5|0.5|0.6"/>
</p:tagLst>
</file>

<file path=ppt/tags/tag7.xml><?xml version="1.0" encoding="utf-8"?>
<p:tagLst xmlns:a="http://schemas.openxmlformats.org/drawingml/2006/main" xmlns:r="http://schemas.openxmlformats.org/officeDocument/2006/relationships" xmlns:p="http://schemas.openxmlformats.org/presentationml/2006/main">
  <p:tag name="TIMING" val="|1.2|0.6|0.6|0.8|0.5"/>
</p:tagLst>
</file>

<file path=ppt/theme/theme1.xml><?xml version="1.0" encoding="utf-8"?>
<a:theme xmlns:a="http://schemas.openxmlformats.org/drawingml/2006/main" name="PPP_SBUSI_TXT_Penpaper">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537</TotalTime>
  <Words>982</Words>
  <Application>Microsoft Office PowerPoint</Application>
  <PresentationFormat>Widescreen</PresentationFormat>
  <Paragraphs>78</Paragraphs>
  <Slides>8</Slides>
  <Notes>8</Notes>
  <HiddenSlides>0</HiddenSlides>
  <MMClips>8</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AvantGarde</vt:lpstr>
      <vt:lpstr>Calibri</vt:lpstr>
      <vt:lpstr>Times New Roman</vt:lpstr>
      <vt:lpstr>PPP_SBUSI_TXT_Penpaper</vt:lpstr>
      <vt:lpstr>State Employee Assistance Program (EAP)</vt:lpstr>
      <vt:lpstr>Available  Employee Services</vt:lpstr>
      <vt:lpstr>Employee Benefits</vt:lpstr>
      <vt:lpstr>Types of Assistance</vt:lpstr>
      <vt:lpstr>Program Advantages</vt:lpstr>
      <vt:lpstr>Available  Agency Services</vt:lpstr>
      <vt:lpstr>How to Access Program Services</vt:lpstr>
      <vt:lpstr>Who to Contact If Questions or Concerns: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Employee Assistance Program (EAP)</dc:title>
  <dc:creator>Hunt, Kwatasian</dc:creator>
  <cp:lastModifiedBy>Hunt, Kwatasian</cp:lastModifiedBy>
  <cp:revision>14</cp:revision>
  <dcterms:created xsi:type="dcterms:W3CDTF">2020-02-07T14:15:13Z</dcterms:created>
  <dcterms:modified xsi:type="dcterms:W3CDTF">2020-06-18T14:15:31Z</dcterms:modified>
</cp:coreProperties>
</file>