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handoutMasterIdLst>
    <p:handoutMasterId r:id="rId42"/>
  </p:handoutMasterIdLst>
  <p:sldIdLst>
    <p:sldId id="809" r:id="rId2"/>
    <p:sldId id="750" r:id="rId3"/>
    <p:sldId id="257" r:id="rId4"/>
    <p:sldId id="692" r:id="rId5"/>
    <p:sldId id="696" r:id="rId6"/>
    <p:sldId id="697" r:id="rId7"/>
    <p:sldId id="711" r:id="rId8"/>
    <p:sldId id="712" r:id="rId9"/>
    <p:sldId id="705" r:id="rId10"/>
    <p:sldId id="704" r:id="rId11"/>
    <p:sldId id="442" r:id="rId12"/>
    <p:sldId id="443" r:id="rId13"/>
    <p:sldId id="695" r:id="rId14"/>
    <p:sldId id="714" r:id="rId15"/>
    <p:sldId id="689" r:id="rId16"/>
    <p:sldId id="706" r:id="rId17"/>
    <p:sldId id="707" r:id="rId18"/>
    <p:sldId id="701" r:id="rId19"/>
    <p:sldId id="718" r:id="rId20"/>
    <p:sldId id="710" r:id="rId21"/>
    <p:sldId id="717" r:id="rId22"/>
    <p:sldId id="713" r:id="rId23"/>
    <p:sldId id="715" r:id="rId24"/>
    <p:sldId id="702" r:id="rId25"/>
    <p:sldId id="703" r:id="rId26"/>
    <p:sldId id="716" r:id="rId27"/>
    <p:sldId id="698" r:id="rId28"/>
    <p:sldId id="722" r:id="rId29"/>
    <p:sldId id="723" r:id="rId30"/>
    <p:sldId id="719" r:id="rId31"/>
    <p:sldId id="721" r:id="rId32"/>
    <p:sldId id="321" r:id="rId33"/>
    <p:sldId id="802" r:id="rId34"/>
    <p:sldId id="803" r:id="rId35"/>
    <p:sldId id="804" r:id="rId36"/>
    <p:sldId id="806" r:id="rId37"/>
    <p:sldId id="805" r:id="rId38"/>
    <p:sldId id="807" r:id="rId39"/>
    <p:sldId id="256" r:id="rId40"/>
  </p:sldIdLst>
  <p:sldSz cx="12192000" cy="6858000"/>
  <p:notesSz cx="9309100" cy="70231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1" autoAdjust="0"/>
    <p:restoredTop sz="85520" autoAdjust="0"/>
  </p:normalViewPr>
  <p:slideViewPr>
    <p:cSldViewPr snapToGrid="0" showGuides="1">
      <p:cViewPr varScale="1">
        <p:scale>
          <a:sx n="94" d="100"/>
          <a:sy n="94" d="100"/>
        </p:scale>
        <p:origin x="948"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06" d="100"/>
          <a:sy n="106" d="100"/>
        </p:scale>
        <p:origin x="2628"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78A592-4CC1-4933-B9EB-D8724E9CF62E}"/>
              </a:ext>
            </a:extLst>
          </p:cNvPr>
          <p:cNvSpPr>
            <a:spLocks noGrp="1"/>
          </p:cNvSpPr>
          <p:nvPr>
            <p:ph type="hdr" sz="quarter"/>
          </p:nvPr>
        </p:nvSpPr>
        <p:spPr>
          <a:xfrm>
            <a:off x="1" y="1"/>
            <a:ext cx="4033943" cy="352374"/>
          </a:xfrm>
          <a:prstGeom prst="rect">
            <a:avLst/>
          </a:prstGeom>
        </p:spPr>
        <p:txBody>
          <a:bodyPr vert="horz" lIns="93317" tIns="46659" rIns="93317" bIns="46659" rtlCol="0"/>
          <a:lstStyle>
            <a:lvl1pPr algn="l">
              <a:defRPr sz="1300"/>
            </a:lvl1pPr>
          </a:lstStyle>
          <a:p>
            <a:endParaRPr lang="en-US" dirty="0"/>
          </a:p>
        </p:txBody>
      </p:sp>
      <p:sp>
        <p:nvSpPr>
          <p:cNvPr id="4" name="Footer Placeholder 3">
            <a:extLst>
              <a:ext uri="{FF2B5EF4-FFF2-40B4-BE49-F238E27FC236}">
                <a16:creationId xmlns:a16="http://schemas.microsoft.com/office/drawing/2014/main" id="{AF4BB2A3-BA28-4E8A-A80F-9F96B3486D56}"/>
              </a:ext>
            </a:extLst>
          </p:cNvPr>
          <p:cNvSpPr>
            <a:spLocks noGrp="1"/>
          </p:cNvSpPr>
          <p:nvPr>
            <p:ph type="ftr" sz="quarter" idx="2"/>
          </p:nvPr>
        </p:nvSpPr>
        <p:spPr>
          <a:xfrm>
            <a:off x="1" y="6670727"/>
            <a:ext cx="4033943" cy="352373"/>
          </a:xfrm>
          <a:prstGeom prst="rect">
            <a:avLst/>
          </a:prstGeom>
        </p:spPr>
        <p:txBody>
          <a:bodyPr vert="horz" lIns="93317" tIns="46659" rIns="93317" bIns="46659"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B1F26478-2B41-473F-9240-F56FD0BF3EB9}"/>
              </a:ext>
            </a:extLst>
          </p:cNvPr>
          <p:cNvSpPr>
            <a:spLocks noGrp="1"/>
          </p:cNvSpPr>
          <p:nvPr>
            <p:ph type="sldNum" sz="quarter" idx="3"/>
          </p:nvPr>
        </p:nvSpPr>
        <p:spPr>
          <a:xfrm>
            <a:off x="4776518" y="6494540"/>
            <a:ext cx="4033943" cy="352373"/>
          </a:xfrm>
          <a:prstGeom prst="rect">
            <a:avLst/>
          </a:prstGeom>
        </p:spPr>
        <p:txBody>
          <a:bodyPr vert="horz" lIns="93317" tIns="46659" rIns="93317" bIns="46659" rtlCol="0" anchor="b"/>
          <a:lstStyle>
            <a:lvl1pPr algn="r">
              <a:defRPr sz="1300"/>
            </a:lvl1pPr>
          </a:lstStyle>
          <a:p>
            <a:fld id="{454DF32C-2E6E-4349-A5FB-8865901B26CB}" type="slidenum">
              <a:rPr lang="en-US" smtClean="0"/>
              <a:t>‹#›</a:t>
            </a:fld>
            <a:endParaRPr lang="en-US" dirty="0"/>
          </a:p>
        </p:txBody>
      </p:sp>
    </p:spTree>
    <p:extLst>
      <p:ext uri="{BB962C8B-B14F-4D97-AF65-F5344CB8AC3E}">
        <p14:creationId xmlns:p14="http://schemas.microsoft.com/office/powerpoint/2010/main" val="2702878258"/>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33943" cy="352374"/>
          </a:xfrm>
          <a:prstGeom prst="rect">
            <a:avLst/>
          </a:prstGeom>
        </p:spPr>
        <p:txBody>
          <a:bodyPr vert="horz" lIns="93317" tIns="46659" rIns="93317" bIns="46659" rtlCol="0"/>
          <a:lstStyle>
            <a:lvl1pPr algn="l">
              <a:defRPr sz="1300"/>
            </a:lvl1pPr>
          </a:lstStyle>
          <a:p>
            <a:endParaRPr lang="en-US" dirty="0"/>
          </a:p>
        </p:txBody>
      </p:sp>
      <p:sp>
        <p:nvSpPr>
          <p:cNvPr id="3" name="Date Placeholder 2"/>
          <p:cNvSpPr>
            <a:spLocks noGrp="1"/>
          </p:cNvSpPr>
          <p:nvPr>
            <p:ph type="dt" idx="1"/>
          </p:nvPr>
        </p:nvSpPr>
        <p:spPr>
          <a:xfrm>
            <a:off x="5273002" y="1"/>
            <a:ext cx="4033943" cy="352374"/>
          </a:xfrm>
          <a:prstGeom prst="rect">
            <a:avLst/>
          </a:prstGeom>
        </p:spPr>
        <p:txBody>
          <a:bodyPr vert="horz" lIns="93317" tIns="46659" rIns="93317" bIns="46659" rtlCol="0"/>
          <a:lstStyle>
            <a:lvl1pPr algn="r">
              <a:defRPr sz="1300"/>
            </a:lvl1pPr>
          </a:lstStyle>
          <a:p>
            <a:endParaRPr lang="en-US" dirty="0"/>
          </a:p>
        </p:txBody>
      </p:sp>
      <p:sp>
        <p:nvSpPr>
          <p:cNvPr id="4" name="Slide Image Placeholder 3"/>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930910" y="3379867"/>
            <a:ext cx="7447280" cy="2765346"/>
          </a:xfrm>
          <a:prstGeom prst="rect">
            <a:avLst/>
          </a:prstGeom>
        </p:spPr>
        <p:txBody>
          <a:bodyPr vert="horz" lIns="93317" tIns="46659" rIns="93317" bIns="4665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70727"/>
            <a:ext cx="4033943" cy="352373"/>
          </a:xfrm>
          <a:prstGeom prst="rect">
            <a:avLst/>
          </a:prstGeom>
        </p:spPr>
        <p:txBody>
          <a:bodyPr vert="horz" lIns="93317" tIns="46659" rIns="93317" bIns="46659" rtlCol="0" anchor="b"/>
          <a:lstStyle>
            <a:lvl1pPr algn="l">
              <a:defRPr sz="1300"/>
            </a:lvl1pPr>
          </a:lstStyle>
          <a:p>
            <a:endParaRPr lang="en-US" dirty="0"/>
          </a:p>
        </p:txBody>
      </p:sp>
      <p:sp>
        <p:nvSpPr>
          <p:cNvPr id="7" name="Slide Number Placeholder 6"/>
          <p:cNvSpPr>
            <a:spLocks noGrp="1"/>
          </p:cNvSpPr>
          <p:nvPr>
            <p:ph type="sldNum" sz="quarter" idx="5"/>
          </p:nvPr>
        </p:nvSpPr>
        <p:spPr>
          <a:xfrm>
            <a:off x="5273002" y="6670727"/>
            <a:ext cx="4033943" cy="352373"/>
          </a:xfrm>
          <a:prstGeom prst="rect">
            <a:avLst/>
          </a:prstGeom>
        </p:spPr>
        <p:txBody>
          <a:bodyPr vert="horz" lIns="93317" tIns="46659" rIns="93317" bIns="46659" rtlCol="0" anchor="b"/>
          <a:lstStyle>
            <a:lvl1pPr algn="r">
              <a:defRPr sz="1300"/>
            </a:lvl1pPr>
          </a:lstStyle>
          <a:p>
            <a:fld id="{C46CDBC2-38A5-44D9-B1B2-2B0903BB7835}" type="slidenum">
              <a:rPr lang="en-US" smtClean="0"/>
              <a:t>‹#›</a:t>
            </a:fld>
            <a:endParaRPr lang="en-US" dirty="0"/>
          </a:p>
        </p:txBody>
      </p:sp>
    </p:spTree>
    <p:extLst>
      <p:ext uri="{BB962C8B-B14F-4D97-AF65-F5344CB8AC3E}">
        <p14:creationId xmlns:p14="http://schemas.microsoft.com/office/powerpoint/2010/main" val="2779568129"/>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nnecteam.com/identify-manage-workplace-bullyi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nnecteam.com/templates/code-of-conduct/"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connecteam.com/hr-manager-employee-app/"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nnecteam.com/identify-manage-workplace-bully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nnecteam.com/identify-manage-workplace-bullyi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September 13, 2019</a:t>
            </a:r>
          </a:p>
        </p:txBody>
      </p:sp>
    </p:spTree>
    <p:extLst>
      <p:ext uri="{BB962C8B-B14F-4D97-AF65-F5344CB8AC3E}">
        <p14:creationId xmlns:p14="http://schemas.microsoft.com/office/powerpoint/2010/main" val="823576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How to Identify And Manage Workplace Bullying | </a:t>
            </a:r>
            <a:r>
              <a:rPr lang="en-US" dirty="0" err="1">
                <a:hlinkClick r:id="rId3"/>
              </a:rPr>
              <a:t>Connecteam</a:t>
            </a:r>
            <a:endParaRPr lang="en-US" dirty="0"/>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682517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0" i="0" dirty="0">
                <a:solidFill>
                  <a:srgbClr val="222222"/>
                </a:solidFill>
                <a:effectLst/>
                <a:latin typeface="Inter"/>
              </a:rPr>
              <a:t>Learn about your company’s behavioral policy. Find out all details regarding </a:t>
            </a:r>
            <a:r>
              <a:rPr lang="en-US" b="0" i="0" u="none" strike="noStrike" dirty="0">
                <a:solidFill>
                  <a:srgbClr val="222222"/>
                </a:solidFill>
                <a:effectLst/>
                <a:latin typeface="Inter"/>
                <a:hlinkClick r:id="rId3"/>
              </a:rPr>
              <a:t>employee conduct</a:t>
            </a:r>
            <a:r>
              <a:rPr lang="en-US" b="0" i="0" dirty="0">
                <a:solidFill>
                  <a:srgbClr val="222222"/>
                </a:solidFill>
                <a:effectLst/>
                <a:latin typeface="Inter"/>
              </a:rPr>
              <a:t>, how to inform supervisors of misconduct, and the steps the company takes once a complaint has been filed. </a:t>
            </a:r>
          </a:p>
          <a:p>
            <a:pPr marL="0" indent="0" algn="l">
              <a:buNone/>
            </a:pPr>
            <a:endParaRPr lang="en-US" b="0" i="0" dirty="0">
              <a:solidFill>
                <a:srgbClr val="222222"/>
              </a:solidFill>
              <a:effectLst/>
              <a:latin typeface="Inter"/>
            </a:endParaRPr>
          </a:p>
          <a:p>
            <a:pPr marL="0" indent="0" algn="l">
              <a:buNone/>
            </a:pPr>
            <a:r>
              <a:rPr lang="en-US" b="0" i="0" dirty="0">
                <a:solidFill>
                  <a:srgbClr val="222222"/>
                </a:solidFill>
                <a:effectLst/>
                <a:latin typeface="Inter"/>
              </a:rPr>
              <a:t>If you feel safe, speak directly to the person bullying you. Calling out the bully may stop them from continuing to bully you. It’s possible the bully may not even be aware that they are harassing you and once you bring it to their attention they have the opportunity to stop before it escalates. </a:t>
            </a:r>
          </a:p>
          <a:p>
            <a:pPr marL="0" indent="0" algn="l">
              <a:buNone/>
            </a:pPr>
            <a:endParaRPr lang="en-US" b="0" i="0" dirty="0">
              <a:solidFill>
                <a:srgbClr val="222222"/>
              </a:solidFill>
              <a:effectLst/>
              <a:latin typeface="Inter"/>
            </a:endParaRPr>
          </a:p>
          <a:p>
            <a:pPr marL="0" indent="0" algn="l">
              <a:buNone/>
            </a:pPr>
            <a:r>
              <a:rPr lang="en-US" b="0" i="0" dirty="0">
                <a:solidFill>
                  <a:srgbClr val="222222"/>
                </a:solidFill>
                <a:effectLst/>
                <a:latin typeface="Inter"/>
              </a:rPr>
              <a:t>If the bullying continues involve </a:t>
            </a:r>
            <a:r>
              <a:rPr lang="en-US" b="0" i="0" u="none" strike="noStrike" dirty="0">
                <a:solidFill>
                  <a:srgbClr val="222222"/>
                </a:solidFill>
                <a:effectLst/>
                <a:latin typeface="Inter"/>
                <a:hlinkClick r:id="rId4"/>
              </a:rPr>
              <a:t>a manager or HR</a:t>
            </a:r>
            <a:r>
              <a:rPr lang="en-US" b="0" i="0" dirty="0">
                <a:solidFill>
                  <a:srgbClr val="222222"/>
                </a:solidFill>
                <a:effectLst/>
                <a:latin typeface="Inter"/>
              </a:rPr>
              <a:t> assuming the bullying isn’t coming from HR or management. Let them know of the situation and find out how they can help. </a:t>
            </a:r>
          </a:p>
          <a:p>
            <a:pPr marL="0" indent="0" algn="l">
              <a:buNone/>
            </a:pPr>
            <a:endParaRPr lang="en-US" b="0" i="0" dirty="0">
              <a:solidFill>
                <a:srgbClr val="222222"/>
              </a:solidFill>
              <a:effectLst/>
              <a:latin typeface="Inter"/>
            </a:endParaRPr>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646602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0" i="0" dirty="0">
                <a:solidFill>
                  <a:srgbClr val="222222"/>
                </a:solidFill>
                <a:effectLst/>
                <a:latin typeface="Inter"/>
              </a:rPr>
              <a:t>Keep records. Gather any evidence supporting your claims, including dates and times of specific incidents, any witnesses that saw what happened, and what exactly happened. If the bullying was via email or another form of written communication, save the documents. </a:t>
            </a:r>
          </a:p>
          <a:p>
            <a:pPr marL="0" indent="0" algn="l">
              <a:buNone/>
            </a:pPr>
            <a:endParaRPr lang="en-US" b="0" i="0" dirty="0">
              <a:solidFill>
                <a:srgbClr val="222222"/>
              </a:solidFill>
              <a:effectLst/>
              <a:latin typeface="Inter"/>
            </a:endParaRPr>
          </a:p>
          <a:p>
            <a:pPr marL="0" indent="0" algn="l">
              <a:buNone/>
            </a:pPr>
            <a:r>
              <a:rPr lang="en-US" b="0" i="0" dirty="0">
                <a:solidFill>
                  <a:srgbClr val="222222"/>
                </a:solidFill>
                <a:effectLst/>
                <a:latin typeface="Inter"/>
              </a:rPr>
              <a:t>File an official complaint if HR or management hasn’t solved the issue. Once a formal complaint is filed, they will have to investigate or be held liable. </a:t>
            </a:r>
          </a:p>
          <a:p>
            <a:endParaRPr lang="en-US" dirty="0"/>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654687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D737360-F373-44D6-80A9-513647D1E915}"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613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266FC6-1512-44D9-85C8-21FF0CDBA41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4397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1535113" y="1041400"/>
            <a:ext cx="9259888" cy="5210175"/>
          </a:xfrm>
          <a:ln/>
        </p:spPr>
      </p:sp>
      <p:sp>
        <p:nvSpPr>
          <p:cNvPr id="30723" name="Notes Placeholder 2"/>
          <p:cNvSpPr>
            <a:spLocks noGrp="1"/>
          </p:cNvSpPr>
          <p:nvPr>
            <p:ph type="body" idx="1"/>
          </p:nvPr>
        </p:nvSpPr>
        <p:spPr>
          <a:noFill/>
          <a:ln/>
        </p:spPr>
        <p:txBody>
          <a:bodyPr/>
          <a:lstStyle/>
          <a:p>
            <a:endParaRPr lang="en-US" dirty="0"/>
          </a:p>
        </p:txBody>
      </p:sp>
      <p:sp>
        <p:nvSpPr>
          <p:cNvPr id="30724" name="Slide Number Placeholder 3"/>
          <p:cNvSpPr>
            <a:spLocks noGrp="1"/>
          </p:cNvSpPr>
          <p:nvPr>
            <p:ph type="sldNum" sz="quarter" idx="5"/>
          </p:nvPr>
        </p:nvSpPr>
        <p:spPr>
          <a:noFill/>
        </p:spPr>
        <p:txBody>
          <a:bodyPr/>
          <a:lstStyle/>
          <a:p>
            <a:pPr marL="0" marR="0" lvl="0" indent="0" algn="r" defTabSz="1052871" rtl="0" eaLnBrk="0" fontAlgn="base" latinLnBrk="0" hangingPunct="0">
              <a:lnSpc>
                <a:spcPct val="100000"/>
              </a:lnSpc>
              <a:spcBef>
                <a:spcPct val="0"/>
              </a:spcBef>
              <a:spcAft>
                <a:spcPct val="0"/>
              </a:spcAft>
              <a:buClrTx/>
              <a:buSzTx/>
              <a:buFontTx/>
              <a:buNone/>
              <a:tabLst/>
              <a:defRPr/>
            </a:pPr>
            <a:fld id="{E918A05E-23A5-4C26-8949-F362BB02E4AC}"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1052871"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Date Placeholder 1">
            <a:extLst>
              <a:ext uri="{FF2B5EF4-FFF2-40B4-BE49-F238E27FC236}">
                <a16:creationId xmlns:a16="http://schemas.microsoft.com/office/drawing/2014/main" id="{0726A993-C2A7-4DAF-A634-22E6F23C55AA}"/>
              </a:ext>
            </a:extLst>
          </p:cNvPr>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11100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20D3BB8-547D-4006-8E2D-D0CAD809007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Date Placeholder 4">
            <a:extLst>
              <a:ext uri="{FF2B5EF4-FFF2-40B4-BE49-F238E27FC236}">
                <a16:creationId xmlns:a16="http://schemas.microsoft.com/office/drawing/2014/main" id="{1F035E33-99EC-4450-8A7E-56E82E075CD1}"/>
              </a:ext>
            </a:extLst>
          </p:cNvPr>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73999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458913" y="911225"/>
            <a:ext cx="8110538" cy="4562475"/>
          </a:xfrm>
          <a:ln/>
        </p:spPr>
      </p:sp>
      <p:sp>
        <p:nvSpPr>
          <p:cNvPr id="36867" name="Notes Placeholder 2"/>
          <p:cNvSpPr>
            <a:spLocks noGrp="1"/>
          </p:cNvSpPr>
          <p:nvPr>
            <p:ph type="body" idx="1"/>
          </p:nvPr>
        </p:nvSpPr>
        <p:spPr>
          <a:noFill/>
          <a:ln/>
        </p:spPr>
        <p:txBody>
          <a:bodyPr/>
          <a:lstStyle/>
          <a:p>
            <a:r>
              <a:rPr lang="en-US" dirty="0"/>
              <a:t>More information about your EAP benefit is available at our website.  Enter the Members section, click on Member Login and enter your password, DORM, to view your member guide and to use self-assessment tools.</a:t>
            </a:r>
          </a:p>
        </p:txBody>
      </p:sp>
      <p:sp>
        <p:nvSpPr>
          <p:cNvPr id="36868" name="Slide Number Placeholder 3"/>
          <p:cNvSpPr>
            <a:spLocks noGrp="1"/>
          </p:cNvSpPr>
          <p:nvPr>
            <p:ph type="sldNum" sz="quarter" idx="5"/>
          </p:nvPr>
        </p:nvSpPr>
        <p:spPr>
          <a:xfrm>
            <a:off x="3125593" y="12087443"/>
            <a:ext cx="2391995" cy="638925"/>
          </a:xfrm>
          <a:prstGeom prst="rect">
            <a:avLst/>
          </a:prstGeom>
          <a:noFill/>
        </p:spPr>
        <p:txBody>
          <a:bodyPr lIns="91427" tIns="45714" rIns="91427" bIns="45714"/>
          <a:lstStyle/>
          <a:p>
            <a:pPr marL="0" marR="0" lvl="0" indent="0" algn="r" defTabSz="905284" rtl="0" eaLnBrk="0" fontAlgn="base" latinLnBrk="0" hangingPunct="0">
              <a:lnSpc>
                <a:spcPct val="100000"/>
              </a:lnSpc>
              <a:spcBef>
                <a:spcPct val="0"/>
              </a:spcBef>
              <a:spcAft>
                <a:spcPct val="0"/>
              </a:spcAft>
              <a:buClrTx/>
              <a:buSzTx/>
              <a:buFontTx/>
              <a:buNone/>
              <a:tabLst/>
              <a:defRPr/>
            </a:pPr>
            <a:fld id="{E62CCAEB-20F5-4885-ADE4-0CFA7DD0EA9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5284"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Date Placeholder 1">
            <a:extLst>
              <a:ext uri="{FF2B5EF4-FFF2-40B4-BE49-F238E27FC236}">
                <a16:creationId xmlns:a16="http://schemas.microsoft.com/office/drawing/2014/main" id="{0559E74A-9A67-4F35-94F1-EAB357075652}"/>
              </a:ext>
            </a:extLst>
          </p:cNvPr>
          <p:cNvSpPr>
            <a:spLocks noGrp="1"/>
          </p:cNvSpPr>
          <p:nvPr>
            <p:ph type="dt" idx="10"/>
          </p:nvPr>
        </p:nvSpPr>
        <p:spPr>
          <a:xfrm>
            <a:off x="3125593" y="5"/>
            <a:ext cx="2391995" cy="638925"/>
          </a:xfrm>
          <a:prstGeom prst="rect">
            <a:avLst/>
          </a:prstGeom>
        </p:spPr>
        <p:txBody>
          <a:bodyPr lIns="91427" tIns="45714" rIns="91427" bIns="45714"/>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6/14/2018</a:t>
            </a:r>
          </a:p>
        </p:txBody>
      </p:sp>
    </p:spTree>
    <p:extLst>
      <p:ext uri="{BB962C8B-B14F-4D97-AF65-F5344CB8AC3E}">
        <p14:creationId xmlns:p14="http://schemas.microsoft.com/office/powerpoint/2010/main" val="326253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266FC6-1512-44D9-85C8-21FF0CDBA41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8915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a:xfrm>
            <a:off x="3125593" y="5"/>
            <a:ext cx="2391995" cy="638925"/>
          </a:xfrm>
          <a:prstGeom prst="rect">
            <a:avLst/>
          </a:prstGeom>
        </p:spPr>
        <p:txBody>
          <a:bodyPr lIns="91427" tIns="45714" rIns="91427" bIns="45714"/>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06/07/2018</a:t>
            </a:r>
          </a:p>
        </p:txBody>
      </p:sp>
      <p:sp>
        <p:nvSpPr>
          <p:cNvPr id="5" name="Slide Number Placeholder 4"/>
          <p:cNvSpPr>
            <a:spLocks noGrp="1"/>
          </p:cNvSpPr>
          <p:nvPr>
            <p:ph type="sldNum" sz="quarter" idx="5"/>
          </p:nvPr>
        </p:nvSpPr>
        <p:spPr>
          <a:xfrm>
            <a:off x="3125593" y="12087443"/>
            <a:ext cx="2391995" cy="638925"/>
          </a:xfrm>
          <a:prstGeom prst="rect">
            <a:avLst/>
          </a:prstGeom>
        </p:spPr>
        <p:txBody>
          <a:bodyPr lIns="91427" tIns="45714" rIns="91427" bIns="45714"/>
          <a:lstStyle/>
          <a:p>
            <a:pPr marL="0" marR="0" lvl="0" indent="0" algn="r" defTabSz="914400" rtl="0" eaLnBrk="0" fontAlgn="base" latinLnBrk="0" hangingPunct="0">
              <a:lnSpc>
                <a:spcPct val="100000"/>
              </a:lnSpc>
              <a:spcBef>
                <a:spcPct val="0"/>
              </a:spcBef>
              <a:spcAft>
                <a:spcPct val="0"/>
              </a:spcAft>
              <a:buClrTx/>
              <a:buSzTx/>
              <a:buFontTx/>
              <a:buNone/>
              <a:tabLst/>
              <a:defRPr/>
            </a:pPr>
            <a:fld id="{BC266FC6-1512-44D9-85C8-21FF0CDBA41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7504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IMPORTANT PLEASE READ</a:t>
            </a:r>
          </a:p>
        </p:txBody>
      </p:sp>
      <p:sp>
        <p:nvSpPr>
          <p:cNvPr id="4" name="Slide Number Placeholder 3"/>
          <p:cNvSpPr>
            <a:spLocks noGrp="1"/>
          </p:cNvSpPr>
          <p:nvPr>
            <p:ph type="sldNum" sz="quarter" idx="10"/>
          </p:nvPr>
        </p:nvSpPr>
        <p:spPr/>
        <p:txBody>
          <a:bodyPr/>
          <a:lstStyle/>
          <a:p>
            <a:fld id="{620D3BB8-547D-4006-8E2D-D0CAD8090072}" type="slidenum">
              <a:rPr lang="en-US" smtClean="0"/>
              <a:t>2</a:t>
            </a:fld>
            <a:endParaRPr lang="en-US" dirty="0"/>
          </a:p>
        </p:txBody>
      </p:sp>
    </p:spTree>
    <p:extLst>
      <p:ext uri="{BB962C8B-B14F-4D97-AF65-F5344CB8AC3E}">
        <p14:creationId xmlns:p14="http://schemas.microsoft.com/office/powerpoint/2010/main" val="2395575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September 13, 2019</a:t>
            </a:r>
          </a:p>
        </p:txBody>
      </p:sp>
    </p:spTree>
    <p:extLst>
      <p:ext uri="{BB962C8B-B14F-4D97-AF65-F5344CB8AC3E}">
        <p14:creationId xmlns:p14="http://schemas.microsoft.com/office/powerpoint/2010/main" val="1589324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highlight>
                <a:srgbClr val="FFFF00"/>
              </a:highlight>
            </a:endParaRPr>
          </a:p>
        </p:txBody>
      </p:sp>
      <p:sp>
        <p:nvSpPr>
          <p:cNvPr id="4" name="Date Placeholder 3"/>
          <p:cNvSpPr>
            <a:spLocks noGrp="1"/>
          </p:cNvSpPr>
          <p:nvPr>
            <p:ph type="dt" idx="10"/>
          </p:nvPr>
        </p:nvSpPr>
        <p:spPr/>
        <p:txBody>
          <a:bodyPr/>
          <a:lstStyle/>
          <a:p>
            <a:r>
              <a:rPr lang="en-US" dirty="0"/>
              <a:t>CAPSTONE JULY 2018</a:t>
            </a:r>
          </a:p>
        </p:txBody>
      </p:sp>
    </p:spTree>
    <p:extLst>
      <p:ext uri="{BB962C8B-B14F-4D97-AF65-F5344CB8AC3E}">
        <p14:creationId xmlns:p14="http://schemas.microsoft.com/office/powerpoint/2010/main" val="1455579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How to Identify And Manage Workplace Bullying | </a:t>
            </a:r>
            <a:r>
              <a:rPr lang="en-US" dirty="0" err="1">
                <a:hlinkClick r:id="rId3"/>
              </a:rPr>
              <a:t>Connecteam</a:t>
            </a:r>
            <a:endParaRPr lang="en-US" dirty="0"/>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758439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stats came from the 2021 US Bullying Survey: https://www.knowledgecity.com/blog/the-latest-workplace-bullying-statistics-how-common-is-bullying-at-work/</a:t>
            </a:r>
            <a:endParaRPr lang="en-US" baseline="0" dirty="0"/>
          </a:p>
          <a:p>
            <a:endParaRPr lang="en-US" dirty="0"/>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077231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820178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962797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How to Identify And Manage Workplace Bullying | </a:t>
            </a:r>
            <a:r>
              <a:rPr lang="en-US" dirty="0" err="1">
                <a:hlinkClick r:id="rId3"/>
              </a:rPr>
              <a:t>Connecteam</a:t>
            </a:r>
            <a:endParaRPr lang="en-US" dirty="0"/>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75573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CAPSTONE JULY 2018</a:t>
            </a:r>
          </a:p>
        </p:txBody>
      </p:sp>
    </p:spTree>
    <p:extLst>
      <p:ext uri="{BB962C8B-B14F-4D97-AF65-F5344CB8AC3E}">
        <p14:creationId xmlns:p14="http://schemas.microsoft.com/office/powerpoint/2010/main" val="1514307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3742944" cy="6864096"/>
          </a:xfrm>
          <a:prstGeom prst="rect">
            <a:avLst/>
          </a:prstGeom>
          <a:solidFill>
            <a:srgbClr val="00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802" r="6597"/>
          <a:stretch/>
        </p:blipFill>
        <p:spPr>
          <a:xfrm>
            <a:off x="3776133" y="0"/>
            <a:ext cx="8415867" cy="6858000"/>
          </a:xfrm>
          <a:prstGeom prst="rect">
            <a:avLst/>
          </a:prstGeom>
        </p:spPr>
      </p:pic>
      <p:cxnSp>
        <p:nvCxnSpPr>
          <p:cNvPr id="10" name="Straight Connector 9"/>
          <p:cNvCxnSpPr/>
          <p:nvPr/>
        </p:nvCxnSpPr>
        <p:spPr>
          <a:xfrm>
            <a:off x="299212" y="2819400"/>
            <a:ext cx="31699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AutoShape 10"/>
          <p:cNvSpPr>
            <a:spLocks noChangeArrowheads="1"/>
          </p:cNvSpPr>
          <p:nvPr/>
        </p:nvSpPr>
        <p:spPr bwMode="auto">
          <a:xfrm rot="-5400000">
            <a:off x="11176000" y="5842000"/>
            <a:ext cx="1016000" cy="1016000"/>
          </a:xfrm>
          <a:prstGeom prst="rtTriangle">
            <a:avLst/>
          </a:prstGeom>
          <a:solidFill>
            <a:srgbClr val="E6E6E6"/>
          </a:solidFill>
          <a:ln w="9525">
            <a:noFill/>
            <a:miter lim="800000"/>
            <a:headEnd/>
            <a:tailEnd/>
          </a:ln>
        </p:spPr>
        <p:txBody>
          <a:bodyPr wrap="none" anchor="ctr"/>
          <a:lstStyle/>
          <a:p>
            <a:endParaRPr lang="en-US" sz="32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947" y="6280725"/>
            <a:ext cx="635000" cy="57727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239" y="5015756"/>
            <a:ext cx="5993023" cy="1652488"/>
          </a:xfrm>
          <a:prstGeom prst="rect">
            <a:avLst/>
          </a:prstGeom>
          <a:effectLst>
            <a:outerShdw blurRad="50800" dist="38100" dir="2700000" algn="tl" rotWithShape="0">
              <a:prstClr val="black">
                <a:alpha val="40000"/>
              </a:prstClr>
            </a:outerShdw>
          </a:effectLst>
        </p:spPr>
      </p:pic>
      <p:sp>
        <p:nvSpPr>
          <p:cNvPr id="16" name="Text Placeholder 15"/>
          <p:cNvSpPr>
            <a:spLocks noGrp="1"/>
          </p:cNvSpPr>
          <p:nvPr>
            <p:ph type="body" sz="quarter" idx="10" hasCustomPrompt="1"/>
          </p:nvPr>
        </p:nvSpPr>
        <p:spPr>
          <a:xfrm>
            <a:off x="298366" y="1295400"/>
            <a:ext cx="3170767" cy="1404255"/>
          </a:xfrm>
        </p:spPr>
        <p:txBody>
          <a:bodyPr>
            <a:normAutofit/>
          </a:bodyPr>
          <a:lstStyle>
            <a:lvl1pPr marL="0" indent="0">
              <a:buNone/>
              <a:defRPr sz="4000" baseline="0">
                <a:solidFill>
                  <a:schemeClr val="bg1"/>
                </a:solidFill>
              </a:defRPr>
            </a:lvl1pPr>
          </a:lstStyle>
          <a:p>
            <a:pPr lvl="0"/>
            <a:r>
              <a:rPr lang="en-US" dirty="0"/>
              <a:t>Presentation Title</a:t>
            </a:r>
          </a:p>
        </p:txBody>
      </p:sp>
      <p:sp>
        <p:nvSpPr>
          <p:cNvPr id="18" name="Text Placeholder 17"/>
          <p:cNvSpPr>
            <a:spLocks noGrp="1"/>
          </p:cNvSpPr>
          <p:nvPr>
            <p:ph type="body" sz="quarter" idx="11" hasCustomPrompt="1"/>
          </p:nvPr>
        </p:nvSpPr>
        <p:spPr>
          <a:xfrm>
            <a:off x="298451" y="3035300"/>
            <a:ext cx="3170767" cy="861775"/>
          </a:xfrm>
        </p:spPr>
        <p:txBody>
          <a:bodyPr>
            <a:spAutoFit/>
          </a:bodyPr>
          <a:lstStyle>
            <a:lvl1pPr marL="0" indent="0">
              <a:buNone/>
              <a:defRPr sz="2400" baseline="0">
                <a:solidFill>
                  <a:schemeClr val="bg1"/>
                </a:solidFill>
              </a:defRPr>
            </a:lvl1pPr>
          </a:lstStyle>
          <a:p>
            <a:pPr lvl="0"/>
            <a:r>
              <a:rPr lang="en-US" dirty="0"/>
              <a:t>Presentation Subtitle/Date</a:t>
            </a:r>
          </a:p>
        </p:txBody>
      </p:sp>
    </p:spTree>
    <p:extLst>
      <p:ext uri="{BB962C8B-B14F-4D97-AF65-F5344CB8AC3E}">
        <p14:creationId xmlns:p14="http://schemas.microsoft.com/office/powerpoint/2010/main" val="322197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1066800" y="1143000"/>
            <a:ext cx="10058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856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lvl1pPr>
              <a:defRPr sz="4000"/>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C8986FA0-AA6D-43E4-8381-F80A57A21D17}" type="slidenum">
              <a:rPr lang="en-US" smtClean="0"/>
              <a:t>‹#›</a:t>
            </a:fld>
            <a:endParaRPr lang="en-US" dirty="0"/>
          </a:p>
        </p:txBody>
      </p:sp>
    </p:spTree>
    <p:extLst>
      <p:ext uri="{BB962C8B-B14F-4D97-AF65-F5344CB8AC3E}">
        <p14:creationId xmlns:p14="http://schemas.microsoft.com/office/powerpoint/2010/main" val="642782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914400" y="1752602"/>
            <a:ext cx="10363200" cy="1829761"/>
          </a:xfrm>
        </p:spPr>
        <p:txBody>
          <a:bodyPr anchor="b"/>
          <a:lstStyle>
            <a:lvl1pPr algn="r">
              <a:defRPr sz="4800" b="1">
                <a:solidFill>
                  <a:schemeClr val="tx2"/>
                </a:solidFill>
                <a:effectLst/>
                <a:latin typeface="Arial" pitchFamily="34" charset="0"/>
                <a:cs typeface="Arial" pitchFamily="34" charset="0"/>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3"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14" name="Slide Number Placeholder 26"/>
          <p:cNvSpPr>
            <a:spLocks noGrp="1"/>
          </p:cNvSpPr>
          <p:nvPr>
            <p:ph type="sldNum" sz="quarter" idx="12"/>
          </p:nvPr>
        </p:nvSpPr>
        <p:spPr/>
        <p:txBody>
          <a:bodyPr/>
          <a:lstStyle>
            <a:lvl1pPr>
              <a:defRPr>
                <a:solidFill>
                  <a:srgbClr val="FFFFFF"/>
                </a:solidFill>
              </a:defRPr>
            </a:lvl1pPr>
            <a:extLst/>
          </a:lstStyle>
          <a:p>
            <a:fld id="{C8986FA0-AA6D-43E4-8381-F80A57A21D17}" type="slidenum">
              <a:rPr lang="en-US" smtClean="0"/>
              <a:t>‹#›</a:t>
            </a:fld>
            <a:endParaRPr lang="en-US" dirty="0"/>
          </a:p>
        </p:txBody>
      </p:sp>
    </p:spTree>
    <p:extLst>
      <p:ext uri="{BB962C8B-B14F-4D97-AF65-F5344CB8AC3E}">
        <p14:creationId xmlns:p14="http://schemas.microsoft.com/office/powerpoint/2010/main" val="2077188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0AE9B10-AC95-45D1-858C-B54083F98FF8}"/>
              </a:ext>
            </a:extLst>
          </p:cNvPr>
          <p:cNvSpPr>
            <a:spLocks noGrp="1"/>
          </p:cNvSpPr>
          <p:nvPr>
            <p:ph idx="1"/>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770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6" name="Title 1">
            <a:extLst>
              <a:ext uri="{FF2B5EF4-FFF2-40B4-BE49-F238E27FC236}">
                <a16:creationId xmlns:a16="http://schemas.microsoft.com/office/drawing/2014/main" id="{F35FC5ED-498F-434A-9A86-C57B8ABED56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678CCDA0-C811-4A46-922A-BBE109F47E46}"/>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ADA1BF1D-DBB4-4455-86DE-09B4FC588797}"/>
              </a:ext>
            </a:extLst>
          </p:cNvPr>
          <p:cNvSpPr>
            <a:spLocks noGrp="1"/>
          </p:cNvSpPr>
          <p:nvPr>
            <p:ph idx="10"/>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3192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hasCustomPrompt="1"/>
          </p:nvPr>
        </p:nvSpPr>
        <p:spPr>
          <a:xfrm>
            <a:off x="2032000" y="3429000"/>
            <a:ext cx="9956800" cy="1362075"/>
          </a:xfrm>
        </p:spPr>
        <p:txBody>
          <a:bodyPr anchor="t">
            <a:noAutofit/>
          </a:bodyPr>
          <a:lstStyle>
            <a:lvl1pPr algn="l">
              <a:defRPr sz="3000" b="0" cap="none"/>
            </a:lvl1pPr>
          </a:lstStyle>
          <a:p>
            <a:r>
              <a:rPr lang="en-US" dirty="0"/>
              <a:t>Click To Edit Master Title Style</a:t>
            </a:r>
          </a:p>
        </p:txBody>
      </p:sp>
      <p:sp>
        <p:nvSpPr>
          <p:cNvPr id="3" name="Text Placeholder 2"/>
          <p:cNvSpPr>
            <a:spLocks noGrp="1"/>
          </p:cNvSpPr>
          <p:nvPr>
            <p:ph type="body" idx="1"/>
          </p:nvPr>
        </p:nvSpPr>
        <p:spPr>
          <a:xfrm>
            <a:off x="2032000" y="1928812"/>
            <a:ext cx="9956800" cy="1500187"/>
          </a:xfrm>
        </p:spPr>
        <p:txBody>
          <a:bodyPr anchor="b">
            <a:normAutofit/>
          </a:bodyPr>
          <a:lstStyle>
            <a:lvl1pPr marL="0" indent="0">
              <a:buNone/>
              <a:defRPr sz="4000" b="1">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55975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Content Placeholder 2"/>
          <p:cNvSpPr>
            <a:spLocks noGrp="1"/>
          </p:cNvSpPr>
          <p:nvPr>
            <p:ph sz="half" idx="1"/>
          </p:nvPr>
        </p:nvSpPr>
        <p:spPr>
          <a:xfrm>
            <a:off x="345440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384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B205736-E396-4C7E-AF61-3F00A8B4CE9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23080488-9DB9-4FDD-A5BA-157BC9E81B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59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itle 1">
            <a:extLst>
              <a:ext uri="{FF2B5EF4-FFF2-40B4-BE49-F238E27FC236}">
                <a16:creationId xmlns:a16="http://schemas.microsoft.com/office/drawing/2014/main" id="{FBBD025A-4BBA-4024-947F-6B7B29A79C9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3BBF8B56-F654-411B-A2A7-9676F22BE87D}"/>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93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AP Benefits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ext Placeholder 4">
            <a:extLst>
              <a:ext uri="{FF2B5EF4-FFF2-40B4-BE49-F238E27FC236}">
                <a16:creationId xmlns:a16="http://schemas.microsoft.com/office/drawing/2014/main" id="{95A6E70E-9F92-457F-A375-87066B8D0BA1}"/>
              </a:ext>
            </a:extLst>
          </p:cNvPr>
          <p:cNvSpPr>
            <a:spLocks noGrp="1"/>
          </p:cNvSpPr>
          <p:nvPr>
            <p:ph type="body" sz="quarter" idx="10"/>
          </p:nvPr>
        </p:nvSpPr>
        <p:spPr>
          <a:xfrm>
            <a:off x="3124200" y="1687482"/>
            <a:ext cx="9062386" cy="750918"/>
          </a:xfrm>
        </p:spPr>
        <p:txBody>
          <a:bodyPr>
            <a:noAutofit/>
          </a:bodyPr>
          <a:lstStyle>
            <a:lvl1pPr marL="0" indent="0" algn="ctr">
              <a:spcAft>
                <a:spcPts val="0"/>
              </a:spcAft>
              <a:buNone/>
              <a:defRPr sz="3000"/>
            </a:lvl1pPr>
            <a:lvl2pPr>
              <a:spcAft>
                <a:spcPts val="0"/>
              </a:spcAft>
              <a:defRPr sz="3000"/>
            </a:lvl2pPr>
            <a:lvl3pPr>
              <a:spcAft>
                <a:spcPts val="0"/>
              </a:spcAft>
              <a:defRPr sz="3000"/>
            </a:lvl3pPr>
            <a:lvl4pPr>
              <a:spcAft>
                <a:spcPts val="0"/>
              </a:spcAft>
              <a:defRPr sz="3000"/>
            </a:lvl4pPr>
            <a:lvl5pPr marL="2438339" indent="0">
              <a:spcAft>
                <a:spcPts val="0"/>
              </a:spcAft>
              <a:buNone/>
              <a:defRPr sz="3000"/>
            </a:lvl5pPr>
          </a:lstStyle>
          <a:p>
            <a:pPr lvl="0"/>
            <a:r>
              <a:rPr lang="en-US"/>
              <a:t>Edit Master text styles</a:t>
            </a:r>
          </a:p>
        </p:txBody>
      </p:sp>
      <p:sp>
        <p:nvSpPr>
          <p:cNvPr id="9" name="Text Placeholder 8">
            <a:extLst>
              <a:ext uri="{FF2B5EF4-FFF2-40B4-BE49-F238E27FC236}">
                <a16:creationId xmlns:a16="http://schemas.microsoft.com/office/drawing/2014/main" id="{0F77757B-5F4A-4B26-9865-21FC3AA33DD6}"/>
              </a:ext>
            </a:extLst>
          </p:cNvPr>
          <p:cNvSpPr>
            <a:spLocks noGrp="1"/>
          </p:cNvSpPr>
          <p:nvPr>
            <p:ph type="body" sz="quarter" idx="11"/>
          </p:nvPr>
        </p:nvSpPr>
        <p:spPr>
          <a:xfrm>
            <a:off x="3118786" y="2667000"/>
            <a:ext cx="9067800" cy="3276600"/>
          </a:xfrm>
        </p:spPr>
        <p:txBody>
          <a:bodyPr numCol="2">
            <a:normAutofit/>
          </a:bodyPr>
          <a:lstStyle>
            <a:lvl1pPr marL="341313" indent="-231775">
              <a:spcAft>
                <a:spcPts val="600"/>
              </a:spcAft>
              <a:defRPr sz="2600"/>
            </a:lvl1pPr>
            <a:lvl2pPr>
              <a:spcAft>
                <a:spcPts val="600"/>
              </a:spcAft>
              <a:defRPr sz="2600"/>
            </a:lvl2pPr>
            <a:lvl3pPr>
              <a:spcAft>
                <a:spcPts val="600"/>
              </a:spcAft>
              <a:defRPr sz="2600"/>
            </a:lvl3pPr>
            <a:lvl4pPr>
              <a:spcAft>
                <a:spcPts val="600"/>
              </a:spcAft>
              <a:defRPr sz="2600"/>
            </a:lvl4pPr>
            <a:lvl5pPr>
              <a:spcAft>
                <a:spcPts val="600"/>
              </a:spcAft>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1D22881A-0C00-4208-9DBC-ABA34E12100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FAF49D8-76F6-4B75-97B6-E02A291033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500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474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4470400" y="4792663"/>
            <a:ext cx="7315200" cy="566739"/>
          </a:xfrm>
        </p:spPr>
        <p:txBody>
          <a:bodyPr anchor="b"/>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4470400" y="604836"/>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4470400" y="535940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4193610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E6E6E6">
                <a:lumMod val="58000"/>
                <a:lumOff val="42000"/>
              </a:srgbClr>
            </a:gs>
            <a:gs pos="100000">
              <a:srgbClr val="D7D7D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04B5152-E7C4-42B3-A2F6-F69870D0E855}"/>
              </a:ext>
            </a:extLst>
          </p:cNvPr>
          <p:cNvSpPr txBox="1"/>
          <p:nvPr/>
        </p:nvSpPr>
        <p:spPr>
          <a:xfrm>
            <a:off x="11658600" y="6477000"/>
            <a:ext cx="377952" cy="246221"/>
          </a:xfrm>
          <a:prstGeom prst="rect">
            <a:avLst/>
          </a:prstGeom>
          <a:noFill/>
        </p:spPr>
        <p:txBody>
          <a:bodyPr wrap="square" rtlCol="0">
            <a:spAutoFit/>
          </a:bodyPr>
          <a:lstStyle/>
          <a:p>
            <a:fld id="{FCF2AC2D-79B5-4317-8471-64C75262AFFF}"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96234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ctr" defTabSz="1219170" rtl="0" eaLnBrk="1" latinLnBrk="0" hangingPunct="1">
        <a:spcBef>
          <a:spcPct val="0"/>
        </a:spcBef>
        <a:buNone/>
        <a:defRPr sz="4000" kern="1200">
          <a:solidFill>
            <a:schemeClr val="tx1"/>
          </a:solidFill>
          <a:latin typeface="Helvetica" pitchFamily="34" charset="0"/>
          <a:ea typeface="+mj-ea"/>
          <a:cs typeface="+mj-cs"/>
        </a:defRPr>
      </a:lvl1pPr>
    </p:titleStyle>
    <p:body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2800"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riskmgt.alabama.gov/" TargetMode="External"/><Relationship Id="rId5" Type="http://schemas.openxmlformats.org/officeDocument/2006/relationships/hyperlink" Target="mailto:kwatasian.hunt@finance.alabama.gov"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4.xml"/><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8.xml"/><Relationship Id="rId7" Type="http://schemas.openxmlformats.org/officeDocument/2006/relationships/image" Target="../media/image19.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www.behavioralhealthsystems.com/" TargetMode="External"/><Relationship Id="rId5" Type="http://schemas.openxmlformats.org/officeDocument/2006/relationships/image" Target="../media/image18.png"/><Relationship Id="rId4" Type="http://schemas.openxmlformats.org/officeDocument/2006/relationships/notesSlide" Target="../notesSlides/notesSlide17.xml"/><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www.behavioralhealthsystems.com/" TargetMode="External"/><Relationship Id="rId5" Type="http://schemas.openxmlformats.org/officeDocument/2006/relationships/image" Target="../media/image21.jpeg"/><Relationship Id="rId4"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0D7425-4155-4D94-8271-768C20FF08CC}"/>
              </a:ext>
            </a:extLst>
          </p:cNvPr>
          <p:cNvSpPr>
            <a:spLocks noGrp="1"/>
          </p:cNvSpPr>
          <p:nvPr>
            <p:ph type="body" sz="quarter" idx="10"/>
          </p:nvPr>
        </p:nvSpPr>
        <p:spPr>
          <a:xfrm>
            <a:off x="0" y="810492"/>
            <a:ext cx="3469133" cy="1889164"/>
          </a:xfrm>
        </p:spPr>
        <p:txBody>
          <a:bodyPr>
            <a:normAutofit fontScale="92500" lnSpcReduction="10000"/>
          </a:bodyPr>
          <a:lstStyle/>
          <a:p>
            <a:pPr marL="342900" marR="0" lvl="0" indent="-342900">
              <a:spcBef>
                <a:spcPts val="0"/>
              </a:spcBef>
              <a:spcAft>
                <a:spcPts val="0"/>
              </a:spcAft>
              <a:buFont typeface="Calibri" panose="020F0502020204030204" pitchFamily="34" charset="0"/>
              <a:buChar char="-"/>
            </a:pPr>
            <a:r>
              <a:rPr lang="en-US" sz="2600" dirty="0">
                <a:effectLst/>
                <a:ea typeface="Times New Roman" panose="02020603050405020304" pitchFamily="18" charset="0"/>
                <a:cs typeface="Helvetica" panose="020B0604020202020204" pitchFamily="34" charset="0"/>
              </a:rPr>
              <a:t>Workplace Incivility and Bullying: Identification, Prevention and Intervention </a:t>
            </a:r>
            <a:endParaRPr lang="en-US" sz="2600" dirty="0">
              <a:cs typeface="Helvetica" panose="020B0604020202020204" pitchFamily="34" charset="0"/>
            </a:endParaRPr>
          </a:p>
          <a:p>
            <a:endParaRPr lang="en-US" dirty="0"/>
          </a:p>
        </p:txBody>
      </p:sp>
      <p:sp>
        <p:nvSpPr>
          <p:cNvPr id="2" name="TextBox 1">
            <a:extLst>
              <a:ext uri="{FF2B5EF4-FFF2-40B4-BE49-F238E27FC236}">
                <a16:creationId xmlns:a16="http://schemas.microsoft.com/office/drawing/2014/main" id="{B7EFE862-27DA-B921-58DE-FCAB7CA4B07B}"/>
              </a:ext>
            </a:extLst>
          </p:cNvPr>
          <p:cNvSpPr txBox="1"/>
          <p:nvPr/>
        </p:nvSpPr>
        <p:spPr>
          <a:xfrm>
            <a:off x="327171" y="3070371"/>
            <a:ext cx="3171038" cy="461665"/>
          </a:xfrm>
          <a:prstGeom prst="rect">
            <a:avLst/>
          </a:prstGeom>
          <a:noFill/>
        </p:spPr>
        <p:txBody>
          <a:bodyPr wrap="square" rtlCol="0">
            <a:spAutoFit/>
          </a:bodyPr>
          <a:lstStyle/>
          <a:p>
            <a:r>
              <a:rPr lang="en-US" sz="2400" dirty="0">
                <a:solidFill>
                  <a:schemeClr val="bg1"/>
                </a:solidFill>
              </a:rPr>
              <a:t>January 2023</a:t>
            </a:r>
          </a:p>
        </p:txBody>
      </p:sp>
      <p:pic>
        <p:nvPicPr>
          <p:cNvPr id="6" name="Picture 5" descr="Qr code&#10;&#10;Description automatically generated">
            <a:extLst>
              <a:ext uri="{FF2B5EF4-FFF2-40B4-BE49-F238E27FC236}">
                <a16:creationId xmlns:a16="http://schemas.microsoft.com/office/drawing/2014/main" id="{585EFD07-342B-2B6F-D252-A33F4FFB16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2000" y="247643"/>
            <a:ext cx="914400" cy="859536"/>
          </a:xfrm>
          <a:prstGeom prst="rect">
            <a:avLst/>
          </a:prstGeom>
        </p:spPr>
      </p:pic>
      <p:pic>
        <p:nvPicPr>
          <p:cNvPr id="5" name="Picture 4">
            <a:extLst>
              <a:ext uri="{FF2B5EF4-FFF2-40B4-BE49-F238E27FC236}">
                <a16:creationId xmlns:a16="http://schemas.microsoft.com/office/drawing/2014/main" id="{570C85F5-3BE7-8814-4C17-3F07DBB787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463" y="4993931"/>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Audio 8">
            <a:hlinkClick r:id="" action="ppaction://media"/>
            <a:extLst>
              <a:ext uri="{FF2B5EF4-FFF2-40B4-BE49-F238E27FC236}">
                <a16:creationId xmlns:a16="http://schemas.microsoft.com/office/drawing/2014/main" id="{2AE2D161-FF32-4B8E-77B7-83C2EFE801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26309365"/>
      </p:ext>
    </p:extLst>
  </p:cSld>
  <p:clrMapOvr>
    <a:masterClrMapping/>
  </p:clrMapOvr>
  <mc:AlternateContent xmlns:mc="http://schemas.openxmlformats.org/markup-compatibility/2006">
    <mc:Choice xmlns:p14="http://schemas.microsoft.com/office/powerpoint/2010/main" Requires="p14">
      <p:transition spd="slow" p14:dur="2000" advTm="9711"/>
    </mc:Choice>
    <mc:Fallback>
      <p:transition spd="slow" advTm="9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2D008-6F5A-4D22-BE5C-85B65EC9A4AC}"/>
              </a:ext>
            </a:extLst>
          </p:cNvPr>
          <p:cNvSpPr>
            <a:spLocks noGrp="1"/>
          </p:cNvSpPr>
          <p:nvPr>
            <p:ph type="title"/>
          </p:nvPr>
        </p:nvSpPr>
        <p:spPr/>
        <p:txBody>
          <a:bodyPr/>
          <a:lstStyle/>
          <a:p>
            <a:r>
              <a:rPr lang="en-US" dirty="0"/>
              <a:t>Examples of Workplace Bullying</a:t>
            </a:r>
          </a:p>
        </p:txBody>
      </p:sp>
      <p:sp>
        <p:nvSpPr>
          <p:cNvPr id="3" name="Content Placeholder 2">
            <a:extLst>
              <a:ext uri="{FF2B5EF4-FFF2-40B4-BE49-F238E27FC236}">
                <a16:creationId xmlns:a16="http://schemas.microsoft.com/office/drawing/2014/main" id="{FA759969-4460-4C99-A78D-1B082A8C589A}"/>
              </a:ext>
            </a:extLst>
          </p:cNvPr>
          <p:cNvSpPr>
            <a:spLocks noGrp="1"/>
          </p:cNvSpPr>
          <p:nvPr>
            <p:ph idx="1"/>
          </p:nvPr>
        </p:nvSpPr>
        <p:spPr>
          <a:xfrm>
            <a:off x="3408218" y="1687484"/>
            <a:ext cx="8478981" cy="4941915"/>
          </a:xfrm>
        </p:spPr>
        <p:txBody>
          <a:bodyPr>
            <a:normAutofit/>
          </a:bodyPr>
          <a:lstStyle/>
          <a:p>
            <a:pPr marL="0" indent="0">
              <a:buNone/>
            </a:pPr>
            <a:r>
              <a:rPr lang="en-US" dirty="0">
                <a:cs typeface="Helvetica" panose="020B0604020202020204" pitchFamily="34" charset="0"/>
              </a:rPr>
              <a:t>Workplace bullying f</a:t>
            </a:r>
            <a:r>
              <a:rPr lang="en-US" b="0" i="0" dirty="0">
                <a:effectLst/>
                <a:cs typeface="Helvetica" panose="020B0604020202020204" pitchFamily="34" charset="0"/>
              </a:rPr>
              <a:t>rom managers can include:</a:t>
            </a:r>
          </a:p>
          <a:p>
            <a:r>
              <a:rPr lang="en-US" b="0" i="0" dirty="0">
                <a:effectLst/>
                <a:cs typeface="Helvetica" panose="020B0604020202020204" pitchFamily="34" charset="0"/>
              </a:rPr>
              <a:t>Unjustified negative </a:t>
            </a:r>
            <a:r>
              <a:rPr lang="en-US" b="0" i="0" u="none" strike="noStrike" dirty="0">
                <a:effectLst/>
                <a:cs typeface="Helvetica" panose="020B0604020202020204" pitchFamily="34" charset="0"/>
              </a:rPr>
              <a:t>performance reviews </a:t>
            </a:r>
            <a:r>
              <a:rPr lang="en-US" b="0" i="0" dirty="0">
                <a:effectLst/>
                <a:cs typeface="Helvetica" panose="020B0604020202020204" pitchFamily="34" charset="0"/>
              </a:rPr>
              <a:t>or demotion</a:t>
            </a:r>
          </a:p>
          <a:p>
            <a:r>
              <a:rPr lang="en-US" dirty="0">
                <a:cs typeface="Helvetica" panose="020B0604020202020204" pitchFamily="34" charset="0"/>
              </a:rPr>
              <a:t>Consistently d</a:t>
            </a:r>
            <a:r>
              <a:rPr lang="en-US" b="0" i="0" dirty="0">
                <a:effectLst/>
                <a:cs typeface="Helvetica" panose="020B0604020202020204" pitchFamily="34" charset="0"/>
              </a:rPr>
              <a:t>enying requested time off </a:t>
            </a:r>
          </a:p>
          <a:p>
            <a:r>
              <a:rPr lang="en-US" b="0" i="0" dirty="0">
                <a:effectLst/>
                <a:cs typeface="Helvetica" panose="020B0604020202020204" pitchFamily="34" charset="0"/>
              </a:rPr>
              <a:t>Blocking promotions or requests to change departments</a:t>
            </a:r>
          </a:p>
          <a:p>
            <a:r>
              <a:rPr lang="en-US" b="0" i="0" dirty="0">
                <a:effectLst/>
                <a:cs typeface="Helvetica" panose="020B0604020202020204" pitchFamily="34" charset="0"/>
              </a:rPr>
              <a:t>Being treated differently than other team members</a:t>
            </a:r>
          </a:p>
          <a:p>
            <a:r>
              <a:rPr lang="en-US" b="0" i="0" dirty="0">
                <a:effectLst/>
                <a:cs typeface="Helvetica" panose="020B0604020202020204" pitchFamily="34" charset="0"/>
              </a:rPr>
              <a:t>Excessive monitoring or micromanaging</a:t>
            </a:r>
          </a:p>
          <a:p>
            <a:endParaRPr lang="en-US" dirty="0"/>
          </a:p>
        </p:txBody>
      </p:sp>
      <p:pic>
        <p:nvPicPr>
          <p:cNvPr id="6" name="Audio 5">
            <a:hlinkClick r:id="" action="ppaction://media"/>
            <a:extLst>
              <a:ext uri="{FF2B5EF4-FFF2-40B4-BE49-F238E27FC236}">
                <a16:creationId xmlns:a16="http://schemas.microsoft.com/office/drawing/2014/main" id="{372F6C1D-EEDF-AD40-F9EC-8F289517F4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0949893"/>
      </p:ext>
    </p:extLst>
  </p:cSld>
  <p:clrMapOvr>
    <a:masterClrMapping/>
  </p:clrMapOvr>
  <mc:AlternateContent xmlns:mc="http://schemas.openxmlformats.org/markup-compatibility/2006">
    <mc:Choice xmlns:p14="http://schemas.microsoft.com/office/powerpoint/2010/main" Requires="p14">
      <p:transition spd="slow" p14:dur="2000" advTm="37002"/>
    </mc:Choice>
    <mc:Fallback>
      <p:transition spd="slow" advTm="37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6EB4B-7E1A-4760-B9FC-D03E49B77E18}"/>
              </a:ext>
            </a:extLst>
          </p:cNvPr>
          <p:cNvSpPr>
            <a:spLocks noGrp="1"/>
          </p:cNvSpPr>
          <p:nvPr>
            <p:ph type="title"/>
          </p:nvPr>
        </p:nvSpPr>
        <p:spPr/>
        <p:txBody>
          <a:bodyPr/>
          <a:lstStyle/>
          <a:p>
            <a:r>
              <a:rPr lang="en-US" dirty="0"/>
              <a:t>Causes of Workplace Bullying</a:t>
            </a:r>
          </a:p>
        </p:txBody>
      </p:sp>
      <p:sp>
        <p:nvSpPr>
          <p:cNvPr id="3" name="Content Placeholder 2">
            <a:extLst>
              <a:ext uri="{FF2B5EF4-FFF2-40B4-BE49-F238E27FC236}">
                <a16:creationId xmlns:a16="http://schemas.microsoft.com/office/drawing/2014/main" id="{ADF3DE8A-561C-4BBD-9434-684D8825727B}"/>
              </a:ext>
            </a:extLst>
          </p:cNvPr>
          <p:cNvSpPr>
            <a:spLocks noGrp="1"/>
          </p:cNvSpPr>
          <p:nvPr>
            <p:ph idx="1"/>
          </p:nvPr>
        </p:nvSpPr>
        <p:spPr/>
        <p:txBody>
          <a:bodyPr/>
          <a:lstStyle/>
          <a:p>
            <a:r>
              <a:rPr lang="en-US" dirty="0"/>
              <a:t>A bully’s behavior is usually driven by a need to control </a:t>
            </a:r>
          </a:p>
          <a:p>
            <a:r>
              <a:rPr lang="en-US" dirty="0"/>
              <a:t>These employees want to call the shots and often insist on having things their way</a:t>
            </a:r>
          </a:p>
          <a:p>
            <a:r>
              <a:rPr lang="en-US" dirty="0"/>
              <a:t>Many times, bullies relate well to others and have a lot of influence with the company, resulting in these behaviors meant to control other people</a:t>
            </a:r>
          </a:p>
        </p:txBody>
      </p:sp>
      <p:pic>
        <p:nvPicPr>
          <p:cNvPr id="6" name="Audio 5">
            <a:hlinkClick r:id="" action="ppaction://media"/>
            <a:extLst>
              <a:ext uri="{FF2B5EF4-FFF2-40B4-BE49-F238E27FC236}">
                <a16:creationId xmlns:a16="http://schemas.microsoft.com/office/drawing/2014/main" id="{EC8FA99E-4CA9-C3F8-500B-240714AFF6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9963487"/>
      </p:ext>
    </p:extLst>
  </p:cSld>
  <p:clrMapOvr>
    <a:masterClrMapping/>
  </p:clrMapOvr>
  <mc:AlternateContent xmlns:mc="http://schemas.openxmlformats.org/markup-compatibility/2006">
    <mc:Choice xmlns:p14="http://schemas.microsoft.com/office/powerpoint/2010/main" Requires="p14">
      <p:transition spd="slow" p14:dur="2000" advTm="25996"/>
    </mc:Choice>
    <mc:Fallback>
      <p:transition spd="slow" advTm="25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AA14-F1D5-4259-AF0A-F1A459D6594E}"/>
              </a:ext>
            </a:extLst>
          </p:cNvPr>
          <p:cNvSpPr>
            <a:spLocks noGrp="1"/>
          </p:cNvSpPr>
          <p:nvPr>
            <p:ph type="title"/>
          </p:nvPr>
        </p:nvSpPr>
        <p:spPr/>
        <p:txBody>
          <a:bodyPr/>
          <a:lstStyle/>
          <a:p>
            <a:r>
              <a:rPr lang="en-US" dirty="0"/>
              <a:t>Causes of Workplace Bullying</a:t>
            </a:r>
          </a:p>
        </p:txBody>
      </p:sp>
      <p:sp>
        <p:nvSpPr>
          <p:cNvPr id="3" name="Content Placeholder 2">
            <a:extLst>
              <a:ext uri="{FF2B5EF4-FFF2-40B4-BE49-F238E27FC236}">
                <a16:creationId xmlns:a16="http://schemas.microsoft.com/office/drawing/2014/main" id="{41A2D7D2-0C67-42AF-8013-C6C95B17F2B8}"/>
              </a:ext>
            </a:extLst>
          </p:cNvPr>
          <p:cNvSpPr>
            <a:spLocks noGrp="1"/>
          </p:cNvSpPr>
          <p:nvPr>
            <p:ph idx="1"/>
          </p:nvPr>
        </p:nvSpPr>
        <p:spPr/>
        <p:txBody>
          <a:bodyPr>
            <a:normAutofit/>
          </a:bodyPr>
          <a:lstStyle/>
          <a:p>
            <a:r>
              <a:rPr lang="en-US" dirty="0"/>
              <a:t>Sometimes workplace bullies target their co-workers out of jealousy</a:t>
            </a:r>
          </a:p>
          <a:p>
            <a:pPr lvl="1"/>
            <a:r>
              <a:rPr lang="en-US" sz="2800" dirty="0"/>
              <a:t>Bullying is an attempt to reduce the target’s recognition by turning others against them</a:t>
            </a:r>
          </a:p>
          <a:p>
            <a:r>
              <a:rPr lang="en-US" dirty="0"/>
              <a:t>Other times, workplace bullying occurs because the bully has poor impulse control </a:t>
            </a:r>
          </a:p>
          <a:p>
            <a:pPr lvl="1"/>
            <a:r>
              <a:rPr lang="en-US" sz="2800" dirty="0"/>
              <a:t>When this happens, the bullies are likely to use direct insults and negative comments </a:t>
            </a:r>
          </a:p>
          <a:p>
            <a:pPr marL="0" indent="0">
              <a:buNone/>
            </a:pPr>
            <a:endParaRPr lang="en-US" dirty="0"/>
          </a:p>
          <a:p>
            <a:pPr marL="609585" lvl="1" indent="0">
              <a:buNone/>
            </a:pPr>
            <a:endParaRPr lang="en-US" dirty="0"/>
          </a:p>
        </p:txBody>
      </p:sp>
      <p:pic>
        <p:nvPicPr>
          <p:cNvPr id="6" name="Audio 5">
            <a:hlinkClick r:id="" action="ppaction://media"/>
            <a:extLst>
              <a:ext uri="{FF2B5EF4-FFF2-40B4-BE49-F238E27FC236}">
                <a16:creationId xmlns:a16="http://schemas.microsoft.com/office/drawing/2014/main" id="{478FE596-9B21-3201-3A92-15E2CDC1CA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3848730"/>
      </p:ext>
    </p:extLst>
  </p:cSld>
  <p:clrMapOvr>
    <a:masterClrMapping/>
  </p:clrMapOvr>
  <mc:AlternateContent xmlns:mc="http://schemas.openxmlformats.org/markup-compatibility/2006">
    <mc:Choice xmlns:p14="http://schemas.microsoft.com/office/powerpoint/2010/main" Requires="p14">
      <p:transition spd="slow" p14:dur="2000" advTm="33660"/>
    </mc:Choice>
    <mc:Fallback>
      <p:transition spd="slow" advTm="33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AF68-C4CC-4741-BE56-D6826C43AF33}"/>
              </a:ext>
            </a:extLst>
          </p:cNvPr>
          <p:cNvSpPr>
            <a:spLocks noGrp="1"/>
          </p:cNvSpPr>
          <p:nvPr>
            <p:ph type="title"/>
          </p:nvPr>
        </p:nvSpPr>
        <p:spPr/>
        <p:txBody>
          <a:bodyPr>
            <a:normAutofit/>
          </a:bodyPr>
          <a:lstStyle/>
          <a:p>
            <a:r>
              <a:rPr lang="en-US" i="0" dirty="0">
                <a:effectLst/>
                <a:cs typeface="Helvetica" panose="020B0604020202020204" pitchFamily="34" charset="0"/>
              </a:rPr>
              <a:t>Effects of Bullying for an Employee</a:t>
            </a:r>
            <a:endParaRPr lang="en-US" dirty="0">
              <a:cs typeface="Helvetica" panose="020B0604020202020204" pitchFamily="34" charset="0"/>
            </a:endParaRPr>
          </a:p>
        </p:txBody>
      </p:sp>
      <p:sp>
        <p:nvSpPr>
          <p:cNvPr id="3" name="Content Placeholder 2">
            <a:extLst>
              <a:ext uri="{FF2B5EF4-FFF2-40B4-BE49-F238E27FC236}">
                <a16:creationId xmlns:a16="http://schemas.microsoft.com/office/drawing/2014/main" id="{15C5A4FA-8D1C-4990-8BE3-E533BA279F2E}"/>
              </a:ext>
            </a:extLst>
          </p:cNvPr>
          <p:cNvSpPr>
            <a:spLocks noGrp="1"/>
          </p:cNvSpPr>
          <p:nvPr>
            <p:ph idx="1"/>
          </p:nvPr>
        </p:nvSpPr>
        <p:spPr>
          <a:xfrm>
            <a:off x="3771900" y="1787236"/>
            <a:ext cx="8077722" cy="4679324"/>
          </a:xfrm>
        </p:spPr>
        <p:txBody>
          <a:bodyPr numCol="2">
            <a:normAutofit/>
          </a:bodyPr>
          <a:lstStyle/>
          <a:p>
            <a:r>
              <a:rPr lang="en-US" dirty="0"/>
              <a:t>Depression</a:t>
            </a:r>
          </a:p>
          <a:p>
            <a:r>
              <a:rPr lang="en-US" dirty="0"/>
              <a:t>Anxiety</a:t>
            </a:r>
          </a:p>
          <a:p>
            <a:r>
              <a:rPr lang="en-US" dirty="0"/>
              <a:t>Isolation</a:t>
            </a:r>
          </a:p>
          <a:p>
            <a:r>
              <a:rPr lang="en-US" dirty="0"/>
              <a:t>Headaches</a:t>
            </a:r>
          </a:p>
          <a:p>
            <a:r>
              <a:rPr lang="en-US" dirty="0"/>
              <a:t>Muscle Tension</a:t>
            </a:r>
          </a:p>
          <a:p>
            <a:r>
              <a:rPr lang="en-US" dirty="0"/>
              <a:t>Digestive Issues</a:t>
            </a:r>
          </a:p>
          <a:p>
            <a:endParaRPr lang="en-US" dirty="0"/>
          </a:p>
          <a:p>
            <a:endParaRPr lang="en-US" dirty="0"/>
          </a:p>
          <a:p>
            <a:r>
              <a:rPr lang="en-US" dirty="0"/>
              <a:t>Higher Heart Rate/ Blood Pressure</a:t>
            </a:r>
          </a:p>
          <a:p>
            <a:r>
              <a:rPr lang="en-US" dirty="0"/>
              <a:t>Changes in Eating</a:t>
            </a:r>
          </a:p>
          <a:p>
            <a:r>
              <a:rPr lang="en-US" dirty="0"/>
              <a:t>Changes in Sleep</a:t>
            </a:r>
          </a:p>
          <a:p>
            <a:r>
              <a:rPr lang="en-US" dirty="0"/>
              <a:t>Increased Self Doubt</a:t>
            </a:r>
          </a:p>
          <a:p>
            <a:r>
              <a:rPr lang="en-US" dirty="0"/>
              <a:t>Suicidal Thoughts</a:t>
            </a:r>
          </a:p>
        </p:txBody>
      </p:sp>
      <p:pic>
        <p:nvPicPr>
          <p:cNvPr id="6" name="Audio 5">
            <a:hlinkClick r:id="" action="ppaction://media"/>
            <a:extLst>
              <a:ext uri="{FF2B5EF4-FFF2-40B4-BE49-F238E27FC236}">
                <a16:creationId xmlns:a16="http://schemas.microsoft.com/office/drawing/2014/main" id="{634FC409-7464-FE87-4A89-BD5EC2AACF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7256819"/>
      </p:ext>
    </p:extLst>
  </p:cSld>
  <p:clrMapOvr>
    <a:masterClrMapping/>
  </p:clrMapOvr>
  <mc:AlternateContent xmlns:mc="http://schemas.openxmlformats.org/markup-compatibility/2006">
    <mc:Choice xmlns:p14="http://schemas.microsoft.com/office/powerpoint/2010/main" Requires="p14">
      <p:transition spd="slow" p14:dur="2000" advTm="53558"/>
    </mc:Choice>
    <mc:Fallback>
      <p:transition spd="slow" advTm="53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AF68-C4CC-4741-BE56-D6826C43AF33}"/>
              </a:ext>
            </a:extLst>
          </p:cNvPr>
          <p:cNvSpPr>
            <a:spLocks noGrp="1"/>
          </p:cNvSpPr>
          <p:nvPr>
            <p:ph type="title"/>
          </p:nvPr>
        </p:nvSpPr>
        <p:spPr/>
        <p:txBody>
          <a:bodyPr>
            <a:normAutofit/>
          </a:bodyPr>
          <a:lstStyle/>
          <a:p>
            <a:r>
              <a:rPr lang="en-US" i="0" dirty="0">
                <a:effectLst/>
                <a:cs typeface="Helvetica" panose="020B0604020202020204" pitchFamily="34" charset="0"/>
              </a:rPr>
              <a:t>Effects of Bullying in </a:t>
            </a:r>
            <a:r>
              <a:rPr lang="en-US" dirty="0">
                <a:cs typeface="Helvetica" panose="020B0604020202020204" pitchFamily="34" charset="0"/>
              </a:rPr>
              <a:t>the Workplace</a:t>
            </a:r>
          </a:p>
        </p:txBody>
      </p:sp>
      <p:sp>
        <p:nvSpPr>
          <p:cNvPr id="3" name="Content Placeholder 2">
            <a:extLst>
              <a:ext uri="{FF2B5EF4-FFF2-40B4-BE49-F238E27FC236}">
                <a16:creationId xmlns:a16="http://schemas.microsoft.com/office/drawing/2014/main" id="{15C5A4FA-8D1C-4990-8BE3-E533BA279F2E}"/>
              </a:ext>
            </a:extLst>
          </p:cNvPr>
          <p:cNvSpPr>
            <a:spLocks noGrp="1"/>
          </p:cNvSpPr>
          <p:nvPr>
            <p:ph idx="1"/>
          </p:nvPr>
        </p:nvSpPr>
        <p:spPr>
          <a:xfrm>
            <a:off x="3771900" y="1647825"/>
            <a:ext cx="8077722" cy="4818735"/>
          </a:xfrm>
        </p:spPr>
        <p:txBody>
          <a:bodyPr numCol="1">
            <a:normAutofit/>
          </a:bodyPr>
          <a:lstStyle/>
          <a:p>
            <a:r>
              <a:rPr lang="en-US" dirty="0">
                <a:cs typeface="Helvetica" panose="020B0604020202020204" pitchFamily="34" charset="0"/>
              </a:rPr>
              <a:t>Low Productivity </a:t>
            </a:r>
          </a:p>
          <a:p>
            <a:r>
              <a:rPr lang="en-US" dirty="0">
                <a:cs typeface="Helvetica" panose="020B0604020202020204" pitchFamily="34" charset="0"/>
              </a:rPr>
              <a:t>Lowered Morale</a:t>
            </a:r>
          </a:p>
          <a:p>
            <a:r>
              <a:rPr lang="en-US" dirty="0">
                <a:cs typeface="Helvetica" panose="020B0604020202020204" pitchFamily="34" charset="0"/>
              </a:rPr>
              <a:t>Decreased Trust</a:t>
            </a:r>
          </a:p>
          <a:p>
            <a:r>
              <a:rPr lang="en-US" dirty="0">
                <a:cs typeface="Helvetica" panose="020B0604020202020204" pitchFamily="34" charset="0"/>
              </a:rPr>
              <a:t>Increased Absences</a:t>
            </a:r>
          </a:p>
          <a:p>
            <a:r>
              <a:rPr lang="en-US" dirty="0">
                <a:cs typeface="Helvetica" panose="020B0604020202020204" pitchFamily="34" charset="0"/>
              </a:rPr>
              <a:t>Disengagement</a:t>
            </a:r>
          </a:p>
          <a:p>
            <a:r>
              <a:rPr lang="en-US" dirty="0">
                <a:cs typeface="Helvetica" panose="020B0604020202020204" pitchFamily="34" charset="0"/>
              </a:rPr>
              <a:t>High Employee Turnover</a:t>
            </a:r>
          </a:p>
          <a:p>
            <a:r>
              <a:rPr lang="en-US" dirty="0">
                <a:cs typeface="Helvetica" panose="020B0604020202020204" pitchFamily="34" charset="0"/>
              </a:rPr>
              <a:t>Loss of Profit: </a:t>
            </a:r>
            <a:r>
              <a:rPr lang="en-US" b="0" i="0" dirty="0">
                <a:effectLst/>
                <a:cs typeface="Helvetica" panose="020B0604020202020204" pitchFamily="34" charset="0"/>
              </a:rPr>
              <a:t>Over $18 billion is wasted every year due to the effects of workplace bullying</a:t>
            </a:r>
            <a:endParaRPr lang="en-US" dirty="0">
              <a:cs typeface="Helvetica" panose="020B0604020202020204" pitchFamily="34" charset="0"/>
            </a:endParaRPr>
          </a:p>
          <a:p>
            <a:endParaRPr lang="en-US" dirty="0"/>
          </a:p>
          <a:p>
            <a:endParaRPr lang="en-US" dirty="0"/>
          </a:p>
        </p:txBody>
      </p:sp>
      <p:pic>
        <p:nvPicPr>
          <p:cNvPr id="6" name="Audio 5">
            <a:hlinkClick r:id="" action="ppaction://media"/>
            <a:extLst>
              <a:ext uri="{FF2B5EF4-FFF2-40B4-BE49-F238E27FC236}">
                <a16:creationId xmlns:a16="http://schemas.microsoft.com/office/drawing/2014/main" id="{80B1C84F-1FA5-C422-F64B-59B3B61150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4307611"/>
      </p:ext>
    </p:extLst>
  </p:cSld>
  <p:clrMapOvr>
    <a:masterClrMapping/>
  </p:clrMapOvr>
  <mc:AlternateContent xmlns:mc="http://schemas.openxmlformats.org/markup-compatibility/2006">
    <mc:Choice xmlns:p14="http://schemas.microsoft.com/office/powerpoint/2010/main" Requires="p14">
      <p:transition spd="slow" p14:dur="2000" advTm="62977"/>
    </mc:Choice>
    <mc:Fallback>
      <p:transition spd="slow" advTm="62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434DD4-0855-4F40-B2B5-02543AC0482E}"/>
              </a:ext>
            </a:extLst>
          </p:cNvPr>
          <p:cNvSpPr>
            <a:spLocks noGrp="1"/>
          </p:cNvSpPr>
          <p:nvPr>
            <p:ph type="body" idx="1"/>
          </p:nvPr>
        </p:nvSpPr>
        <p:spPr>
          <a:xfrm>
            <a:off x="1866900" y="2398712"/>
            <a:ext cx="9956800" cy="1500187"/>
          </a:xfrm>
        </p:spPr>
        <p:txBody>
          <a:bodyPr>
            <a:normAutofit/>
          </a:bodyPr>
          <a:lstStyle/>
          <a:p>
            <a:r>
              <a:rPr lang="en-US" dirty="0"/>
              <a:t>Workplace Bullying: </a:t>
            </a:r>
          </a:p>
          <a:p>
            <a:r>
              <a:rPr lang="en-US" dirty="0"/>
              <a:t>Prevention &amp; Intervention  </a:t>
            </a:r>
          </a:p>
        </p:txBody>
      </p:sp>
      <p:pic>
        <p:nvPicPr>
          <p:cNvPr id="5" name="Audio 4">
            <a:hlinkClick r:id="" action="ppaction://media"/>
            <a:extLst>
              <a:ext uri="{FF2B5EF4-FFF2-40B4-BE49-F238E27FC236}">
                <a16:creationId xmlns:a16="http://schemas.microsoft.com/office/drawing/2014/main" id="{26BA08E0-58C0-32BD-4A99-FE5097345C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55188"/>
      </p:ext>
    </p:extLst>
  </p:cSld>
  <p:clrMapOvr>
    <a:masterClrMapping/>
  </p:clrMapOvr>
  <mc:AlternateContent xmlns:mc="http://schemas.openxmlformats.org/markup-compatibility/2006">
    <mc:Choice xmlns:p14="http://schemas.microsoft.com/office/powerpoint/2010/main" Requires="p14">
      <p:transition spd="slow" p14:dur="2000" advTm="3072"/>
    </mc:Choice>
    <mc:Fallback>
      <p:transition spd="slow" advTm="3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31D3-8776-481B-249B-6498FD6AFCB0}"/>
              </a:ext>
            </a:extLst>
          </p:cNvPr>
          <p:cNvSpPr>
            <a:spLocks noGrp="1"/>
          </p:cNvSpPr>
          <p:nvPr>
            <p:ph type="title"/>
          </p:nvPr>
        </p:nvSpPr>
        <p:spPr/>
        <p:txBody>
          <a:bodyPr>
            <a:normAutofit/>
          </a:bodyPr>
          <a:lstStyle/>
          <a:p>
            <a:r>
              <a:rPr lang="en-US" i="0" dirty="0">
                <a:effectLst/>
                <a:cs typeface="Helvetica" panose="020B0604020202020204" pitchFamily="34" charset="0"/>
              </a:rPr>
              <a:t>Workplace Bullying Risk Factors</a:t>
            </a:r>
            <a:endParaRPr lang="en-US" dirty="0">
              <a:cs typeface="Helvetica" panose="020B0604020202020204" pitchFamily="34" charset="0"/>
            </a:endParaRPr>
          </a:p>
        </p:txBody>
      </p:sp>
      <p:sp>
        <p:nvSpPr>
          <p:cNvPr id="3" name="Content Placeholder 2">
            <a:extLst>
              <a:ext uri="{FF2B5EF4-FFF2-40B4-BE49-F238E27FC236}">
                <a16:creationId xmlns:a16="http://schemas.microsoft.com/office/drawing/2014/main" id="{573B2262-2F93-A396-CF56-993259C93AA5}"/>
              </a:ext>
            </a:extLst>
          </p:cNvPr>
          <p:cNvSpPr>
            <a:spLocks noGrp="1"/>
          </p:cNvSpPr>
          <p:nvPr>
            <p:ph idx="1"/>
          </p:nvPr>
        </p:nvSpPr>
        <p:spPr/>
        <p:txBody>
          <a:bodyPr>
            <a:normAutofit/>
          </a:bodyPr>
          <a:lstStyle/>
          <a:p>
            <a:pPr marL="0" indent="0">
              <a:buNone/>
            </a:pPr>
            <a:r>
              <a:rPr lang="en-US" sz="3200" dirty="0">
                <a:cs typeface="Helvetica" panose="020B0604020202020204" pitchFamily="34" charset="0"/>
              </a:rPr>
              <a:t>The following factors can increase the risk of workplace bullying:</a:t>
            </a:r>
          </a:p>
          <a:p>
            <a:r>
              <a:rPr lang="en-US" sz="3200" dirty="0">
                <a:cs typeface="Helvetica" panose="020B0604020202020204" pitchFamily="34" charset="0"/>
              </a:rPr>
              <a:t>M</a:t>
            </a:r>
            <a:r>
              <a:rPr lang="en-US" sz="3200" b="0" i="0" dirty="0">
                <a:effectLst/>
                <a:cs typeface="Helvetica" panose="020B0604020202020204" pitchFamily="34" charset="0"/>
              </a:rPr>
              <a:t>ajor internal restructuring</a:t>
            </a:r>
          </a:p>
          <a:p>
            <a:r>
              <a:rPr lang="en-US" sz="3200" dirty="0">
                <a:cs typeface="Helvetica" panose="020B0604020202020204" pitchFamily="34" charset="0"/>
              </a:rPr>
              <a:t>L</a:t>
            </a:r>
            <a:r>
              <a:rPr lang="en-US" sz="3200" b="0" i="0" dirty="0">
                <a:effectLst/>
                <a:cs typeface="Helvetica" panose="020B0604020202020204" pitchFamily="34" charset="0"/>
              </a:rPr>
              <a:t>ack of employee participation in decisions</a:t>
            </a:r>
          </a:p>
          <a:p>
            <a:r>
              <a:rPr lang="en-US" sz="3200" dirty="0">
                <a:cs typeface="Helvetica" panose="020B0604020202020204" pitchFamily="34" charset="0"/>
              </a:rPr>
              <a:t>Little to no communication </a:t>
            </a:r>
            <a:r>
              <a:rPr lang="en-US" sz="3200" b="0" i="0" dirty="0">
                <a:effectLst/>
                <a:cs typeface="Helvetica" panose="020B0604020202020204" pitchFamily="34" charset="0"/>
              </a:rPr>
              <a:t>between organizational levels</a:t>
            </a:r>
          </a:p>
          <a:p>
            <a:endParaRPr lang="en-US" sz="3200" dirty="0">
              <a:cs typeface="Helvetica" panose="020B0604020202020204" pitchFamily="34" charset="0"/>
            </a:endParaRPr>
          </a:p>
          <a:p>
            <a:endParaRPr lang="en-US" sz="3200" b="0" i="0" dirty="0">
              <a:effectLst/>
              <a:cs typeface="Helvetica" panose="020B0604020202020204" pitchFamily="34" charset="0"/>
            </a:endParaRPr>
          </a:p>
          <a:p>
            <a:pPr marL="609585" lvl="1" indent="0">
              <a:buNone/>
            </a:pPr>
            <a:endParaRPr lang="en-US" sz="2600" b="0" i="0" dirty="0">
              <a:effectLst/>
              <a:cs typeface="Helvetica" panose="020B0604020202020204" pitchFamily="34" charset="0"/>
            </a:endParaRPr>
          </a:p>
          <a:p>
            <a:pPr marL="0" indent="0" algn="l">
              <a:buNone/>
            </a:pPr>
            <a:endParaRPr lang="en-US" sz="3000" b="0" i="0" dirty="0">
              <a:effectLst/>
              <a:cs typeface="Helvetica" panose="020B0604020202020204" pitchFamily="34" charset="0"/>
            </a:endParaRPr>
          </a:p>
          <a:p>
            <a:endParaRPr lang="en-US" dirty="0"/>
          </a:p>
        </p:txBody>
      </p:sp>
      <p:pic>
        <p:nvPicPr>
          <p:cNvPr id="6" name="Audio 5">
            <a:hlinkClick r:id="" action="ppaction://media"/>
            <a:extLst>
              <a:ext uri="{FF2B5EF4-FFF2-40B4-BE49-F238E27FC236}">
                <a16:creationId xmlns:a16="http://schemas.microsoft.com/office/drawing/2014/main" id="{2FF901A3-15B2-5314-D2F3-006988C8A5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3148027"/>
      </p:ext>
    </p:extLst>
  </p:cSld>
  <p:clrMapOvr>
    <a:masterClrMapping/>
  </p:clrMapOvr>
  <mc:AlternateContent xmlns:mc="http://schemas.openxmlformats.org/markup-compatibility/2006">
    <mc:Choice xmlns:p14="http://schemas.microsoft.com/office/powerpoint/2010/main" Requires="p14">
      <p:transition spd="slow" p14:dur="2000" advTm="39098"/>
    </mc:Choice>
    <mc:Fallback>
      <p:transition spd="slow" advTm="39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31D3-8776-481B-249B-6498FD6AFCB0}"/>
              </a:ext>
            </a:extLst>
          </p:cNvPr>
          <p:cNvSpPr>
            <a:spLocks noGrp="1"/>
          </p:cNvSpPr>
          <p:nvPr>
            <p:ph type="title"/>
          </p:nvPr>
        </p:nvSpPr>
        <p:spPr/>
        <p:txBody>
          <a:bodyPr>
            <a:normAutofit/>
          </a:bodyPr>
          <a:lstStyle/>
          <a:p>
            <a:r>
              <a:rPr lang="en-US" i="0" dirty="0">
                <a:effectLst/>
                <a:cs typeface="Helvetica" panose="020B0604020202020204" pitchFamily="34" charset="0"/>
              </a:rPr>
              <a:t>Workplace Bullying Risk Factors</a:t>
            </a:r>
            <a:endParaRPr lang="en-US" dirty="0">
              <a:cs typeface="Helvetica" panose="020B0604020202020204" pitchFamily="34" charset="0"/>
            </a:endParaRPr>
          </a:p>
        </p:txBody>
      </p:sp>
      <p:sp>
        <p:nvSpPr>
          <p:cNvPr id="3" name="Content Placeholder 2">
            <a:extLst>
              <a:ext uri="{FF2B5EF4-FFF2-40B4-BE49-F238E27FC236}">
                <a16:creationId xmlns:a16="http://schemas.microsoft.com/office/drawing/2014/main" id="{573B2262-2F93-A396-CF56-993259C93AA5}"/>
              </a:ext>
            </a:extLst>
          </p:cNvPr>
          <p:cNvSpPr>
            <a:spLocks noGrp="1"/>
          </p:cNvSpPr>
          <p:nvPr>
            <p:ph idx="1"/>
          </p:nvPr>
        </p:nvSpPr>
        <p:spPr/>
        <p:txBody>
          <a:bodyPr>
            <a:normAutofit/>
          </a:bodyPr>
          <a:lstStyle/>
          <a:p>
            <a:r>
              <a:rPr lang="en-US" sz="3200" dirty="0">
                <a:cs typeface="Helvetica" panose="020B0604020202020204" pitchFamily="34" charset="0"/>
              </a:rPr>
              <a:t>L</a:t>
            </a:r>
            <a:r>
              <a:rPr lang="en-US" sz="3200" b="0" i="0" dirty="0">
                <a:effectLst/>
                <a:cs typeface="Helvetica" panose="020B0604020202020204" pitchFamily="34" charset="0"/>
              </a:rPr>
              <a:t>ack of policies about behavior</a:t>
            </a:r>
            <a:endParaRPr lang="en-US" sz="3200" dirty="0">
              <a:cs typeface="Helvetica" panose="020B0604020202020204" pitchFamily="34" charset="0"/>
            </a:endParaRPr>
          </a:p>
          <a:p>
            <a:r>
              <a:rPr lang="en-US" sz="3200" b="0" i="0" dirty="0">
                <a:effectLst/>
                <a:cs typeface="Helvetica" panose="020B0604020202020204" pitchFamily="34" charset="0"/>
              </a:rPr>
              <a:t>High rate and intensity of work</a:t>
            </a:r>
            <a:endParaRPr lang="en-US" sz="3200" dirty="0">
              <a:cs typeface="Helvetica" panose="020B0604020202020204" pitchFamily="34" charset="0"/>
            </a:endParaRPr>
          </a:p>
          <a:p>
            <a:r>
              <a:rPr lang="en-US" sz="3200" b="0" i="0" dirty="0">
                <a:effectLst/>
                <a:cs typeface="Helvetica" panose="020B0604020202020204" pitchFamily="34" charset="0"/>
              </a:rPr>
              <a:t>Staff shortages</a:t>
            </a:r>
            <a:endParaRPr lang="en-US" sz="3200" dirty="0">
              <a:cs typeface="Helvetica" panose="020B0604020202020204" pitchFamily="34" charset="0"/>
            </a:endParaRPr>
          </a:p>
          <a:p>
            <a:r>
              <a:rPr lang="en-US" sz="3200" b="0" i="0" dirty="0">
                <a:effectLst/>
                <a:cs typeface="Helvetica" panose="020B0604020202020204" pitchFamily="34" charset="0"/>
              </a:rPr>
              <a:t>Organizational constraints</a:t>
            </a:r>
            <a:endParaRPr lang="en-US" sz="3200" dirty="0">
              <a:cs typeface="Helvetica" panose="020B0604020202020204" pitchFamily="34" charset="0"/>
            </a:endParaRPr>
          </a:p>
          <a:p>
            <a:r>
              <a:rPr lang="en-US" sz="3200" b="0" i="0" dirty="0">
                <a:effectLst/>
                <a:cs typeface="Helvetica" panose="020B0604020202020204" pitchFamily="34" charset="0"/>
              </a:rPr>
              <a:t>Role ambiguity/confusion </a:t>
            </a:r>
            <a:endParaRPr lang="en-US" sz="3200" dirty="0">
              <a:cs typeface="Helvetica" panose="020B0604020202020204" pitchFamily="34" charset="0"/>
            </a:endParaRPr>
          </a:p>
          <a:p>
            <a:pPr marL="609585" lvl="1" indent="0">
              <a:buNone/>
            </a:pPr>
            <a:endParaRPr lang="en-US" sz="2600" b="0" i="0" dirty="0">
              <a:effectLst/>
              <a:cs typeface="Helvetica" panose="020B0604020202020204" pitchFamily="34" charset="0"/>
            </a:endParaRPr>
          </a:p>
        </p:txBody>
      </p:sp>
      <p:pic>
        <p:nvPicPr>
          <p:cNvPr id="6" name="Audio 5">
            <a:hlinkClick r:id="" action="ppaction://media"/>
            <a:extLst>
              <a:ext uri="{FF2B5EF4-FFF2-40B4-BE49-F238E27FC236}">
                <a16:creationId xmlns:a16="http://schemas.microsoft.com/office/drawing/2014/main" id="{75C295DF-C522-7B1B-BFFB-43F27E7CCC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1338501"/>
      </p:ext>
    </p:extLst>
  </p:cSld>
  <p:clrMapOvr>
    <a:masterClrMapping/>
  </p:clrMapOvr>
  <mc:AlternateContent xmlns:mc="http://schemas.openxmlformats.org/markup-compatibility/2006">
    <mc:Choice xmlns:p14="http://schemas.microsoft.com/office/powerpoint/2010/main" Requires="p14">
      <p:transition spd="slow" p14:dur="2000" advTm="45431"/>
    </mc:Choice>
    <mc:Fallback>
      <p:transition spd="slow" advTm="45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38CF-04E3-4478-8FD8-01672A4CEBC6}"/>
              </a:ext>
            </a:extLst>
          </p:cNvPr>
          <p:cNvSpPr>
            <a:spLocks noGrp="1"/>
          </p:cNvSpPr>
          <p:nvPr>
            <p:ph type="title"/>
          </p:nvPr>
        </p:nvSpPr>
        <p:spPr/>
        <p:txBody>
          <a:bodyPr/>
          <a:lstStyle/>
          <a:p>
            <a:r>
              <a:rPr lang="en-US" dirty="0"/>
              <a:t>Early Signs of Workplace Bullying</a:t>
            </a:r>
          </a:p>
        </p:txBody>
      </p:sp>
      <p:sp>
        <p:nvSpPr>
          <p:cNvPr id="3" name="Content Placeholder 2">
            <a:extLst>
              <a:ext uri="{FF2B5EF4-FFF2-40B4-BE49-F238E27FC236}">
                <a16:creationId xmlns:a16="http://schemas.microsoft.com/office/drawing/2014/main" id="{93C68882-ADBE-8824-1CDA-8D0FDCCB8507}"/>
              </a:ext>
            </a:extLst>
          </p:cNvPr>
          <p:cNvSpPr>
            <a:spLocks noGrp="1"/>
          </p:cNvSpPr>
          <p:nvPr>
            <p:ph idx="1"/>
          </p:nvPr>
        </p:nvSpPr>
        <p:spPr/>
        <p:txBody>
          <a:bodyPr>
            <a:normAutofit/>
          </a:bodyPr>
          <a:lstStyle/>
          <a:p>
            <a:pPr marL="0" indent="0">
              <a:buNone/>
            </a:pPr>
            <a:r>
              <a:rPr lang="en-US" sz="3000" dirty="0"/>
              <a:t>A victim of workplace bullying may notice they are:</a:t>
            </a:r>
          </a:p>
          <a:p>
            <a:r>
              <a:rPr lang="en-US" sz="3000" dirty="0"/>
              <a:t>Feeling ill the night before the start of a work week</a:t>
            </a:r>
          </a:p>
          <a:p>
            <a:r>
              <a:rPr lang="en-US" sz="3000" dirty="0"/>
              <a:t>Obsessing about work off-hours</a:t>
            </a:r>
          </a:p>
          <a:p>
            <a:r>
              <a:rPr lang="en-US" sz="3000" dirty="0"/>
              <a:t>No longer interested in activities with family or friends</a:t>
            </a:r>
          </a:p>
          <a:p>
            <a:endParaRPr lang="en-US" dirty="0"/>
          </a:p>
          <a:p>
            <a:endParaRPr lang="en-US" dirty="0"/>
          </a:p>
        </p:txBody>
      </p:sp>
      <p:pic>
        <p:nvPicPr>
          <p:cNvPr id="6" name="Audio 5">
            <a:hlinkClick r:id="" action="ppaction://media"/>
            <a:extLst>
              <a:ext uri="{FF2B5EF4-FFF2-40B4-BE49-F238E27FC236}">
                <a16:creationId xmlns:a16="http://schemas.microsoft.com/office/drawing/2014/main" id="{C260BF76-7AED-AFA4-90B0-5BDD5917DC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9655926"/>
      </p:ext>
    </p:extLst>
  </p:cSld>
  <p:clrMapOvr>
    <a:masterClrMapping/>
  </p:clrMapOvr>
  <mc:AlternateContent xmlns:mc="http://schemas.openxmlformats.org/markup-compatibility/2006">
    <mc:Choice xmlns:p14="http://schemas.microsoft.com/office/powerpoint/2010/main" Requires="p14">
      <p:transition spd="slow" p14:dur="2000" advTm="30186"/>
    </mc:Choice>
    <mc:Fallback>
      <p:transition spd="slow" advTm="30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38CF-04E3-4478-8FD8-01672A4CEBC6}"/>
              </a:ext>
            </a:extLst>
          </p:cNvPr>
          <p:cNvSpPr>
            <a:spLocks noGrp="1"/>
          </p:cNvSpPr>
          <p:nvPr>
            <p:ph type="title"/>
          </p:nvPr>
        </p:nvSpPr>
        <p:spPr/>
        <p:txBody>
          <a:bodyPr/>
          <a:lstStyle/>
          <a:p>
            <a:r>
              <a:rPr lang="en-US" dirty="0"/>
              <a:t>Early Signs of Workplace Bullying</a:t>
            </a:r>
          </a:p>
        </p:txBody>
      </p:sp>
      <p:sp>
        <p:nvSpPr>
          <p:cNvPr id="3" name="Content Placeholder 2">
            <a:extLst>
              <a:ext uri="{FF2B5EF4-FFF2-40B4-BE49-F238E27FC236}">
                <a16:creationId xmlns:a16="http://schemas.microsoft.com/office/drawing/2014/main" id="{93C68882-ADBE-8824-1CDA-8D0FDCCB8507}"/>
              </a:ext>
            </a:extLst>
          </p:cNvPr>
          <p:cNvSpPr>
            <a:spLocks noGrp="1"/>
          </p:cNvSpPr>
          <p:nvPr>
            <p:ph idx="1"/>
          </p:nvPr>
        </p:nvSpPr>
        <p:spPr/>
        <p:txBody>
          <a:bodyPr>
            <a:normAutofit/>
          </a:bodyPr>
          <a:lstStyle/>
          <a:p>
            <a:pPr marL="0" indent="0">
              <a:buNone/>
            </a:pPr>
            <a:r>
              <a:rPr lang="en-US" sz="3000" dirty="0"/>
              <a:t>A victim of workplace bullying may notice (cont.):</a:t>
            </a:r>
          </a:p>
          <a:p>
            <a:r>
              <a:rPr lang="en-US" sz="3000" dirty="0"/>
              <a:t>Questioning if somehow the cruelty is deserved</a:t>
            </a:r>
          </a:p>
          <a:p>
            <a:r>
              <a:rPr lang="en-US" sz="3000" dirty="0"/>
              <a:t>Spending off days exhausted and lifeless </a:t>
            </a:r>
          </a:p>
          <a:p>
            <a:r>
              <a:rPr lang="en-US" sz="3000" dirty="0"/>
              <a:t>Using all paid time off for "mental health breaks" </a:t>
            </a:r>
          </a:p>
          <a:p>
            <a:endParaRPr lang="en-US" dirty="0"/>
          </a:p>
          <a:p>
            <a:endParaRPr lang="en-US" dirty="0"/>
          </a:p>
        </p:txBody>
      </p:sp>
      <p:pic>
        <p:nvPicPr>
          <p:cNvPr id="6" name="Audio 5">
            <a:hlinkClick r:id="" action="ppaction://media"/>
            <a:extLst>
              <a:ext uri="{FF2B5EF4-FFF2-40B4-BE49-F238E27FC236}">
                <a16:creationId xmlns:a16="http://schemas.microsoft.com/office/drawing/2014/main" id="{CCEFA131-56C8-BB4D-51B1-9BC698B3C1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86690792"/>
      </p:ext>
    </p:extLst>
  </p:cSld>
  <p:clrMapOvr>
    <a:masterClrMapping/>
  </p:clrMapOvr>
  <mc:AlternateContent xmlns:mc="http://schemas.openxmlformats.org/markup-compatibility/2006">
    <mc:Choice xmlns:p14="http://schemas.microsoft.com/office/powerpoint/2010/main" Requires="p14">
      <p:transition spd="slow" p14:dur="2000" advTm="38696"/>
    </mc:Choice>
    <mc:Fallback>
      <p:transition spd="slow" advTm="3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C47984-473E-4769-86AD-1440622AFF4C}"/>
              </a:ext>
            </a:extLst>
          </p:cNvPr>
          <p:cNvSpPr/>
          <p:nvPr/>
        </p:nvSpPr>
        <p:spPr>
          <a:xfrm>
            <a:off x="2732717" y="1318373"/>
            <a:ext cx="9137843" cy="3416320"/>
          </a:xfrm>
          <a:prstGeom prst="rect">
            <a:avLst/>
          </a:prstGeom>
        </p:spPr>
        <p:txBody>
          <a:bodyPr wrap="square">
            <a:spAutoFit/>
          </a:bodyPr>
          <a:lstStyle/>
          <a:p>
            <a:pPr algn="ctr" eaLnBrk="1" fontAlgn="auto" hangingPunct="1">
              <a:lnSpc>
                <a:spcPct val="150000"/>
              </a:lnSpc>
              <a:spcAft>
                <a:spcPts val="0"/>
              </a:spcAft>
              <a:defRPr/>
            </a:pPr>
            <a:r>
              <a:rPr lang="en-US" dirty="0">
                <a:solidFill>
                  <a:schemeClr val="bg2">
                    <a:lumMod val="25000"/>
                  </a:schemeClr>
                </a:solidFill>
                <a:latin typeface="Arial" panose="020B0604020202020204" pitchFamily="34" charset="0"/>
                <a:cs typeface="Arial" panose="020B0604020202020204" pitchFamily="34" charset="0"/>
              </a:rPr>
              <a:t>This presentation is part of the services provided by the State Employee Assistance Program through Behavioral Health Systems, Inc.  The State EAP is administered and managed by the State Department of Finance’s Division of Risk Management (DORM). If you have questions regarding the policy, procedures or services provided by this program, please contact the Program Coordinator, Kwatasian Hunt, at  </a:t>
            </a:r>
            <a:r>
              <a:rPr lang="en-US" u="sng" dirty="0">
                <a:hlinkClick r:id="rId5"/>
              </a:rPr>
              <a:t>kwatasian.hunt@finance.alabama.gov</a:t>
            </a:r>
            <a:r>
              <a:rPr lang="en-US" dirty="0">
                <a:solidFill>
                  <a:schemeClr val="bg2">
                    <a:lumMod val="25000"/>
                  </a:schemeClr>
                </a:solidFill>
                <a:latin typeface="Arial" panose="020B0604020202020204" pitchFamily="34" charset="0"/>
                <a:cs typeface="Arial" panose="020B0604020202020204" pitchFamily="34" charset="0"/>
              </a:rPr>
              <a:t>.  You can also find more information about the State Employee Assistance Program on the Division of Risk Management’s website at </a:t>
            </a:r>
            <a:r>
              <a:rPr lang="en-US" u="sng" dirty="0">
                <a:solidFill>
                  <a:schemeClr val="bg2">
                    <a:lumMod val="25000"/>
                  </a:schemeClr>
                </a:solidFill>
                <a:latin typeface="Arial" panose="020B0604020202020204" pitchFamily="34" charset="0"/>
                <a:cs typeface="Arial" panose="020B0604020202020204" pitchFamily="34" charset="0"/>
                <a:hlinkClick r:id="rId6"/>
              </a:rPr>
              <a:t>www.riskmgt.alabama.gov</a:t>
            </a:r>
            <a:r>
              <a:rPr lang="en-US" dirty="0">
                <a:solidFill>
                  <a:schemeClr val="bg2">
                    <a:lumMod val="25000"/>
                  </a:schemeClr>
                </a:solidFill>
                <a:latin typeface="Arial" panose="020B0604020202020204" pitchFamily="34" charset="0"/>
                <a:cs typeface="Arial" panose="020B0604020202020204" pitchFamily="34" charset="0"/>
              </a:rPr>
              <a:t>.</a:t>
            </a:r>
          </a:p>
        </p:txBody>
      </p:sp>
      <p:sp>
        <p:nvSpPr>
          <p:cNvPr id="7" name="Title 6">
            <a:extLst>
              <a:ext uri="{FF2B5EF4-FFF2-40B4-BE49-F238E27FC236}">
                <a16:creationId xmlns:a16="http://schemas.microsoft.com/office/drawing/2014/main" id="{3450F12A-5E16-4495-8B29-6B67CEBEAEF1}"/>
              </a:ext>
            </a:extLst>
          </p:cNvPr>
          <p:cNvSpPr>
            <a:spLocks noGrp="1"/>
          </p:cNvSpPr>
          <p:nvPr>
            <p:ph type="title"/>
          </p:nvPr>
        </p:nvSpPr>
        <p:spPr/>
        <p:txBody>
          <a:bodyPr/>
          <a:lstStyle/>
          <a:p>
            <a:r>
              <a:rPr lang="en-US" dirty="0"/>
              <a:t>State Employee Assistance Program</a:t>
            </a:r>
          </a:p>
        </p:txBody>
      </p:sp>
      <p:pic>
        <p:nvPicPr>
          <p:cNvPr id="8" name="Audio 7">
            <a:hlinkClick r:id="" action="ppaction://media"/>
            <a:extLst>
              <a:ext uri="{FF2B5EF4-FFF2-40B4-BE49-F238E27FC236}">
                <a16:creationId xmlns:a16="http://schemas.microsoft.com/office/drawing/2014/main" id="{D5D09231-0FA5-0899-0909-8619107540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3197507"/>
      </p:ext>
    </p:extLst>
  </p:cSld>
  <p:clrMapOvr>
    <a:masterClrMapping/>
  </p:clrMapOvr>
  <mc:AlternateContent xmlns:mc="http://schemas.openxmlformats.org/markup-compatibility/2006">
    <mc:Choice xmlns:p14="http://schemas.microsoft.com/office/powerpoint/2010/main" Requires="p14">
      <p:transition spd="slow" p14:dur="2000" advTm="42422"/>
    </mc:Choice>
    <mc:Fallback>
      <p:transition spd="slow" advTm="42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38CF-04E3-4478-8FD8-01672A4CEBC6}"/>
              </a:ext>
            </a:extLst>
          </p:cNvPr>
          <p:cNvSpPr>
            <a:spLocks noGrp="1"/>
          </p:cNvSpPr>
          <p:nvPr>
            <p:ph type="title"/>
          </p:nvPr>
        </p:nvSpPr>
        <p:spPr/>
        <p:txBody>
          <a:bodyPr/>
          <a:lstStyle/>
          <a:p>
            <a:r>
              <a:rPr lang="en-US" dirty="0"/>
              <a:t>Early Signs of Workplace Bullying</a:t>
            </a:r>
          </a:p>
        </p:txBody>
      </p:sp>
      <p:sp>
        <p:nvSpPr>
          <p:cNvPr id="3" name="Content Placeholder 2">
            <a:extLst>
              <a:ext uri="{FF2B5EF4-FFF2-40B4-BE49-F238E27FC236}">
                <a16:creationId xmlns:a16="http://schemas.microsoft.com/office/drawing/2014/main" id="{93C68882-ADBE-8824-1CDA-8D0FDCCB8507}"/>
              </a:ext>
            </a:extLst>
          </p:cNvPr>
          <p:cNvSpPr>
            <a:spLocks noGrp="1"/>
          </p:cNvSpPr>
          <p:nvPr>
            <p:ph idx="1"/>
          </p:nvPr>
        </p:nvSpPr>
        <p:spPr/>
        <p:txBody>
          <a:bodyPr>
            <a:normAutofit/>
          </a:bodyPr>
          <a:lstStyle/>
          <a:p>
            <a:pPr marL="0" indent="0">
              <a:buNone/>
            </a:pPr>
            <a:r>
              <a:rPr lang="en-US" sz="3000" dirty="0"/>
              <a:t>The victim of workplace bullying may report:</a:t>
            </a:r>
          </a:p>
          <a:p>
            <a:r>
              <a:rPr lang="en-US" sz="3000" dirty="0"/>
              <a:t>That others at work have been told to stop working, talking or socializing with them</a:t>
            </a:r>
          </a:p>
          <a:p>
            <a:r>
              <a:rPr lang="en-US" sz="3000" dirty="0"/>
              <a:t>They are never left alone to do their job without interference</a:t>
            </a:r>
          </a:p>
          <a:p>
            <a:endParaRPr lang="en-US" sz="2800" dirty="0"/>
          </a:p>
          <a:p>
            <a:endParaRPr lang="en-US" dirty="0"/>
          </a:p>
        </p:txBody>
      </p:sp>
      <p:pic>
        <p:nvPicPr>
          <p:cNvPr id="6" name="Audio 5">
            <a:hlinkClick r:id="" action="ppaction://media"/>
            <a:extLst>
              <a:ext uri="{FF2B5EF4-FFF2-40B4-BE49-F238E27FC236}">
                <a16:creationId xmlns:a16="http://schemas.microsoft.com/office/drawing/2014/main" id="{07218C88-5EC3-7689-098A-2147C637B7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2012284"/>
      </p:ext>
    </p:extLst>
  </p:cSld>
  <p:clrMapOvr>
    <a:masterClrMapping/>
  </p:clrMapOvr>
  <mc:AlternateContent xmlns:mc="http://schemas.openxmlformats.org/markup-compatibility/2006">
    <mc:Choice xmlns:p14="http://schemas.microsoft.com/office/powerpoint/2010/main" Requires="p14">
      <p:transition spd="slow" p14:dur="2000" advTm="17237"/>
    </mc:Choice>
    <mc:Fallback>
      <p:transition spd="slow" advTm="17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38CF-04E3-4478-8FD8-01672A4CEBC6}"/>
              </a:ext>
            </a:extLst>
          </p:cNvPr>
          <p:cNvSpPr>
            <a:spLocks noGrp="1"/>
          </p:cNvSpPr>
          <p:nvPr>
            <p:ph type="title"/>
          </p:nvPr>
        </p:nvSpPr>
        <p:spPr/>
        <p:txBody>
          <a:bodyPr/>
          <a:lstStyle/>
          <a:p>
            <a:r>
              <a:rPr lang="en-US" dirty="0"/>
              <a:t>Early Signs of Workplace Bullying</a:t>
            </a:r>
          </a:p>
        </p:txBody>
      </p:sp>
      <p:sp>
        <p:nvSpPr>
          <p:cNvPr id="3" name="Content Placeholder 2">
            <a:extLst>
              <a:ext uri="{FF2B5EF4-FFF2-40B4-BE49-F238E27FC236}">
                <a16:creationId xmlns:a16="http://schemas.microsoft.com/office/drawing/2014/main" id="{93C68882-ADBE-8824-1CDA-8D0FDCCB8507}"/>
              </a:ext>
            </a:extLst>
          </p:cNvPr>
          <p:cNvSpPr>
            <a:spLocks noGrp="1"/>
          </p:cNvSpPr>
          <p:nvPr>
            <p:ph idx="1"/>
          </p:nvPr>
        </p:nvSpPr>
        <p:spPr/>
        <p:txBody>
          <a:bodyPr>
            <a:normAutofit/>
          </a:bodyPr>
          <a:lstStyle/>
          <a:p>
            <a:pPr marL="0" indent="0">
              <a:buNone/>
            </a:pPr>
            <a:r>
              <a:rPr lang="en-US" sz="3000" dirty="0"/>
              <a:t>The victim of workplace bullying may report (cont.):</a:t>
            </a:r>
          </a:p>
          <a:p>
            <a:r>
              <a:rPr lang="en-US" sz="3000" dirty="0"/>
              <a:t>Being told that harassment isn't illegal and/or that individuals MUST "work it out between yourselves”</a:t>
            </a:r>
          </a:p>
          <a:p>
            <a:r>
              <a:rPr lang="en-US" sz="3000" dirty="0"/>
              <a:t>That they were accused of harassment after confronting the bully</a:t>
            </a:r>
          </a:p>
          <a:p>
            <a:endParaRPr lang="en-US" sz="2800" dirty="0"/>
          </a:p>
          <a:p>
            <a:endParaRPr lang="en-US" sz="2800" dirty="0"/>
          </a:p>
          <a:p>
            <a:endParaRPr lang="en-US" dirty="0"/>
          </a:p>
        </p:txBody>
      </p:sp>
      <p:pic>
        <p:nvPicPr>
          <p:cNvPr id="6" name="Audio 5">
            <a:hlinkClick r:id="" action="ppaction://media"/>
            <a:extLst>
              <a:ext uri="{FF2B5EF4-FFF2-40B4-BE49-F238E27FC236}">
                <a16:creationId xmlns:a16="http://schemas.microsoft.com/office/drawing/2014/main" id="{0310CD4C-8B51-60C5-3377-B80A241834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0712685"/>
      </p:ext>
    </p:extLst>
  </p:cSld>
  <p:clrMapOvr>
    <a:masterClrMapping/>
  </p:clrMapOvr>
  <mc:AlternateContent xmlns:mc="http://schemas.openxmlformats.org/markup-compatibility/2006">
    <mc:Choice xmlns:p14="http://schemas.microsoft.com/office/powerpoint/2010/main" Requires="p14">
      <p:transition spd="slow" p14:dur="2000" advTm="59111"/>
    </mc:Choice>
    <mc:Fallback>
      <p:transition spd="slow" advTm="5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9028-788B-C26A-9331-8D0A4CB83275}"/>
              </a:ext>
            </a:extLst>
          </p:cNvPr>
          <p:cNvSpPr>
            <a:spLocks noGrp="1"/>
          </p:cNvSpPr>
          <p:nvPr>
            <p:ph type="title"/>
          </p:nvPr>
        </p:nvSpPr>
        <p:spPr/>
        <p:txBody>
          <a:bodyPr/>
          <a:lstStyle/>
          <a:p>
            <a:r>
              <a:rPr lang="en-US" dirty="0"/>
              <a:t>Workplace Bullies</a:t>
            </a:r>
          </a:p>
        </p:txBody>
      </p:sp>
      <p:sp>
        <p:nvSpPr>
          <p:cNvPr id="3" name="Content Placeholder 2">
            <a:extLst>
              <a:ext uri="{FF2B5EF4-FFF2-40B4-BE49-F238E27FC236}">
                <a16:creationId xmlns:a16="http://schemas.microsoft.com/office/drawing/2014/main" id="{6AD87FD2-A097-1AB2-A819-4C1889AA4D09}"/>
              </a:ext>
            </a:extLst>
          </p:cNvPr>
          <p:cNvSpPr>
            <a:spLocks noGrp="1"/>
          </p:cNvSpPr>
          <p:nvPr>
            <p:ph idx="1"/>
          </p:nvPr>
        </p:nvSpPr>
        <p:spPr/>
        <p:txBody>
          <a:bodyPr>
            <a:normAutofit/>
          </a:bodyPr>
          <a:lstStyle/>
          <a:p>
            <a:pPr algn="l"/>
            <a:r>
              <a:rPr lang="en-US" sz="3000" b="0" i="0" dirty="0">
                <a:effectLst/>
                <a:cs typeface="Helvetica" panose="020B0604020202020204" pitchFamily="34" charset="0"/>
              </a:rPr>
              <a:t>In many cases, bullies are high performers so the company has incentive to keep those employees on board and happy</a:t>
            </a:r>
          </a:p>
          <a:p>
            <a:pPr algn="l"/>
            <a:r>
              <a:rPr lang="en-US" sz="3000" b="0" i="0" dirty="0">
                <a:effectLst/>
                <a:cs typeface="Helvetica" panose="020B0604020202020204" pitchFamily="34" charset="0"/>
              </a:rPr>
              <a:t>If the bully is </a:t>
            </a:r>
            <a:r>
              <a:rPr lang="en-US" sz="3000" i="0" dirty="0">
                <a:effectLst/>
                <a:cs typeface="Helvetica" panose="020B0604020202020204" pitchFamily="34" charset="0"/>
              </a:rPr>
              <a:t>manipulative</a:t>
            </a:r>
            <a:r>
              <a:rPr lang="en-US" sz="3000" b="0" i="0" dirty="0">
                <a:effectLst/>
                <a:cs typeface="Helvetica" panose="020B0604020202020204" pitchFamily="34" charset="0"/>
              </a:rPr>
              <a:t>, they may even come off as ‘helping’ by criticizing or taking over projects</a:t>
            </a:r>
          </a:p>
          <a:p>
            <a:pPr algn="l"/>
            <a:r>
              <a:rPr lang="en-US" sz="3000" b="0" i="0" dirty="0">
                <a:effectLst/>
                <a:cs typeface="Helvetica" panose="020B0604020202020204" pitchFamily="34" charset="0"/>
              </a:rPr>
              <a:t>Bullies may put on a friendly front with upper management to avoid any serious repercussions</a:t>
            </a:r>
          </a:p>
        </p:txBody>
      </p:sp>
      <p:pic>
        <p:nvPicPr>
          <p:cNvPr id="6" name="Audio 5">
            <a:hlinkClick r:id="" action="ppaction://media"/>
            <a:extLst>
              <a:ext uri="{FF2B5EF4-FFF2-40B4-BE49-F238E27FC236}">
                <a16:creationId xmlns:a16="http://schemas.microsoft.com/office/drawing/2014/main" id="{821B8592-04C0-A8A1-16C8-B3E19E718A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4565084"/>
      </p:ext>
    </p:extLst>
  </p:cSld>
  <p:clrMapOvr>
    <a:masterClrMapping/>
  </p:clrMapOvr>
  <mc:AlternateContent xmlns:mc="http://schemas.openxmlformats.org/markup-compatibility/2006">
    <mc:Choice xmlns:p14="http://schemas.microsoft.com/office/powerpoint/2010/main" Requires="p14">
      <p:transition spd="slow" p14:dur="2000" advTm="31402"/>
    </mc:Choice>
    <mc:Fallback>
      <p:transition spd="slow" advTm="31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38CF-04E3-4478-8FD8-01672A4CEBC6}"/>
              </a:ext>
            </a:extLst>
          </p:cNvPr>
          <p:cNvSpPr>
            <a:spLocks noGrp="1"/>
          </p:cNvSpPr>
          <p:nvPr>
            <p:ph type="title"/>
          </p:nvPr>
        </p:nvSpPr>
        <p:spPr/>
        <p:txBody>
          <a:bodyPr/>
          <a:lstStyle/>
          <a:p>
            <a:r>
              <a:rPr lang="en-US" dirty="0"/>
              <a:t>Preventing Workplace Bullying</a:t>
            </a:r>
          </a:p>
        </p:txBody>
      </p:sp>
      <p:sp>
        <p:nvSpPr>
          <p:cNvPr id="3" name="Content Placeholder 2">
            <a:extLst>
              <a:ext uri="{FF2B5EF4-FFF2-40B4-BE49-F238E27FC236}">
                <a16:creationId xmlns:a16="http://schemas.microsoft.com/office/drawing/2014/main" id="{93C68882-ADBE-8824-1CDA-8D0FDCCB8507}"/>
              </a:ext>
            </a:extLst>
          </p:cNvPr>
          <p:cNvSpPr>
            <a:spLocks noGrp="1"/>
          </p:cNvSpPr>
          <p:nvPr>
            <p:ph idx="1"/>
          </p:nvPr>
        </p:nvSpPr>
        <p:spPr/>
        <p:txBody>
          <a:bodyPr>
            <a:normAutofit/>
          </a:bodyPr>
          <a:lstStyle/>
          <a:p>
            <a:pPr marL="0" indent="0">
              <a:buNone/>
            </a:pPr>
            <a:r>
              <a:rPr lang="en-US" sz="3000" dirty="0"/>
              <a:t>Employers can help prevent and decrease workplace bullying by:</a:t>
            </a:r>
          </a:p>
          <a:p>
            <a:pPr>
              <a:lnSpc>
                <a:spcPct val="107000"/>
              </a:lnSpc>
              <a:spcAft>
                <a:spcPts val="800"/>
              </a:spcAft>
              <a:tabLst>
                <a:tab pos="457200" algn="l"/>
              </a:tabLst>
            </a:pPr>
            <a:r>
              <a:rPr lang="en-US" sz="3000" dirty="0">
                <a:effectLst/>
                <a:ea typeface="Calibri" panose="020F0502020204030204" pitchFamily="34" charset="0"/>
                <a:cs typeface="Helvetica" panose="020B0604020202020204" pitchFamily="34" charset="0"/>
              </a:rPr>
              <a:t>Creating an environment where open communication is rewarded </a:t>
            </a:r>
          </a:p>
          <a:p>
            <a:pPr>
              <a:lnSpc>
                <a:spcPct val="107000"/>
              </a:lnSpc>
              <a:spcAft>
                <a:spcPts val="800"/>
              </a:spcAft>
              <a:tabLst>
                <a:tab pos="457200" algn="l"/>
              </a:tabLst>
            </a:pPr>
            <a:r>
              <a:rPr lang="en-US" sz="3000" dirty="0">
                <a:effectLst/>
                <a:ea typeface="Calibri" panose="020F0502020204030204" pitchFamily="34" charset="0"/>
                <a:cs typeface="Helvetica" panose="020B0604020202020204" pitchFamily="34" charset="0"/>
              </a:rPr>
              <a:t>Encouraging the reporting of unacceptable behavior and bullying </a:t>
            </a:r>
          </a:p>
          <a:p>
            <a:endParaRPr lang="en-US" dirty="0"/>
          </a:p>
        </p:txBody>
      </p:sp>
      <p:pic>
        <p:nvPicPr>
          <p:cNvPr id="6" name="Audio 5">
            <a:hlinkClick r:id="" action="ppaction://media"/>
            <a:extLst>
              <a:ext uri="{FF2B5EF4-FFF2-40B4-BE49-F238E27FC236}">
                <a16:creationId xmlns:a16="http://schemas.microsoft.com/office/drawing/2014/main" id="{13F37BBC-7200-FC41-E8B7-E186CA7B0E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3986799"/>
      </p:ext>
    </p:extLst>
  </p:cSld>
  <p:clrMapOvr>
    <a:masterClrMapping/>
  </p:clrMapOvr>
  <mc:AlternateContent xmlns:mc="http://schemas.openxmlformats.org/markup-compatibility/2006">
    <mc:Choice xmlns:p14="http://schemas.microsoft.com/office/powerpoint/2010/main" Requires="p14">
      <p:transition spd="slow" p14:dur="2000" advTm="39006"/>
    </mc:Choice>
    <mc:Fallback>
      <p:transition spd="slow" advTm="3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38CF-04E3-4478-8FD8-01672A4CEBC6}"/>
              </a:ext>
            </a:extLst>
          </p:cNvPr>
          <p:cNvSpPr>
            <a:spLocks noGrp="1"/>
          </p:cNvSpPr>
          <p:nvPr>
            <p:ph type="title"/>
          </p:nvPr>
        </p:nvSpPr>
        <p:spPr/>
        <p:txBody>
          <a:bodyPr/>
          <a:lstStyle/>
          <a:p>
            <a:r>
              <a:rPr lang="en-US" dirty="0"/>
              <a:t>Preventing Workplace Bullying</a:t>
            </a:r>
          </a:p>
        </p:txBody>
      </p:sp>
      <p:sp>
        <p:nvSpPr>
          <p:cNvPr id="3" name="Content Placeholder 2">
            <a:extLst>
              <a:ext uri="{FF2B5EF4-FFF2-40B4-BE49-F238E27FC236}">
                <a16:creationId xmlns:a16="http://schemas.microsoft.com/office/drawing/2014/main" id="{93C68882-ADBE-8824-1CDA-8D0FDCCB8507}"/>
              </a:ext>
            </a:extLst>
          </p:cNvPr>
          <p:cNvSpPr>
            <a:spLocks noGrp="1"/>
          </p:cNvSpPr>
          <p:nvPr>
            <p:ph idx="1"/>
          </p:nvPr>
        </p:nvSpPr>
        <p:spPr>
          <a:xfrm>
            <a:off x="3124200" y="1672935"/>
            <a:ext cx="8763000" cy="4956463"/>
          </a:xfrm>
        </p:spPr>
        <p:txBody>
          <a:bodyPr>
            <a:normAutofit/>
          </a:bodyPr>
          <a:lstStyle/>
          <a:p>
            <a:pPr>
              <a:lnSpc>
                <a:spcPct val="107000"/>
              </a:lnSpc>
              <a:spcAft>
                <a:spcPts val="800"/>
              </a:spcAft>
              <a:tabLst>
                <a:tab pos="457200" algn="l"/>
              </a:tabLst>
            </a:pPr>
            <a:r>
              <a:rPr lang="en-US" sz="3000" dirty="0">
                <a:effectLst/>
                <a:ea typeface="Calibri" panose="020F0502020204030204" pitchFamily="34" charset="0"/>
                <a:cs typeface="Helvetica" panose="020B0604020202020204" pitchFamily="34" charset="0"/>
              </a:rPr>
              <a:t>Creating a</a:t>
            </a:r>
            <a:r>
              <a:rPr lang="en-US" sz="3000" dirty="0">
                <a:ea typeface="Calibri" panose="020F0502020204030204" pitchFamily="34" charset="0"/>
                <a:cs typeface="Helvetica" panose="020B0604020202020204" pitchFamily="34" charset="0"/>
              </a:rPr>
              <a:t>n </a:t>
            </a:r>
            <a:r>
              <a:rPr lang="en-US" sz="3000" dirty="0">
                <a:effectLst/>
                <a:ea typeface="Calibri" panose="020F0502020204030204" pitchFamily="34" charset="0"/>
                <a:cs typeface="Helvetica" panose="020B0604020202020204" pitchFamily="34" charset="0"/>
              </a:rPr>
              <a:t>anti-bullying policy that:</a:t>
            </a:r>
          </a:p>
          <a:p>
            <a:pPr marL="1333487" lvl="2" indent="-342900">
              <a:lnSpc>
                <a:spcPct val="107000"/>
              </a:lnSpc>
              <a:spcAft>
                <a:spcPts val="800"/>
              </a:spcAft>
              <a:buFont typeface="Arial" panose="020B0604020202020204" pitchFamily="34" charset="0"/>
              <a:buChar char="•"/>
              <a:tabLst>
                <a:tab pos="914400" algn="l"/>
              </a:tabLst>
            </a:pPr>
            <a:r>
              <a:rPr lang="en-US" sz="2800" dirty="0">
                <a:effectLst/>
                <a:ea typeface="Calibri" panose="020F0502020204030204" pitchFamily="34" charset="0"/>
                <a:cs typeface="Helvetica" panose="020B0604020202020204" pitchFamily="34" charset="0"/>
              </a:rPr>
              <a:t>Defines workplace bullying and unacceptable behavior </a:t>
            </a:r>
          </a:p>
          <a:p>
            <a:pPr marL="1333487" lvl="2" indent="-342900">
              <a:lnSpc>
                <a:spcPct val="107000"/>
              </a:lnSpc>
              <a:spcAft>
                <a:spcPts val="800"/>
              </a:spcAft>
              <a:buFont typeface="Arial" panose="020B0604020202020204" pitchFamily="34" charset="0"/>
              <a:buChar char="•"/>
              <a:tabLst>
                <a:tab pos="914400" algn="l"/>
              </a:tabLst>
            </a:pPr>
            <a:r>
              <a:rPr lang="en-US" sz="2800" dirty="0">
                <a:effectLst/>
                <a:ea typeface="Calibri" panose="020F0502020204030204" pitchFamily="34" charset="0"/>
                <a:cs typeface="Helvetica" panose="020B0604020202020204" pitchFamily="34" charset="0"/>
              </a:rPr>
              <a:t>Explains the procedure of how your company plans to investigate  </a:t>
            </a:r>
          </a:p>
          <a:p>
            <a:pPr marL="1333487" lvl="2" indent="-342900">
              <a:lnSpc>
                <a:spcPct val="107000"/>
              </a:lnSpc>
              <a:spcAft>
                <a:spcPts val="800"/>
              </a:spcAft>
              <a:buFont typeface="Arial" panose="020B0604020202020204" pitchFamily="34" charset="0"/>
              <a:buChar char="•"/>
              <a:tabLst>
                <a:tab pos="914400" algn="l"/>
              </a:tabLst>
            </a:pPr>
            <a:r>
              <a:rPr lang="en-US" sz="2800" dirty="0">
                <a:effectLst/>
                <a:ea typeface="Calibri" panose="020F0502020204030204" pitchFamily="34" charset="0"/>
                <a:cs typeface="Helvetica" panose="020B0604020202020204" pitchFamily="34" charset="0"/>
              </a:rPr>
              <a:t>Is part of the wider commitment to a safe and healthy environment</a:t>
            </a:r>
          </a:p>
          <a:p>
            <a:pPr marL="1333487" lvl="2" indent="-342900">
              <a:lnSpc>
                <a:spcPct val="107000"/>
              </a:lnSpc>
              <a:spcAft>
                <a:spcPts val="800"/>
              </a:spcAft>
              <a:buFont typeface="Arial" panose="020B0604020202020204" pitchFamily="34" charset="0"/>
              <a:buChar char="•"/>
              <a:tabLst>
                <a:tab pos="914400" algn="l"/>
              </a:tabLst>
            </a:pPr>
            <a:r>
              <a:rPr lang="en-US" sz="2800" dirty="0">
                <a:effectLst/>
                <a:ea typeface="Calibri" panose="020F0502020204030204" pitchFamily="34" charset="0"/>
                <a:cs typeface="Helvetica" panose="020B0604020202020204" pitchFamily="34" charset="0"/>
              </a:rPr>
              <a:t>Has the full support of top management</a:t>
            </a:r>
          </a:p>
          <a:p>
            <a:pPr marL="0" indent="0">
              <a:buNone/>
            </a:pPr>
            <a:endParaRPr lang="en-US" dirty="0"/>
          </a:p>
        </p:txBody>
      </p:sp>
      <p:pic>
        <p:nvPicPr>
          <p:cNvPr id="6" name="Audio 5">
            <a:hlinkClick r:id="" action="ppaction://media"/>
            <a:extLst>
              <a:ext uri="{FF2B5EF4-FFF2-40B4-BE49-F238E27FC236}">
                <a16:creationId xmlns:a16="http://schemas.microsoft.com/office/drawing/2014/main" id="{92F1917A-2435-1C36-3882-8011B9EA22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2473315"/>
      </p:ext>
    </p:extLst>
  </p:cSld>
  <p:clrMapOvr>
    <a:masterClrMapping/>
  </p:clrMapOvr>
  <mc:AlternateContent xmlns:mc="http://schemas.openxmlformats.org/markup-compatibility/2006">
    <mc:Choice xmlns:p14="http://schemas.microsoft.com/office/powerpoint/2010/main" Requires="p14">
      <p:transition spd="slow" p14:dur="2000" advTm="37983"/>
    </mc:Choice>
    <mc:Fallback>
      <p:transition spd="slow" advTm="37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38CF-04E3-4478-8FD8-01672A4CEBC6}"/>
              </a:ext>
            </a:extLst>
          </p:cNvPr>
          <p:cNvSpPr>
            <a:spLocks noGrp="1"/>
          </p:cNvSpPr>
          <p:nvPr>
            <p:ph type="title"/>
          </p:nvPr>
        </p:nvSpPr>
        <p:spPr/>
        <p:txBody>
          <a:bodyPr/>
          <a:lstStyle/>
          <a:p>
            <a:r>
              <a:rPr lang="en-US" dirty="0"/>
              <a:t>Preventing Workplace Bullying</a:t>
            </a:r>
          </a:p>
        </p:txBody>
      </p:sp>
      <p:sp>
        <p:nvSpPr>
          <p:cNvPr id="3" name="Content Placeholder 2">
            <a:extLst>
              <a:ext uri="{FF2B5EF4-FFF2-40B4-BE49-F238E27FC236}">
                <a16:creationId xmlns:a16="http://schemas.microsoft.com/office/drawing/2014/main" id="{93C68882-ADBE-8824-1CDA-8D0FDCCB8507}"/>
              </a:ext>
            </a:extLst>
          </p:cNvPr>
          <p:cNvSpPr>
            <a:spLocks noGrp="1"/>
          </p:cNvSpPr>
          <p:nvPr>
            <p:ph idx="1"/>
          </p:nvPr>
        </p:nvSpPr>
        <p:spPr/>
        <p:txBody>
          <a:bodyPr>
            <a:normAutofit/>
          </a:bodyPr>
          <a:lstStyle/>
          <a:p>
            <a:pPr>
              <a:lnSpc>
                <a:spcPct val="107000"/>
              </a:lnSpc>
              <a:spcAft>
                <a:spcPts val="800"/>
              </a:spcAft>
              <a:tabLst>
                <a:tab pos="457200" algn="l"/>
              </a:tabLst>
            </a:pPr>
            <a:r>
              <a:rPr lang="en-US" sz="3000" dirty="0">
                <a:effectLst/>
                <a:ea typeface="Calibri" panose="020F0502020204030204" pitchFamily="34" charset="0"/>
                <a:cs typeface="Helvetica" panose="020B0604020202020204" pitchFamily="34" charset="0"/>
              </a:rPr>
              <a:t>Regularly monitoring, reviewing and revising the policy as needed</a:t>
            </a:r>
          </a:p>
          <a:p>
            <a:pPr>
              <a:lnSpc>
                <a:spcPct val="107000"/>
              </a:lnSpc>
              <a:spcAft>
                <a:spcPts val="800"/>
              </a:spcAft>
              <a:tabLst>
                <a:tab pos="457200" algn="l"/>
              </a:tabLst>
            </a:pPr>
            <a:r>
              <a:rPr lang="en-US" sz="3000" dirty="0">
                <a:effectLst/>
                <a:ea typeface="Calibri" panose="020F0502020204030204" pitchFamily="34" charset="0"/>
                <a:cs typeface="Helvetica" panose="020B0604020202020204" pitchFamily="34" charset="0"/>
              </a:rPr>
              <a:t>Ensuring managers have an active relationship with the staff they supervise</a:t>
            </a:r>
          </a:p>
          <a:p>
            <a:pPr>
              <a:lnSpc>
                <a:spcPct val="107000"/>
              </a:lnSpc>
              <a:spcAft>
                <a:spcPts val="800"/>
              </a:spcAft>
              <a:tabLst>
                <a:tab pos="457200" algn="l"/>
              </a:tabLst>
            </a:pPr>
            <a:r>
              <a:rPr lang="en-US" sz="3000" u="none" strike="noStrike" dirty="0">
                <a:effectLst/>
                <a:ea typeface="Calibri" panose="020F0502020204030204" pitchFamily="34" charset="0"/>
                <a:cs typeface="Helvetica" panose="020B0604020202020204" pitchFamily="34" charset="0"/>
              </a:rPr>
              <a:t>Training management </a:t>
            </a:r>
            <a:r>
              <a:rPr lang="en-US" sz="3000" dirty="0">
                <a:effectLst/>
                <a:ea typeface="Calibri" panose="020F0502020204030204" pitchFamily="34" charset="0"/>
                <a:cs typeface="Helvetica" panose="020B0604020202020204" pitchFamily="34" charset="0"/>
              </a:rPr>
              <a:t>to identify and stop bullying </a:t>
            </a:r>
          </a:p>
          <a:p>
            <a:pPr>
              <a:lnSpc>
                <a:spcPct val="107000"/>
              </a:lnSpc>
              <a:spcAft>
                <a:spcPts val="800"/>
              </a:spcAft>
              <a:tabLst>
                <a:tab pos="457200" algn="l"/>
              </a:tabLst>
            </a:pPr>
            <a:r>
              <a:rPr lang="en-US" sz="3000" dirty="0">
                <a:effectLst/>
                <a:ea typeface="Calibri" panose="020F0502020204030204" pitchFamily="34" charset="0"/>
                <a:cs typeface="Helvetica" panose="020B0604020202020204" pitchFamily="34" charset="0"/>
              </a:rPr>
              <a:t>Conducting employee attitude surveys</a:t>
            </a:r>
          </a:p>
          <a:p>
            <a:pPr marL="0" indent="0">
              <a:lnSpc>
                <a:spcPct val="107000"/>
              </a:lnSpc>
              <a:spcAft>
                <a:spcPts val="800"/>
              </a:spcAft>
              <a:buNone/>
              <a:tabLst>
                <a:tab pos="457200" algn="l"/>
              </a:tabLst>
            </a:pPr>
            <a:endParaRPr lang="en-US" sz="3000" dirty="0">
              <a:effectLst/>
              <a:ea typeface="Calibri" panose="020F0502020204030204" pitchFamily="34" charset="0"/>
              <a:cs typeface="Helvetica" panose="020B0604020202020204" pitchFamily="34" charset="0"/>
            </a:endParaRPr>
          </a:p>
          <a:p>
            <a:pPr>
              <a:lnSpc>
                <a:spcPct val="107000"/>
              </a:lnSpc>
              <a:spcAft>
                <a:spcPts val="800"/>
              </a:spcAft>
              <a:tabLst>
                <a:tab pos="457200" algn="l"/>
              </a:tabLst>
            </a:pPr>
            <a:endParaRPr lang="en-US" dirty="0"/>
          </a:p>
          <a:p>
            <a:endParaRPr lang="en-US" dirty="0"/>
          </a:p>
        </p:txBody>
      </p:sp>
      <p:pic>
        <p:nvPicPr>
          <p:cNvPr id="6" name="Audio 5">
            <a:hlinkClick r:id="" action="ppaction://media"/>
            <a:extLst>
              <a:ext uri="{FF2B5EF4-FFF2-40B4-BE49-F238E27FC236}">
                <a16:creationId xmlns:a16="http://schemas.microsoft.com/office/drawing/2014/main" id="{7947D24D-1F96-3C5E-747D-9E6C89742E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5555995"/>
      </p:ext>
    </p:extLst>
  </p:cSld>
  <p:clrMapOvr>
    <a:masterClrMapping/>
  </p:clrMapOvr>
  <mc:AlternateContent xmlns:mc="http://schemas.openxmlformats.org/markup-compatibility/2006">
    <mc:Choice xmlns:p14="http://schemas.microsoft.com/office/powerpoint/2010/main" Requires="p14">
      <p:transition spd="slow" p14:dur="2000" advTm="29286"/>
    </mc:Choice>
    <mc:Fallback>
      <p:transition spd="slow" advTm="29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38CF-04E3-4478-8FD8-01672A4CEBC6}"/>
              </a:ext>
            </a:extLst>
          </p:cNvPr>
          <p:cNvSpPr>
            <a:spLocks noGrp="1"/>
          </p:cNvSpPr>
          <p:nvPr>
            <p:ph type="title"/>
          </p:nvPr>
        </p:nvSpPr>
        <p:spPr/>
        <p:txBody>
          <a:bodyPr/>
          <a:lstStyle/>
          <a:p>
            <a:r>
              <a:rPr lang="en-US" dirty="0"/>
              <a:t>Preventing Workplace Bullying</a:t>
            </a:r>
          </a:p>
        </p:txBody>
      </p:sp>
      <p:sp>
        <p:nvSpPr>
          <p:cNvPr id="3" name="Content Placeholder 2">
            <a:extLst>
              <a:ext uri="{FF2B5EF4-FFF2-40B4-BE49-F238E27FC236}">
                <a16:creationId xmlns:a16="http://schemas.microsoft.com/office/drawing/2014/main" id="{93C68882-ADBE-8824-1CDA-8D0FDCCB8507}"/>
              </a:ext>
            </a:extLst>
          </p:cNvPr>
          <p:cNvSpPr>
            <a:spLocks noGrp="1"/>
          </p:cNvSpPr>
          <p:nvPr>
            <p:ph idx="1"/>
          </p:nvPr>
        </p:nvSpPr>
        <p:spPr/>
        <p:txBody>
          <a:bodyPr>
            <a:normAutofit/>
          </a:bodyPr>
          <a:lstStyle/>
          <a:p>
            <a:pPr>
              <a:lnSpc>
                <a:spcPct val="107000"/>
              </a:lnSpc>
              <a:spcAft>
                <a:spcPts val="800"/>
              </a:spcAft>
              <a:tabLst>
                <a:tab pos="457200" algn="l"/>
              </a:tabLst>
            </a:pPr>
            <a:r>
              <a:rPr lang="en-US" sz="3000" dirty="0">
                <a:effectLst/>
                <a:ea typeface="Calibri" panose="020F0502020204030204" pitchFamily="34" charset="0"/>
                <a:cs typeface="Helvetica" panose="020B0604020202020204" pitchFamily="34" charset="0"/>
              </a:rPr>
              <a:t>Holding awareness campaigns for all staff on bullying</a:t>
            </a:r>
          </a:p>
          <a:p>
            <a:pPr>
              <a:lnSpc>
                <a:spcPct val="107000"/>
              </a:lnSpc>
              <a:spcAft>
                <a:spcPts val="800"/>
              </a:spcAft>
              <a:tabLst>
                <a:tab pos="457200" algn="l"/>
              </a:tabLst>
            </a:pPr>
            <a:r>
              <a:rPr lang="en-US" sz="3000" dirty="0">
                <a:effectLst/>
                <a:ea typeface="Calibri" panose="020F0502020204030204" pitchFamily="34" charset="0"/>
                <a:cs typeface="Helvetica" panose="020B0604020202020204" pitchFamily="34" charset="0"/>
              </a:rPr>
              <a:t>Establishing an independent contact for employees, such as an HR contact</a:t>
            </a:r>
          </a:p>
          <a:p>
            <a:pPr>
              <a:lnSpc>
                <a:spcPct val="107000"/>
              </a:lnSpc>
              <a:spcAft>
                <a:spcPts val="800"/>
              </a:spcAft>
              <a:tabLst>
                <a:tab pos="457200" algn="l"/>
              </a:tabLst>
            </a:pPr>
            <a:r>
              <a:rPr lang="en-US" sz="3000" dirty="0">
                <a:effectLst/>
                <a:ea typeface="Calibri" panose="020F0502020204030204" pitchFamily="34" charset="0"/>
                <a:cs typeface="Helvetica" panose="020B0604020202020204" pitchFamily="34" charset="0"/>
              </a:rPr>
              <a:t>Offering EAP services to all employees to seek help with work-related and personal problems </a:t>
            </a:r>
          </a:p>
          <a:p>
            <a:pPr>
              <a:lnSpc>
                <a:spcPct val="107000"/>
              </a:lnSpc>
              <a:spcAft>
                <a:spcPts val="800"/>
              </a:spcAft>
              <a:tabLst>
                <a:tab pos="457200" algn="l"/>
              </a:tabLst>
            </a:pPr>
            <a:endParaRPr lang="en-US" dirty="0"/>
          </a:p>
          <a:p>
            <a:endParaRPr lang="en-US" dirty="0"/>
          </a:p>
        </p:txBody>
      </p:sp>
      <p:pic>
        <p:nvPicPr>
          <p:cNvPr id="6" name="Audio 5">
            <a:hlinkClick r:id="" action="ppaction://media"/>
            <a:extLst>
              <a:ext uri="{FF2B5EF4-FFF2-40B4-BE49-F238E27FC236}">
                <a16:creationId xmlns:a16="http://schemas.microsoft.com/office/drawing/2014/main" id="{41E5AEE4-3122-0AD8-3AA6-7ACB46271F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9909717"/>
      </p:ext>
    </p:extLst>
  </p:cSld>
  <p:clrMapOvr>
    <a:masterClrMapping/>
  </p:clrMapOvr>
  <mc:AlternateContent xmlns:mc="http://schemas.openxmlformats.org/markup-compatibility/2006">
    <mc:Choice xmlns:p14="http://schemas.microsoft.com/office/powerpoint/2010/main" Requires="p14">
      <p:transition spd="slow" p14:dur="2000" advTm="51704"/>
    </mc:Choice>
    <mc:Fallback>
      <p:transition spd="slow" advTm="5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38CF-04E3-4478-8FD8-01672A4CEBC6}"/>
              </a:ext>
            </a:extLst>
          </p:cNvPr>
          <p:cNvSpPr>
            <a:spLocks noGrp="1"/>
          </p:cNvSpPr>
          <p:nvPr>
            <p:ph type="title"/>
          </p:nvPr>
        </p:nvSpPr>
        <p:spPr/>
        <p:txBody>
          <a:bodyPr/>
          <a:lstStyle/>
          <a:p>
            <a:r>
              <a:rPr lang="en-US" dirty="0"/>
              <a:t>What Do I Do If I’m Being Bullied?</a:t>
            </a:r>
          </a:p>
        </p:txBody>
      </p:sp>
      <p:sp>
        <p:nvSpPr>
          <p:cNvPr id="3" name="Content Placeholder 2">
            <a:extLst>
              <a:ext uri="{FF2B5EF4-FFF2-40B4-BE49-F238E27FC236}">
                <a16:creationId xmlns:a16="http://schemas.microsoft.com/office/drawing/2014/main" id="{93C68882-ADBE-8824-1CDA-8D0FDCCB8507}"/>
              </a:ext>
            </a:extLst>
          </p:cNvPr>
          <p:cNvSpPr>
            <a:spLocks noGrp="1"/>
          </p:cNvSpPr>
          <p:nvPr>
            <p:ph idx="1"/>
          </p:nvPr>
        </p:nvSpPr>
        <p:spPr/>
        <p:txBody>
          <a:bodyPr>
            <a:normAutofit/>
          </a:bodyPr>
          <a:lstStyle/>
          <a:p>
            <a:pPr marL="0" indent="0">
              <a:buNone/>
            </a:pPr>
            <a:r>
              <a:rPr lang="en-US" sz="3000" dirty="0"/>
              <a:t>Regain control by:</a:t>
            </a:r>
          </a:p>
          <a:p>
            <a:r>
              <a:rPr lang="en-US" sz="3000" dirty="0"/>
              <a:t>Recognizing that you are being bullied</a:t>
            </a:r>
          </a:p>
          <a:p>
            <a:r>
              <a:rPr lang="en-US" sz="3000" dirty="0"/>
              <a:t>Realizing that you are </a:t>
            </a:r>
            <a:r>
              <a:rPr lang="en-US" sz="3000" b="1" dirty="0"/>
              <a:t>not</a:t>
            </a:r>
            <a:r>
              <a:rPr lang="en-US" sz="3000" dirty="0"/>
              <a:t> the source of the problem</a:t>
            </a:r>
          </a:p>
          <a:p>
            <a:r>
              <a:rPr lang="en-US" sz="3000" dirty="0"/>
              <a:t>Recognizing that bullying is about control and has nothing to do with your performance</a:t>
            </a:r>
          </a:p>
          <a:p>
            <a:endParaRPr lang="en-US" dirty="0"/>
          </a:p>
          <a:p>
            <a:endParaRPr lang="en-US" dirty="0"/>
          </a:p>
        </p:txBody>
      </p:sp>
      <p:pic>
        <p:nvPicPr>
          <p:cNvPr id="6" name="Audio 5">
            <a:hlinkClick r:id="" action="ppaction://media"/>
            <a:extLst>
              <a:ext uri="{FF2B5EF4-FFF2-40B4-BE49-F238E27FC236}">
                <a16:creationId xmlns:a16="http://schemas.microsoft.com/office/drawing/2014/main" id="{C368991F-F716-754A-3E79-26923E89CA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75337193"/>
      </p:ext>
    </p:extLst>
  </p:cSld>
  <p:clrMapOvr>
    <a:masterClrMapping/>
  </p:clrMapOvr>
  <mc:AlternateContent xmlns:mc="http://schemas.openxmlformats.org/markup-compatibility/2006">
    <mc:Choice xmlns:p14="http://schemas.microsoft.com/office/powerpoint/2010/main" Requires="p14">
      <p:transition spd="slow" p14:dur="2000" advTm="31352"/>
    </mc:Choice>
    <mc:Fallback>
      <p:transition spd="slow" advTm="31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38CF-04E3-4478-8FD8-01672A4CEBC6}"/>
              </a:ext>
            </a:extLst>
          </p:cNvPr>
          <p:cNvSpPr>
            <a:spLocks noGrp="1"/>
          </p:cNvSpPr>
          <p:nvPr>
            <p:ph type="title"/>
          </p:nvPr>
        </p:nvSpPr>
        <p:spPr/>
        <p:txBody>
          <a:bodyPr/>
          <a:lstStyle/>
          <a:p>
            <a:r>
              <a:rPr lang="en-US" dirty="0"/>
              <a:t>What Do I Do If I’m Being Bullied?</a:t>
            </a:r>
          </a:p>
        </p:txBody>
      </p:sp>
      <p:sp>
        <p:nvSpPr>
          <p:cNvPr id="3" name="Content Placeholder 2">
            <a:extLst>
              <a:ext uri="{FF2B5EF4-FFF2-40B4-BE49-F238E27FC236}">
                <a16:creationId xmlns:a16="http://schemas.microsoft.com/office/drawing/2014/main" id="{93C68882-ADBE-8824-1CDA-8D0FDCCB8507}"/>
              </a:ext>
            </a:extLst>
          </p:cNvPr>
          <p:cNvSpPr>
            <a:spLocks noGrp="1"/>
          </p:cNvSpPr>
          <p:nvPr>
            <p:ph idx="1"/>
          </p:nvPr>
        </p:nvSpPr>
        <p:spPr/>
        <p:txBody>
          <a:bodyPr>
            <a:normAutofit/>
          </a:bodyPr>
          <a:lstStyle/>
          <a:p>
            <a:r>
              <a:rPr lang="en-US" b="0" i="0" dirty="0">
                <a:effectLst/>
                <a:cs typeface="Helvetica" panose="020B0604020202020204" pitchFamily="34" charset="0"/>
              </a:rPr>
              <a:t>Learn about your company’s behavioral policy regarding </a:t>
            </a:r>
            <a:r>
              <a:rPr lang="en-US" dirty="0">
                <a:cs typeface="Helvetica" panose="020B0604020202020204" pitchFamily="34" charset="0"/>
              </a:rPr>
              <a:t>employee conduct,</a:t>
            </a:r>
            <a:r>
              <a:rPr lang="en-US" b="0" i="0" dirty="0">
                <a:effectLst/>
                <a:cs typeface="Helvetica" panose="020B0604020202020204" pitchFamily="34" charset="0"/>
              </a:rPr>
              <a:t> informing supervisors of misconduct and the complaint process</a:t>
            </a:r>
          </a:p>
          <a:p>
            <a:r>
              <a:rPr lang="en-US" dirty="0">
                <a:cs typeface="Helvetica" panose="020B0604020202020204" pitchFamily="34" charset="0"/>
              </a:rPr>
              <a:t>S</a:t>
            </a:r>
            <a:r>
              <a:rPr lang="en-US" b="0" i="0" dirty="0">
                <a:effectLst/>
                <a:cs typeface="Helvetica" panose="020B0604020202020204" pitchFamily="34" charset="0"/>
              </a:rPr>
              <a:t>peak directly to the person bullying you if you feel safe; calling out the bully may stop them from continuing their behavior</a:t>
            </a:r>
          </a:p>
          <a:p>
            <a:r>
              <a:rPr lang="en-US" b="0" i="0" dirty="0">
                <a:effectLst/>
                <a:cs typeface="Helvetica" panose="020B0604020202020204" pitchFamily="34" charset="0"/>
              </a:rPr>
              <a:t>If the bullying continues, involve </a:t>
            </a:r>
            <a:r>
              <a:rPr lang="en-US" dirty="0">
                <a:cs typeface="Helvetica" panose="020B0604020202020204" pitchFamily="34" charset="0"/>
              </a:rPr>
              <a:t>a manager or HR</a:t>
            </a:r>
            <a:r>
              <a:rPr lang="en-US" b="0" i="0" dirty="0">
                <a:effectLst/>
                <a:cs typeface="Helvetica" panose="020B0604020202020204" pitchFamily="34" charset="0"/>
              </a:rPr>
              <a:t> Representative </a:t>
            </a:r>
          </a:p>
          <a:p>
            <a:pPr marL="609585" lvl="1" indent="0">
              <a:buNone/>
            </a:pPr>
            <a:endParaRPr lang="en-US" dirty="0"/>
          </a:p>
          <a:p>
            <a:endParaRPr lang="en-US" dirty="0"/>
          </a:p>
          <a:p>
            <a:endParaRPr lang="en-US" dirty="0"/>
          </a:p>
        </p:txBody>
      </p:sp>
      <p:pic>
        <p:nvPicPr>
          <p:cNvPr id="6" name="Audio 5">
            <a:hlinkClick r:id="" action="ppaction://media"/>
            <a:extLst>
              <a:ext uri="{FF2B5EF4-FFF2-40B4-BE49-F238E27FC236}">
                <a16:creationId xmlns:a16="http://schemas.microsoft.com/office/drawing/2014/main" id="{766C19E5-EAB0-1B1C-06AA-5308809CA3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1021889"/>
      </p:ext>
    </p:extLst>
  </p:cSld>
  <p:clrMapOvr>
    <a:masterClrMapping/>
  </p:clrMapOvr>
  <mc:AlternateContent xmlns:mc="http://schemas.openxmlformats.org/markup-compatibility/2006">
    <mc:Choice xmlns:p14="http://schemas.microsoft.com/office/powerpoint/2010/main" Requires="p14">
      <p:transition spd="slow" p14:dur="2000" advTm="53238"/>
    </mc:Choice>
    <mc:Fallback>
      <p:transition spd="slow" advTm="53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38CF-04E3-4478-8FD8-01672A4CEBC6}"/>
              </a:ext>
            </a:extLst>
          </p:cNvPr>
          <p:cNvSpPr>
            <a:spLocks noGrp="1"/>
          </p:cNvSpPr>
          <p:nvPr>
            <p:ph type="title"/>
          </p:nvPr>
        </p:nvSpPr>
        <p:spPr/>
        <p:txBody>
          <a:bodyPr/>
          <a:lstStyle/>
          <a:p>
            <a:r>
              <a:rPr lang="en-US" dirty="0"/>
              <a:t>What Do I Do If I’m Being Bullied?</a:t>
            </a:r>
          </a:p>
        </p:txBody>
      </p:sp>
      <p:sp>
        <p:nvSpPr>
          <p:cNvPr id="3" name="Content Placeholder 2">
            <a:extLst>
              <a:ext uri="{FF2B5EF4-FFF2-40B4-BE49-F238E27FC236}">
                <a16:creationId xmlns:a16="http://schemas.microsoft.com/office/drawing/2014/main" id="{93C68882-ADBE-8824-1CDA-8D0FDCCB8507}"/>
              </a:ext>
            </a:extLst>
          </p:cNvPr>
          <p:cNvSpPr>
            <a:spLocks noGrp="1"/>
          </p:cNvSpPr>
          <p:nvPr>
            <p:ph idx="1"/>
          </p:nvPr>
        </p:nvSpPr>
        <p:spPr/>
        <p:txBody>
          <a:bodyPr>
            <a:normAutofit/>
          </a:bodyPr>
          <a:lstStyle/>
          <a:p>
            <a:r>
              <a:rPr lang="en-US" b="0" i="0" dirty="0">
                <a:effectLst/>
                <a:cs typeface="Helvetica" panose="020B0604020202020204" pitchFamily="34" charset="0"/>
              </a:rPr>
              <a:t>Gather any evidence supporting your claims</a:t>
            </a:r>
            <a:endParaRPr lang="en-US" dirty="0">
              <a:cs typeface="Helvetica" panose="020B0604020202020204" pitchFamily="34" charset="0"/>
            </a:endParaRPr>
          </a:p>
          <a:p>
            <a:pPr lvl="1"/>
            <a:r>
              <a:rPr lang="en-US" sz="2800" dirty="0">
                <a:cs typeface="Helvetica" panose="020B0604020202020204" pitchFamily="34" charset="0"/>
              </a:rPr>
              <a:t>I</a:t>
            </a:r>
            <a:r>
              <a:rPr lang="en-US" sz="2800" b="0" i="0" dirty="0">
                <a:effectLst/>
                <a:cs typeface="Helvetica" panose="020B0604020202020204" pitchFamily="34" charset="0"/>
              </a:rPr>
              <a:t>nclude exactly what happened, dates and times of incidents and witnesses that saw the incident</a:t>
            </a:r>
          </a:p>
          <a:p>
            <a:pPr lvl="1"/>
            <a:r>
              <a:rPr lang="en-US" sz="2800" b="0" i="0" dirty="0">
                <a:effectLst/>
                <a:cs typeface="Helvetica" panose="020B0604020202020204" pitchFamily="34" charset="0"/>
              </a:rPr>
              <a:t>If the bullying was via email or another form of written communication, save the documents</a:t>
            </a:r>
          </a:p>
          <a:p>
            <a:r>
              <a:rPr lang="en-US" b="0" i="0" dirty="0">
                <a:effectLst/>
                <a:cs typeface="Helvetica" panose="020B0604020202020204" pitchFamily="34" charset="0"/>
              </a:rPr>
              <a:t>If HR or management hasn’t solved the issue, file an official complaint with them</a:t>
            </a:r>
            <a:endParaRPr lang="en-US" dirty="0"/>
          </a:p>
          <a:p>
            <a:endParaRPr lang="en-US" dirty="0"/>
          </a:p>
          <a:p>
            <a:endParaRPr lang="en-US" dirty="0"/>
          </a:p>
        </p:txBody>
      </p:sp>
      <p:pic>
        <p:nvPicPr>
          <p:cNvPr id="6" name="Audio 5">
            <a:hlinkClick r:id="" action="ppaction://media"/>
            <a:extLst>
              <a:ext uri="{FF2B5EF4-FFF2-40B4-BE49-F238E27FC236}">
                <a16:creationId xmlns:a16="http://schemas.microsoft.com/office/drawing/2014/main" id="{695A9779-1759-C521-2E16-8B59AB869B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6955144"/>
      </p:ext>
    </p:extLst>
  </p:cSld>
  <p:clrMapOvr>
    <a:masterClrMapping/>
  </p:clrMapOvr>
  <mc:AlternateContent xmlns:mc="http://schemas.openxmlformats.org/markup-compatibility/2006">
    <mc:Choice xmlns:p14="http://schemas.microsoft.com/office/powerpoint/2010/main" Requires="p14">
      <p:transition spd="slow" p14:dur="2000" advTm="32707"/>
    </mc:Choice>
    <mc:Fallback>
      <p:transition spd="slow" advTm="32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0929-CC32-4C91-A118-D62AC88C7D41}"/>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7B373C71-CD87-4313-AE34-0E595B17DC86}"/>
              </a:ext>
            </a:extLst>
          </p:cNvPr>
          <p:cNvSpPr>
            <a:spLocks noGrp="1"/>
          </p:cNvSpPr>
          <p:nvPr>
            <p:ph idx="1"/>
          </p:nvPr>
        </p:nvSpPr>
        <p:spPr>
          <a:xfrm>
            <a:off x="3124200" y="1687485"/>
            <a:ext cx="8763000" cy="4260828"/>
          </a:xfrm>
        </p:spPr>
        <p:txBody>
          <a:bodyPr>
            <a:normAutofit lnSpcReduction="10000"/>
          </a:bodyPr>
          <a:lstStyle/>
          <a:p>
            <a:r>
              <a:rPr lang="en-US" dirty="0"/>
              <a:t>Define and learn to identify workplace bullying</a:t>
            </a:r>
          </a:p>
          <a:p>
            <a:r>
              <a:rPr lang="en-US" dirty="0"/>
              <a:t>Discuss the potential causes and effects </a:t>
            </a:r>
          </a:p>
          <a:p>
            <a:r>
              <a:rPr lang="en-US" dirty="0"/>
              <a:t>Recognize early signs of workplace bullying </a:t>
            </a:r>
          </a:p>
          <a:p>
            <a:r>
              <a:rPr lang="en-US" dirty="0"/>
              <a:t>Identify ways to prevent bullying in the workplace</a:t>
            </a:r>
          </a:p>
          <a:p>
            <a:r>
              <a:rPr lang="en-US" dirty="0"/>
              <a:t>Discuss intervention for both the management and the victim(s)</a:t>
            </a:r>
          </a:p>
          <a:p>
            <a:r>
              <a:rPr lang="en-US" dirty="0"/>
              <a:t>Review BHS benefits and resources available to State of Alabama employees and dependents</a:t>
            </a:r>
          </a:p>
        </p:txBody>
      </p:sp>
      <p:pic>
        <p:nvPicPr>
          <p:cNvPr id="6" name="Audio 5">
            <a:hlinkClick r:id="" action="ppaction://media"/>
            <a:extLst>
              <a:ext uri="{FF2B5EF4-FFF2-40B4-BE49-F238E27FC236}">
                <a16:creationId xmlns:a16="http://schemas.microsoft.com/office/drawing/2014/main" id="{1CF48BA1-C715-9655-306A-64407A32AE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7268"/>
      </p:ext>
    </p:extLst>
  </p:cSld>
  <p:clrMapOvr>
    <a:masterClrMapping/>
  </p:clrMapOvr>
  <mc:AlternateContent xmlns:mc="http://schemas.openxmlformats.org/markup-compatibility/2006">
    <mc:Choice xmlns:p14="http://schemas.microsoft.com/office/powerpoint/2010/main" Requires="p14">
      <p:transition spd="slow" p14:dur="2000" advTm="34875"/>
    </mc:Choice>
    <mc:Fallback>
      <p:transition spd="slow" advTm="34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16996-A707-45ED-62A5-90DCBD3F5897}"/>
              </a:ext>
            </a:extLst>
          </p:cNvPr>
          <p:cNvSpPr>
            <a:spLocks noGrp="1"/>
          </p:cNvSpPr>
          <p:nvPr>
            <p:ph type="title"/>
          </p:nvPr>
        </p:nvSpPr>
        <p:spPr/>
        <p:txBody>
          <a:bodyPr>
            <a:normAutofit/>
          </a:bodyPr>
          <a:lstStyle/>
          <a:p>
            <a:r>
              <a:rPr lang="en-US" dirty="0"/>
              <a:t>Intervening in Workplace Bullying</a:t>
            </a:r>
          </a:p>
        </p:txBody>
      </p:sp>
      <p:sp>
        <p:nvSpPr>
          <p:cNvPr id="3" name="Content Placeholder 2">
            <a:extLst>
              <a:ext uri="{FF2B5EF4-FFF2-40B4-BE49-F238E27FC236}">
                <a16:creationId xmlns:a16="http://schemas.microsoft.com/office/drawing/2014/main" id="{9A543DCC-528C-81CB-A5E0-AB198A509603}"/>
              </a:ext>
            </a:extLst>
          </p:cNvPr>
          <p:cNvSpPr>
            <a:spLocks noGrp="1"/>
          </p:cNvSpPr>
          <p:nvPr>
            <p:ph idx="1"/>
          </p:nvPr>
        </p:nvSpPr>
        <p:spPr/>
        <p:txBody>
          <a:bodyPr>
            <a:normAutofit/>
          </a:bodyPr>
          <a:lstStyle/>
          <a:p>
            <a:r>
              <a:rPr lang="en-US" sz="3000" b="0" i="0" dirty="0">
                <a:effectLst/>
                <a:cs typeface="Helvetica" panose="020B0604020202020204" pitchFamily="34" charset="0"/>
              </a:rPr>
              <a:t>Take all claims seriously </a:t>
            </a:r>
          </a:p>
          <a:p>
            <a:r>
              <a:rPr lang="en-US" sz="3000" b="0" i="0" dirty="0">
                <a:effectLst/>
                <a:cs typeface="Helvetica" panose="020B0604020202020204" pitchFamily="34" charset="0"/>
              </a:rPr>
              <a:t>Act quickly</a:t>
            </a:r>
          </a:p>
          <a:p>
            <a:r>
              <a:rPr lang="en-US" sz="3000" b="0" i="0" dirty="0">
                <a:effectLst/>
                <a:cs typeface="Helvetica" panose="020B0604020202020204" pitchFamily="34" charset="0"/>
              </a:rPr>
              <a:t>Maintain confidentiality </a:t>
            </a:r>
          </a:p>
          <a:p>
            <a:r>
              <a:rPr lang="en-US" sz="3000" b="0" i="0" dirty="0">
                <a:effectLst/>
                <a:cs typeface="Helvetica" panose="020B0604020202020204" pitchFamily="34" charset="0"/>
              </a:rPr>
              <a:t>Be neutral during the investigation</a:t>
            </a:r>
          </a:p>
          <a:p>
            <a:r>
              <a:rPr lang="en-US" sz="3000" b="0" i="0" dirty="0">
                <a:effectLst/>
                <a:cs typeface="Helvetica" panose="020B0604020202020204" pitchFamily="34" charset="0"/>
              </a:rPr>
              <a:t>Support all employees</a:t>
            </a:r>
          </a:p>
          <a:p>
            <a:r>
              <a:rPr lang="en-US" sz="3000" b="0" i="0" dirty="0">
                <a:effectLst/>
                <a:cs typeface="Helvetica" panose="020B0604020202020204" pitchFamily="34" charset="0"/>
              </a:rPr>
              <a:t>Be transparent with the </a:t>
            </a:r>
            <a:r>
              <a:rPr lang="en-US" sz="3000" dirty="0">
                <a:cs typeface="Helvetica" panose="020B0604020202020204" pitchFamily="34" charset="0"/>
              </a:rPr>
              <a:t>investigation timeline</a:t>
            </a:r>
            <a:endParaRPr lang="en-US" sz="3000" b="0" i="0" dirty="0">
              <a:effectLst/>
              <a:cs typeface="Helvetica" panose="020B0604020202020204" pitchFamily="34" charset="0"/>
            </a:endParaRPr>
          </a:p>
          <a:p>
            <a:pPr marL="0" indent="0">
              <a:buNone/>
            </a:pPr>
            <a:endParaRPr lang="en-US" sz="3200" b="0" i="0" dirty="0">
              <a:effectLst/>
              <a:cs typeface="Helvetica" panose="020B0604020202020204" pitchFamily="34" charset="0"/>
            </a:endParaRPr>
          </a:p>
        </p:txBody>
      </p:sp>
      <p:pic>
        <p:nvPicPr>
          <p:cNvPr id="6" name="Audio 5">
            <a:hlinkClick r:id="" action="ppaction://media"/>
            <a:extLst>
              <a:ext uri="{FF2B5EF4-FFF2-40B4-BE49-F238E27FC236}">
                <a16:creationId xmlns:a16="http://schemas.microsoft.com/office/drawing/2014/main" id="{FA5A7A2F-D41E-674E-DC81-69766E7FC1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2509245"/>
      </p:ext>
    </p:extLst>
  </p:cSld>
  <p:clrMapOvr>
    <a:masterClrMapping/>
  </p:clrMapOvr>
  <mc:AlternateContent xmlns:mc="http://schemas.openxmlformats.org/markup-compatibility/2006">
    <mc:Choice xmlns:p14="http://schemas.microsoft.com/office/powerpoint/2010/main" Requires="p14">
      <p:transition spd="slow" p14:dur="2000" advTm="57228"/>
    </mc:Choice>
    <mc:Fallback>
      <p:transition spd="slow" advTm="57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16996-A707-45ED-62A5-90DCBD3F5897}"/>
              </a:ext>
            </a:extLst>
          </p:cNvPr>
          <p:cNvSpPr>
            <a:spLocks noGrp="1"/>
          </p:cNvSpPr>
          <p:nvPr>
            <p:ph type="title"/>
          </p:nvPr>
        </p:nvSpPr>
        <p:spPr/>
        <p:txBody>
          <a:bodyPr>
            <a:normAutofit/>
          </a:bodyPr>
          <a:lstStyle/>
          <a:p>
            <a:r>
              <a:rPr lang="en-US" dirty="0"/>
              <a:t>Intervening in Workplace Bullying</a:t>
            </a:r>
          </a:p>
        </p:txBody>
      </p:sp>
      <p:sp>
        <p:nvSpPr>
          <p:cNvPr id="3" name="Content Placeholder 2">
            <a:extLst>
              <a:ext uri="{FF2B5EF4-FFF2-40B4-BE49-F238E27FC236}">
                <a16:creationId xmlns:a16="http://schemas.microsoft.com/office/drawing/2014/main" id="{9A543DCC-528C-81CB-A5E0-AB198A509603}"/>
              </a:ext>
            </a:extLst>
          </p:cNvPr>
          <p:cNvSpPr>
            <a:spLocks noGrp="1"/>
          </p:cNvSpPr>
          <p:nvPr>
            <p:ph idx="1"/>
          </p:nvPr>
        </p:nvSpPr>
        <p:spPr/>
        <p:txBody>
          <a:bodyPr>
            <a:normAutofit/>
          </a:bodyPr>
          <a:lstStyle/>
          <a:p>
            <a:r>
              <a:rPr lang="en-US" sz="3000" dirty="0">
                <a:cs typeface="Helvetica" panose="020B0604020202020204" pitchFamily="34" charset="0"/>
              </a:rPr>
              <a:t>Communicate </a:t>
            </a:r>
            <a:r>
              <a:rPr lang="en-US" sz="3000" b="0" i="0" dirty="0">
                <a:effectLst/>
                <a:cs typeface="Helvetica" panose="020B0604020202020204" pitchFamily="34" charset="0"/>
              </a:rPr>
              <a:t>the process of the investigation</a:t>
            </a:r>
          </a:p>
          <a:p>
            <a:r>
              <a:rPr lang="en-US" sz="3000" b="0" i="0" dirty="0">
                <a:effectLst/>
                <a:cs typeface="Helvetica" panose="020B0604020202020204" pitchFamily="34" charset="0"/>
              </a:rPr>
              <a:t>Keep all records </a:t>
            </a:r>
          </a:p>
          <a:p>
            <a:pPr algn="l"/>
            <a:r>
              <a:rPr lang="en-US" sz="3000" b="0" i="0" dirty="0">
                <a:effectLst/>
                <a:cs typeface="Helvetica" panose="020B0604020202020204" pitchFamily="34" charset="0"/>
              </a:rPr>
              <a:t>Once the bullying is resolved: </a:t>
            </a:r>
          </a:p>
          <a:p>
            <a:pPr lvl="1"/>
            <a:r>
              <a:rPr lang="en-US" sz="3000" dirty="0">
                <a:cs typeface="Helvetica" panose="020B0604020202020204" pitchFamily="34" charset="0"/>
              </a:rPr>
              <a:t>Provide training</a:t>
            </a:r>
            <a:r>
              <a:rPr lang="en-US" sz="3000" b="0" i="0" dirty="0">
                <a:effectLst/>
                <a:cs typeface="Helvetica" panose="020B0604020202020204" pitchFamily="34" charset="0"/>
              </a:rPr>
              <a:t> for all staff </a:t>
            </a:r>
          </a:p>
          <a:p>
            <a:pPr lvl="1"/>
            <a:r>
              <a:rPr lang="en-US" sz="3000" b="0" i="0" dirty="0">
                <a:effectLst/>
                <a:cs typeface="Helvetica" panose="020B0604020202020204" pitchFamily="34" charset="0"/>
              </a:rPr>
              <a:t>Recommit to company policies </a:t>
            </a:r>
          </a:p>
          <a:p>
            <a:pPr lvl="1"/>
            <a:r>
              <a:rPr lang="en-US" sz="3000" b="0" i="0" dirty="0">
                <a:effectLst/>
                <a:cs typeface="Helvetica" panose="020B0604020202020204" pitchFamily="34" charset="0"/>
              </a:rPr>
              <a:t>Offer counseling to those affected</a:t>
            </a:r>
          </a:p>
          <a:p>
            <a:pPr algn="l">
              <a:buFont typeface="+mj-lt"/>
              <a:buAutoNum type="arabicPeriod"/>
            </a:pPr>
            <a:endParaRPr lang="en-US" b="0" i="0" dirty="0">
              <a:solidFill>
                <a:srgbClr val="222222"/>
              </a:solidFill>
              <a:effectLst/>
              <a:latin typeface="Inter"/>
            </a:endParaRPr>
          </a:p>
        </p:txBody>
      </p:sp>
      <p:pic>
        <p:nvPicPr>
          <p:cNvPr id="6" name="Audio 5">
            <a:hlinkClick r:id="" action="ppaction://media"/>
            <a:extLst>
              <a:ext uri="{FF2B5EF4-FFF2-40B4-BE49-F238E27FC236}">
                <a16:creationId xmlns:a16="http://schemas.microsoft.com/office/drawing/2014/main" id="{27BCD9F5-4408-50F3-D16C-B8287D3278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7080113"/>
      </p:ext>
    </p:extLst>
  </p:cSld>
  <p:clrMapOvr>
    <a:masterClrMapping/>
  </p:clrMapOvr>
  <mc:AlternateContent xmlns:mc="http://schemas.openxmlformats.org/markup-compatibility/2006">
    <mc:Choice xmlns:p14="http://schemas.microsoft.com/office/powerpoint/2010/main" Requires="p14">
      <p:transition spd="slow" p14:dur="2000" advTm="440049"/>
    </mc:Choice>
    <mc:Fallback>
      <p:transition spd="slow" advTm="440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699B-6B40-4AA1-BEA0-3F6536231E1D}"/>
              </a:ext>
            </a:extLst>
          </p:cNvPr>
          <p:cNvSpPr>
            <a:spLocks noGrp="1"/>
          </p:cNvSpPr>
          <p:nvPr>
            <p:ph type="title"/>
          </p:nvPr>
        </p:nvSpPr>
        <p:spPr/>
        <p:txBody>
          <a:bodyPr/>
          <a:lstStyle/>
          <a:p>
            <a:r>
              <a:rPr lang="en-US" dirty="0"/>
              <a:t>Review of Your BHS Benefits</a:t>
            </a:r>
          </a:p>
        </p:txBody>
      </p:sp>
      <p:sp>
        <p:nvSpPr>
          <p:cNvPr id="3" name="Text Placeholder 2">
            <a:extLst>
              <a:ext uri="{FF2B5EF4-FFF2-40B4-BE49-F238E27FC236}">
                <a16:creationId xmlns:a16="http://schemas.microsoft.com/office/drawing/2014/main" id="{3E136173-D0AF-4625-BBE0-19DD6EE9DB8E}"/>
              </a:ext>
            </a:extLst>
          </p:cNvPr>
          <p:cNvSpPr>
            <a:spLocks noGrp="1"/>
          </p:cNvSpPr>
          <p:nvPr>
            <p:ph type="body" idx="1"/>
          </p:nvPr>
        </p:nvSpPr>
        <p:spPr/>
        <p:txBody>
          <a:bodyPr/>
          <a:lstStyle/>
          <a:p>
            <a:r>
              <a:rPr lang="en-US" dirty="0"/>
              <a:t>State of Alabama</a:t>
            </a:r>
          </a:p>
        </p:txBody>
      </p:sp>
      <p:pic>
        <p:nvPicPr>
          <p:cNvPr id="6" name="Audio 5">
            <a:hlinkClick r:id="" action="ppaction://media"/>
            <a:extLst>
              <a:ext uri="{FF2B5EF4-FFF2-40B4-BE49-F238E27FC236}">
                <a16:creationId xmlns:a16="http://schemas.microsoft.com/office/drawing/2014/main" id="{1FD5E758-2779-CAB1-1D0E-BFD4B1ADE3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5380377"/>
      </p:ext>
    </p:extLst>
  </p:cSld>
  <p:clrMapOvr>
    <a:masterClrMapping/>
  </p:clrMapOvr>
  <mc:AlternateContent xmlns:mc="http://schemas.openxmlformats.org/markup-compatibility/2006">
    <mc:Choice xmlns:p14="http://schemas.microsoft.com/office/powerpoint/2010/main" Requires="p14">
      <p:transition spd="slow" p14:dur="2000" advTm="6146"/>
    </mc:Choice>
    <mc:Fallback>
      <p:transition spd="slow" advTm="6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D7D80E-F66B-45D5-8CB0-C4EADE25D4CC}"/>
              </a:ext>
            </a:extLst>
          </p:cNvPr>
          <p:cNvSpPr/>
          <p:nvPr/>
        </p:nvSpPr>
        <p:spPr>
          <a:xfrm>
            <a:off x="1828800" y="2212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761079A-851B-44B7-95C5-A7F57F7EB8CB}"/>
              </a:ext>
            </a:extLst>
          </p:cNvPr>
          <p:cNvSpPr txBox="1"/>
          <p:nvPr/>
        </p:nvSpPr>
        <p:spPr>
          <a:xfrm>
            <a:off x="3427044" y="2289110"/>
            <a:ext cx="3049956"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Behavioral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Speak with Counselors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Referrals for mental/ behavioral health &amp; substance abuse issues</a:t>
            </a:r>
          </a:p>
        </p:txBody>
      </p:sp>
      <p:sp>
        <p:nvSpPr>
          <p:cNvPr id="22" name="Rectangle 21">
            <a:extLst>
              <a:ext uri="{FF2B5EF4-FFF2-40B4-BE49-F238E27FC236}">
                <a16:creationId xmlns:a16="http://schemas.microsoft.com/office/drawing/2014/main" id="{1C1782D9-95B3-45EE-B969-0B0C38A96DA7}"/>
              </a:ext>
            </a:extLst>
          </p:cNvPr>
          <p:cNvSpPr/>
          <p:nvPr/>
        </p:nvSpPr>
        <p:spPr>
          <a:xfrm>
            <a:off x="7114903" y="2208556"/>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8CBD7B0F-1A1D-4B05-BB88-46DD06AFEC14}"/>
              </a:ext>
            </a:extLst>
          </p:cNvPr>
          <p:cNvSpPr txBox="1"/>
          <p:nvPr/>
        </p:nvSpPr>
        <p:spPr>
          <a:xfrm>
            <a:off x="8684844" y="2286000"/>
            <a:ext cx="3049956"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Financial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Speak with Advisors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Assistance with budgeting, estate planning, college, debt restructuring, etc.</a:t>
            </a:r>
          </a:p>
        </p:txBody>
      </p:sp>
      <p:sp>
        <p:nvSpPr>
          <p:cNvPr id="26" name="Rectangle 25">
            <a:extLst>
              <a:ext uri="{FF2B5EF4-FFF2-40B4-BE49-F238E27FC236}">
                <a16:creationId xmlns:a16="http://schemas.microsoft.com/office/drawing/2014/main" id="{FAFBA543-6C9C-4C5C-A11B-BD113F513A0D}"/>
              </a:ext>
            </a:extLst>
          </p:cNvPr>
          <p:cNvSpPr/>
          <p:nvPr/>
        </p:nvSpPr>
        <p:spPr>
          <a:xfrm>
            <a:off x="7086600" y="4503662"/>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97F30EE4-3FDD-4D4F-8F35-5E9D89CB48EB}"/>
              </a:ext>
            </a:extLst>
          </p:cNvPr>
          <p:cNvSpPr txBox="1"/>
          <p:nvPr/>
        </p:nvSpPr>
        <p:spPr>
          <a:xfrm>
            <a:off x="8684843" y="4579862"/>
            <a:ext cx="3230659"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Well-Being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Speak with Work/Life Specialists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Help with stress, emotional health, work/life balance, etc.</a:t>
            </a:r>
          </a:p>
        </p:txBody>
      </p:sp>
      <p:sp>
        <p:nvSpPr>
          <p:cNvPr id="24" name="Rectangle 23">
            <a:extLst>
              <a:ext uri="{FF2B5EF4-FFF2-40B4-BE49-F238E27FC236}">
                <a16:creationId xmlns:a16="http://schemas.microsoft.com/office/drawing/2014/main" id="{47259C61-8FDC-4965-AAB7-B97E79F3F565}"/>
              </a:ext>
            </a:extLst>
          </p:cNvPr>
          <p:cNvSpPr/>
          <p:nvPr/>
        </p:nvSpPr>
        <p:spPr>
          <a:xfrm>
            <a:off x="1828800" y="4498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38589FAE-C692-496D-9F90-8177198391C2}"/>
              </a:ext>
            </a:extLst>
          </p:cNvPr>
          <p:cNvSpPr txBox="1"/>
          <p:nvPr/>
        </p:nvSpPr>
        <p:spPr>
          <a:xfrm>
            <a:off x="3427044" y="4575110"/>
            <a:ext cx="3049956"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Eldercare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Speak with Professionals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Help with nursing home &amp; assisted living placement, caregiver issues, etc.</a:t>
            </a:r>
          </a:p>
        </p:txBody>
      </p:sp>
      <p:sp>
        <p:nvSpPr>
          <p:cNvPr id="2" name="Rectangle 1">
            <a:extLst>
              <a:ext uri="{FF2B5EF4-FFF2-40B4-BE49-F238E27FC236}">
                <a16:creationId xmlns:a16="http://schemas.microsoft.com/office/drawing/2014/main" id="{4B8CAB71-CFFE-4EFB-B74E-E8BB395B2B06}"/>
              </a:ext>
            </a:extLst>
          </p:cNvPr>
          <p:cNvSpPr/>
          <p:nvPr/>
        </p:nvSpPr>
        <p:spPr>
          <a:xfrm>
            <a:off x="2819400" y="1335800"/>
            <a:ext cx="9067800" cy="76944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All employees and dependents may receive up to </a:t>
            </a:r>
            <a:br>
              <a:rPr kumimoji="0" lang="en-US" sz="2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br>
            <a:r>
              <a:rPr kumimoji="0" lang="en-US" sz="2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three (3) visits/consults at no charge each year.</a:t>
            </a:r>
          </a:p>
        </p:txBody>
      </p:sp>
      <p:sp>
        <p:nvSpPr>
          <p:cNvPr id="18" name="Title 7">
            <a:extLst>
              <a:ext uri="{FF2B5EF4-FFF2-40B4-BE49-F238E27FC236}">
                <a16:creationId xmlns:a16="http://schemas.microsoft.com/office/drawing/2014/main" id="{4ED70C3C-B2C5-4B3D-B7F5-4BD39CEAA845}"/>
              </a:ext>
            </a:extLst>
          </p:cNvPr>
          <p:cNvSpPr>
            <a:spLocks noGrp="1"/>
          </p:cNvSpPr>
          <p:nvPr>
            <p:ph type="title"/>
          </p:nvPr>
        </p:nvSpPr>
        <p:spPr>
          <a:xfrm>
            <a:off x="2923903" y="-2202"/>
            <a:ext cx="8382000" cy="1223963"/>
          </a:xfrm>
        </p:spPr>
        <p:txBody>
          <a:bodyPr>
            <a:normAutofit fontScale="90000"/>
          </a:bodyPr>
          <a:lstStyle/>
          <a:p>
            <a:pPr marL="1317625" algn="l"/>
            <a:r>
              <a:rPr lang="en-US" dirty="0"/>
              <a:t>State of Alabama: EAP Benefits</a:t>
            </a:r>
          </a:p>
        </p:txBody>
      </p:sp>
      <p:grpSp>
        <p:nvGrpSpPr>
          <p:cNvPr id="9" name="Group 8">
            <a:extLst>
              <a:ext uri="{FF2B5EF4-FFF2-40B4-BE49-F238E27FC236}">
                <a16:creationId xmlns:a16="http://schemas.microsoft.com/office/drawing/2014/main" id="{76B50F0B-7D1B-4E99-B6BF-4EF02F72A793}"/>
              </a:ext>
            </a:extLst>
          </p:cNvPr>
          <p:cNvGrpSpPr/>
          <p:nvPr/>
        </p:nvGrpSpPr>
        <p:grpSpPr>
          <a:xfrm>
            <a:off x="1987088" y="4738165"/>
            <a:ext cx="1371600" cy="1371600"/>
            <a:chOff x="1998105" y="4738165"/>
            <a:chExt cx="1371600" cy="1371600"/>
          </a:xfrm>
        </p:grpSpPr>
        <p:sp>
          <p:nvSpPr>
            <p:cNvPr id="3" name="Oval 2">
              <a:extLst>
                <a:ext uri="{FF2B5EF4-FFF2-40B4-BE49-F238E27FC236}">
                  <a16:creationId xmlns:a16="http://schemas.microsoft.com/office/drawing/2014/main" id="{C0D36601-5AA2-4E70-8870-9B1A896467FC}"/>
                </a:ext>
              </a:extLst>
            </p:cNvPr>
            <p:cNvSpPr/>
            <p:nvPr/>
          </p:nvSpPr>
          <p:spPr>
            <a:xfrm>
              <a:off x="1998105" y="4738165"/>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D6F6406-D3B0-4042-90DD-DBE3C7480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787" y="5039281"/>
              <a:ext cx="788236" cy="769369"/>
            </a:xfrm>
            <a:prstGeom prst="rect">
              <a:avLst/>
            </a:prstGeom>
          </p:spPr>
        </p:pic>
      </p:grpSp>
      <p:grpSp>
        <p:nvGrpSpPr>
          <p:cNvPr id="8" name="Group 7">
            <a:extLst>
              <a:ext uri="{FF2B5EF4-FFF2-40B4-BE49-F238E27FC236}">
                <a16:creationId xmlns:a16="http://schemas.microsoft.com/office/drawing/2014/main" id="{7D065625-82B3-489A-A975-5E7BE0B8007E}"/>
              </a:ext>
            </a:extLst>
          </p:cNvPr>
          <p:cNvGrpSpPr/>
          <p:nvPr/>
        </p:nvGrpSpPr>
        <p:grpSpPr>
          <a:xfrm>
            <a:off x="1987088" y="2437156"/>
            <a:ext cx="1371600" cy="1371600"/>
            <a:chOff x="1976072" y="2437156"/>
            <a:chExt cx="1371600" cy="1371600"/>
          </a:xfrm>
        </p:grpSpPr>
        <p:sp>
          <p:nvSpPr>
            <p:cNvPr id="30" name="Oval 29">
              <a:extLst>
                <a:ext uri="{FF2B5EF4-FFF2-40B4-BE49-F238E27FC236}">
                  <a16:creationId xmlns:a16="http://schemas.microsoft.com/office/drawing/2014/main" id="{DF3DEE06-19FE-4878-8574-61743201FB1B}"/>
                </a:ext>
              </a:extLst>
            </p:cNvPr>
            <p:cNvSpPr/>
            <p:nvPr/>
          </p:nvSpPr>
          <p:spPr>
            <a:xfrm>
              <a:off x="1976072" y="2437156"/>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AE10CA75-D19D-4A33-8493-E4DDF334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2073" y="2702955"/>
              <a:ext cx="659599" cy="840003"/>
            </a:xfrm>
            <a:prstGeom prst="rect">
              <a:avLst/>
            </a:prstGeom>
          </p:spPr>
        </p:pic>
      </p:grpSp>
      <p:sp>
        <p:nvSpPr>
          <p:cNvPr id="31" name="Oval 30">
            <a:extLst>
              <a:ext uri="{FF2B5EF4-FFF2-40B4-BE49-F238E27FC236}">
                <a16:creationId xmlns:a16="http://schemas.microsoft.com/office/drawing/2014/main" id="{3E71D931-2D6C-4528-8D30-799B56BEE487}"/>
              </a:ext>
            </a:extLst>
          </p:cNvPr>
          <p:cNvSpPr/>
          <p:nvPr/>
        </p:nvSpPr>
        <p:spPr>
          <a:xfrm>
            <a:off x="7199922" y="2415808"/>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C78B27E3-7D01-4835-9853-374F97C6504B}"/>
              </a:ext>
            </a:extLst>
          </p:cNvPr>
          <p:cNvGrpSpPr/>
          <p:nvPr/>
        </p:nvGrpSpPr>
        <p:grpSpPr>
          <a:xfrm>
            <a:off x="7199922" y="4704918"/>
            <a:ext cx="1371600" cy="1371600"/>
            <a:chOff x="9486900" y="4797200"/>
            <a:chExt cx="1371600" cy="1371600"/>
          </a:xfrm>
        </p:grpSpPr>
        <p:sp>
          <p:nvSpPr>
            <p:cNvPr id="32" name="Oval 31">
              <a:extLst>
                <a:ext uri="{FF2B5EF4-FFF2-40B4-BE49-F238E27FC236}">
                  <a16:creationId xmlns:a16="http://schemas.microsoft.com/office/drawing/2014/main" id="{86606106-2842-43C8-8664-DEB674E12F05}"/>
                </a:ext>
              </a:extLst>
            </p:cNvPr>
            <p:cNvSpPr/>
            <p:nvPr/>
          </p:nvSpPr>
          <p:spPr>
            <a:xfrm>
              <a:off x="9486900" y="4797200"/>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E0C3AC3F-6022-42C7-BF4A-69909AEB40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1576" y="5147301"/>
              <a:ext cx="942248" cy="671399"/>
            </a:xfrm>
            <a:prstGeom prst="rect">
              <a:avLst/>
            </a:prstGeom>
          </p:spPr>
        </p:pic>
      </p:grpSp>
      <p:pic>
        <p:nvPicPr>
          <p:cNvPr id="15" name="Picture 14">
            <a:extLst>
              <a:ext uri="{FF2B5EF4-FFF2-40B4-BE49-F238E27FC236}">
                <a16:creationId xmlns:a16="http://schemas.microsoft.com/office/drawing/2014/main" id="{2C0FD32E-20FA-4FCB-9F8A-56947EE9A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313" y="2764348"/>
            <a:ext cx="850818" cy="674521"/>
          </a:xfrm>
          <a:prstGeom prst="rect">
            <a:avLst/>
          </a:prstGeom>
        </p:spPr>
      </p:pic>
      <p:pic>
        <p:nvPicPr>
          <p:cNvPr id="10" name="Audio 9">
            <a:hlinkClick r:id="" action="ppaction://media"/>
            <a:extLst>
              <a:ext uri="{FF2B5EF4-FFF2-40B4-BE49-F238E27FC236}">
                <a16:creationId xmlns:a16="http://schemas.microsoft.com/office/drawing/2014/main" id="{70417313-5B43-04C3-9009-61A2174EDD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8506699"/>
      </p:ext>
    </p:extLst>
  </p:cSld>
  <p:clrMapOvr>
    <a:masterClrMapping/>
  </p:clrMapOvr>
  <mc:AlternateContent xmlns:mc="http://schemas.openxmlformats.org/markup-compatibility/2006">
    <mc:Choice xmlns:p14="http://schemas.microsoft.com/office/powerpoint/2010/main" Requires="p14">
      <p:transition spd="slow" p14:dur="2000" advTm="87631"/>
    </mc:Choice>
    <mc:Fallback>
      <p:transition spd="slow" advTm="87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Accessing the EAP</a:t>
            </a:r>
          </a:p>
        </p:txBody>
      </p:sp>
      <p:sp>
        <p:nvSpPr>
          <p:cNvPr id="14339" name="Rectangle 3"/>
          <p:cNvSpPr>
            <a:spLocks noGrp="1" noChangeArrowheads="1"/>
          </p:cNvSpPr>
          <p:nvPr>
            <p:ph idx="1"/>
          </p:nvPr>
        </p:nvSpPr>
        <p:spPr>
          <a:xfrm>
            <a:off x="3886200" y="1490261"/>
            <a:ext cx="8153399" cy="4300939"/>
          </a:xfrm>
        </p:spPr>
        <p:txBody>
          <a:bodyPr>
            <a:noAutofit/>
          </a:bodyPr>
          <a:lstStyle/>
          <a:p>
            <a:pPr marL="0" indent="0">
              <a:spcAft>
                <a:spcPts val="0"/>
              </a:spcAft>
              <a:buNone/>
            </a:pPr>
            <a:r>
              <a:rPr lang="en-US" sz="2400" b="1" dirty="0"/>
              <a:t>Begins with a call to BHS: 800-245-1150</a:t>
            </a:r>
          </a:p>
          <a:p>
            <a:pPr marL="0" indent="0">
              <a:spcAft>
                <a:spcPts val="0"/>
              </a:spcAft>
              <a:buNone/>
            </a:pPr>
            <a:r>
              <a:rPr lang="en-US" sz="2300" dirty="0"/>
              <a:t>BHS Care Coordinator is available Monday-Friday</a:t>
            </a:r>
            <a:br>
              <a:rPr lang="en-US" sz="2300" dirty="0"/>
            </a:br>
            <a:r>
              <a:rPr lang="en-US" sz="2300" dirty="0"/>
              <a:t>from 7:30 a.m. – 5:00 p.m. CT</a:t>
            </a:r>
          </a:p>
          <a:p>
            <a:pPr marL="0" indent="0">
              <a:spcAft>
                <a:spcPts val="0"/>
              </a:spcAft>
              <a:buNone/>
            </a:pPr>
            <a:endParaRPr lang="en-US" sz="2400" b="1" dirty="0"/>
          </a:p>
          <a:p>
            <a:pPr marL="0" indent="0">
              <a:spcAft>
                <a:spcPts val="0"/>
              </a:spcAft>
              <a:buNone/>
            </a:pPr>
            <a:r>
              <a:rPr lang="en-US" sz="2400" b="1" dirty="0"/>
              <a:t>Your BHS Care Coordinator will:</a:t>
            </a:r>
          </a:p>
          <a:p>
            <a:pPr indent="-227013">
              <a:spcAft>
                <a:spcPts val="0"/>
              </a:spcAft>
            </a:pPr>
            <a:r>
              <a:rPr lang="en-US" sz="2300" dirty="0"/>
              <a:t>Verify personal information to confirm benefit eligibility </a:t>
            </a:r>
          </a:p>
          <a:p>
            <a:pPr indent="-227013">
              <a:spcAft>
                <a:spcPts val="0"/>
              </a:spcAft>
            </a:pPr>
            <a:r>
              <a:rPr lang="en-US" sz="2300" dirty="0"/>
              <a:t>Ask a few questions about needs and preferences </a:t>
            </a:r>
          </a:p>
          <a:p>
            <a:pPr indent="-227013">
              <a:spcAft>
                <a:spcPts val="0"/>
              </a:spcAft>
            </a:pPr>
            <a:r>
              <a:rPr lang="en-US" sz="2300" dirty="0"/>
              <a:t>Assist in referring to the appropriate counselor or provider </a:t>
            </a:r>
          </a:p>
          <a:p>
            <a:pPr marL="0" indent="0">
              <a:spcAft>
                <a:spcPts val="0"/>
              </a:spcAft>
              <a:buNone/>
            </a:pPr>
            <a:endParaRPr lang="en-US" sz="2400" b="1" dirty="0"/>
          </a:p>
          <a:p>
            <a:pPr marL="0" indent="0">
              <a:spcAft>
                <a:spcPts val="0"/>
              </a:spcAft>
              <a:buNone/>
            </a:pPr>
            <a:r>
              <a:rPr lang="en-US" sz="2400" b="1" i="1" dirty="0"/>
              <a:t>After hour, weekend and holiday calls answered by licensed mental health professionals – never an automated response system</a:t>
            </a:r>
          </a:p>
        </p:txBody>
      </p:sp>
      <p:pic>
        <p:nvPicPr>
          <p:cNvPr id="5" name="Picture 4">
            <a:extLst>
              <a:ext uri="{FF2B5EF4-FFF2-40B4-BE49-F238E27FC236}">
                <a16:creationId xmlns:a16="http://schemas.microsoft.com/office/drawing/2014/main" id="{4E1690CD-F809-45D4-8100-F6BF34AB9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236" y="1600200"/>
            <a:ext cx="984446" cy="1007885"/>
          </a:xfrm>
          <a:prstGeom prst="rect">
            <a:avLst/>
          </a:prstGeom>
        </p:spPr>
      </p:pic>
      <p:pic>
        <p:nvPicPr>
          <p:cNvPr id="7" name="Picture 6">
            <a:extLst>
              <a:ext uri="{FF2B5EF4-FFF2-40B4-BE49-F238E27FC236}">
                <a16:creationId xmlns:a16="http://schemas.microsoft.com/office/drawing/2014/main" id="{FE63AF85-7FF0-4F4F-AFBF-E2ACE540D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075" y="3124200"/>
            <a:ext cx="932769" cy="1054699"/>
          </a:xfrm>
          <a:prstGeom prst="rect">
            <a:avLst/>
          </a:prstGeom>
        </p:spPr>
      </p:pic>
      <p:pic>
        <p:nvPicPr>
          <p:cNvPr id="4" name="Audio 3">
            <a:hlinkClick r:id="" action="ppaction://media"/>
            <a:extLst>
              <a:ext uri="{FF2B5EF4-FFF2-40B4-BE49-F238E27FC236}">
                <a16:creationId xmlns:a16="http://schemas.microsoft.com/office/drawing/2014/main" id="{A3E4B7D8-AD7A-948A-0C04-EA076BBA14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1728152"/>
      </p:ext>
    </p:extLst>
  </p:cSld>
  <p:clrMapOvr>
    <a:masterClrMapping/>
  </p:clrMapOvr>
  <mc:AlternateContent xmlns:mc="http://schemas.openxmlformats.org/markup-compatibility/2006">
    <mc:Choice xmlns:p14="http://schemas.microsoft.com/office/powerpoint/2010/main" Requires="p14">
      <p:transition spd="slow" p14:dur="2000" advTm="54911"/>
    </mc:Choice>
    <mc:Fallback>
      <p:transition spd="slow" advTm="54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295664-02CF-4F0A-8C0F-4FADD0F075EC}"/>
              </a:ext>
            </a:extLst>
          </p:cNvPr>
          <p:cNvPicPr>
            <a:picLocks noChangeAspect="1"/>
          </p:cNvPicPr>
          <p:nvPr/>
        </p:nvPicPr>
        <p:blipFill rotWithShape="1">
          <a:blip r:embed="rId5">
            <a:extLst>
              <a:ext uri="{28A0092B-C50C-407E-A947-70E740481C1C}">
                <a14:useLocalDpi xmlns:a14="http://schemas.microsoft.com/office/drawing/2010/main" val="0"/>
              </a:ext>
            </a:extLst>
          </a:blip>
          <a:srcRect r="19483"/>
          <a:stretch/>
        </p:blipFill>
        <p:spPr>
          <a:xfrm>
            <a:off x="8666885" y="2490952"/>
            <a:ext cx="3525114" cy="4367048"/>
          </a:xfrm>
          <a:prstGeom prst="rect">
            <a:avLst/>
          </a:prstGeom>
        </p:spPr>
      </p:pic>
      <p:sp>
        <p:nvSpPr>
          <p:cNvPr id="10" name="Text Placeholder 9">
            <a:extLst>
              <a:ext uri="{FF2B5EF4-FFF2-40B4-BE49-F238E27FC236}">
                <a16:creationId xmlns:a16="http://schemas.microsoft.com/office/drawing/2014/main" id="{F8135B47-9472-402A-B11E-7657DB80DBEA}"/>
              </a:ext>
            </a:extLst>
          </p:cNvPr>
          <p:cNvSpPr>
            <a:spLocks noGrp="1"/>
          </p:cNvSpPr>
          <p:nvPr>
            <p:ph type="body" sz="quarter" idx="11"/>
          </p:nvPr>
        </p:nvSpPr>
        <p:spPr>
          <a:xfrm>
            <a:off x="3276600" y="1524000"/>
            <a:ext cx="6177615" cy="4495800"/>
          </a:xfrm>
        </p:spPr>
        <p:txBody>
          <a:bodyPr numCol="1">
            <a:normAutofit fontScale="92500"/>
          </a:bodyPr>
          <a:lstStyle/>
          <a:p>
            <a:pPr marL="0" indent="0">
              <a:spcAft>
                <a:spcPts val="0"/>
              </a:spcAft>
              <a:buNone/>
              <a:tabLst>
                <a:tab pos="395278" algn="l"/>
              </a:tabLst>
              <a:defRPr/>
            </a:pPr>
            <a:r>
              <a:rPr lang="en-US" sz="2400" b="1" dirty="0">
                <a:cs typeface="Helvetica" panose="020B0604020202020204" pitchFamily="34" charset="0"/>
              </a:rPr>
              <a:t>Dedicated BHS Care Coordinator</a:t>
            </a:r>
          </a:p>
          <a:p>
            <a:pPr marL="0" indent="0">
              <a:spcAft>
                <a:spcPts val="0"/>
              </a:spcAft>
              <a:buNone/>
              <a:tabLst>
                <a:tab pos="395278" algn="l"/>
              </a:tabLst>
              <a:defRPr/>
            </a:pPr>
            <a:r>
              <a:rPr lang="en-US" sz="2400" dirty="0">
                <a:cs typeface="Helvetica" panose="020B0604020202020204" pitchFamily="34" charset="0"/>
              </a:rPr>
              <a:t>When you call BHS, you will speak with the BHS Care Coordinators assigned specifically to the State of Alabama:</a:t>
            </a:r>
          </a:p>
          <a:p>
            <a:pPr marL="0" indent="0">
              <a:spcAft>
                <a:spcPts val="0"/>
              </a:spcAft>
              <a:buNone/>
              <a:tabLst>
                <a:tab pos="395278" algn="l"/>
              </a:tabLst>
              <a:defRPr/>
            </a:pPr>
            <a:endParaRPr lang="en-US" sz="2400" dirty="0">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Marie Wilbanks and</a:t>
            </a:r>
          </a:p>
          <a:p>
            <a:pPr marL="0" indent="0">
              <a:spcAft>
                <a:spcPts val="0"/>
              </a:spcAft>
              <a:buNone/>
              <a:tabLst>
                <a:tab pos="395278" algn="l"/>
              </a:tabLst>
              <a:defRPr/>
            </a:pPr>
            <a:r>
              <a:rPr lang="en-US" sz="2400" b="1" dirty="0">
                <a:cs typeface="Helvetica" panose="020B0604020202020204" pitchFamily="34" charset="0"/>
              </a:rPr>
              <a:t>Emme Blankenship</a:t>
            </a:r>
            <a:br>
              <a:rPr lang="en-US" sz="2400" b="1" dirty="0">
                <a:cs typeface="Helvetica" panose="020B0604020202020204" pitchFamily="34" charset="0"/>
              </a:rPr>
            </a:br>
            <a:endParaRPr lang="en-US" sz="2400" dirty="0">
              <a:solidFill>
                <a:srgbClr val="FF0000"/>
              </a:solidFill>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BHS Care Coordinators</a:t>
            </a:r>
          </a:p>
          <a:p>
            <a:pPr marL="0" indent="0">
              <a:spcAft>
                <a:spcPts val="0"/>
              </a:spcAft>
              <a:buNone/>
              <a:tabLst>
                <a:tab pos="395278" algn="l"/>
              </a:tabLst>
              <a:defRPr/>
            </a:pPr>
            <a:r>
              <a:rPr lang="en-US" sz="2400" dirty="0">
                <a:cs typeface="Helvetica" panose="020B0604020202020204" pitchFamily="34" charset="0"/>
              </a:rPr>
              <a:t>Caring, knowledgeable, credentialed counseling professionals who have been selected for their commitment to treat everyone with sensitivity, respect and concern</a:t>
            </a:r>
          </a:p>
        </p:txBody>
      </p:sp>
      <p:sp>
        <p:nvSpPr>
          <p:cNvPr id="2" name="Title 1">
            <a:extLst>
              <a:ext uri="{FF2B5EF4-FFF2-40B4-BE49-F238E27FC236}">
                <a16:creationId xmlns:a16="http://schemas.microsoft.com/office/drawing/2014/main" id="{7AD94DE8-398F-4418-A015-F4E3C3A44745}"/>
              </a:ext>
            </a:extLst>
          </p:cNvPr>
          <p:cNvSpPr>
            <a:spLocks noGrp="1"/>
          </p:cNvSpPr>
          <p:nvPr>
            <p:ph type="title"/>
          </p:nvPr>
        </p:nvSpPr>
        <p:spPr/>
        <p:txBody>
          <a:bodyPr>
            <a:normAutofit/>
          </a:bodyPr>
          <a:lstStyle/>
          <a:p>
            <a:r>
              <a:rPr lang="en-US" dirty="0"/>
              <a:t>Accessing the EAP</a:t>
            </a:r>
          </a:p>
        </p:txBody>
      </p:sp>
      <p:grpSp>
        <p:nvGrpSpPr>
          <p:cNvPr id="5" name="Group 4">
            <a:extLst>
              <a:ext uri="{FF2B5EF4-FFF2-40B4-BE49-F238E27FC236}">
                <a16:creationId xmlns:a16="http://schemas.microsoft.com/office/drawing/2014/main" id="{F90BD146-D2FD-4EF5-8055-1197E307A315}"/>
              </a:ext>
            </a:extLst>
          </p:cNvPr>
          <p:cNvGrpSpPr/>
          <p:nvPr/>
        </p:nvGrpSpPr>
        <p:grpSpPr>
          <a:xfrm>
            <a:off x="2133600" y="4267200"/>
            <a:ext cx="1143000" cy="1143000"/>
            <a:chOff x="8199409" y="4889069"/>
            <a:chExt cx="1143000" cy="1143000"/>
          </a:xfrm>
        </p:grpSpPr>
        <p:sp>
          <p:nvSpPr>
            <p:cNvPr id="6" name="Oval 5">
              <a:extLst>
                <a:ext uri="{FF2B5EF4-FFF2-40B4-BE49-F238E27FC236}">
                  <a16:creationId xmlns:a16="http://schemas.microsoft.com/office/drawing/2014/main" id="{B7B14C1A-9AA5-4FE1-92A8-5AD1D93713C3}"/>
                </a:ext>
              </a:extLst>
            </p:cNvPr>
            <p:cNvSpPr/>
            <p:nvPr/>
          </p:nvSpPr>
          <p:spPr>
            <a:xfrm>
              <a:off x="8199409" y="4889069"/>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7BE9670-5127-4645-B845-7887D35F6E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209" y="5092447"/>
              <a:ext cx="538374" cy="703778"/>
            </a:xfrm>
            <a:prstGeom prst="rect">
              <a:avLst/>
            </a:prstGeom>
          </p:spPr>
        </p:pic>
      </p:grpSp>
      <p:grpSp>
        <p:nvGrpSpPr>
          <p:cNvPr id="8" name="Group 7">
            <a:extLst>
              <a:ext uri="{FF2B5EF4-FFF2-40B4-BE49-F238E27FC236}">
                <a16:creationId xmlns:a16="http://schemas.microsoft.com/office/drawing/2014/main" id="{22671B21-FB18-4256-9337-D9DBFE3956BC}"/>
              </a:ext>
            </a:extLst>
          </p:cNvPr>
          <p:cNvGrpSpPr/>
          <p:nvPr/>
        </p:nvGrpSpPr>
        <p:grpSpPr>
          <a:xfrm>
            <a:off x="2133600" y="1524000"/>
            <a:ext cx="1143000" cy="1143000"/>
            <a:chOff x="2060108" y="1524000"/>
            <a:chExt cx="1143000" cy="1143000"/>
          </a:xfrm>
        </p:grpSpPr>
        <p:sp>
          <p:nvSpPr>
            <p:cNvPr id="11" name="Oval 10">
              <a:extLst>
                <a:ext uri="{FF2B5EF4-FFF2-40B4-BE49-F238E27FC236}">
                  <a16:creationId xmlns:a16="http://schemas.microsoft.com/office/drawing/2014/main" id="{612C0899-1A96-40F5-9419-F717DF8C4596}"/>
                </a:ext>
              </a:extLst>
            </p:cNvPr>
            <p:cNvSpPr/>
            <p:nvPr/>
          </p:nvSpPr>
          <p:spPr>
            <a:xfrm>
              <a:off x="2060108" y="1524000"/>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CD49A27A-2849-4A81-AD0E-7FB4527EC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8126" y="1871053"/>
              <a:ext cx="826965" cy="467415"/>
            </a:xfrm>
            <a:prstGeom prst="rect">
              <a:avLst/>
            </a:prstGeom>
          </p:spPr>
        </p:pic>
      </p:grpSp>
      <p:pic>
        <p:nvPicPr>
          <p:cNvPr id="9" name="Audio 8">
            <a:hlinkClick r:id="" action="ppaction://media"/>
            <a:extLst>
              <a:ext uri="{FF2B5EF4-FFF2-40B4-BE49-F238E27FC236}">
                <a16:creationId xmlns:a16="http://schemas.microsoft.com/office/drawing/2014/main" id="{EC18A21E-A796-0881-1D5F-DC0C14E099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1292596"/>
      </p:ext>
    </p:extLst>
  </p:cSld>
  <p:clrMapOvr>
    <a:masterClrMapping/>
  </p:clrMapOvr>
  <mc:AlternateContent xmlns:mc="http://schemas.openxmlformats.org/markup-compatibility/2006">
    <mc:Choice xmlns:p14="http://schemas.microsoft.com/office/powerpoint/2010/main" Requires="p14">
      <p:transition spd="slow" p14:dur="2000" advTm="20678"/>
    </mc:Choice>
    <mc:Fallback>
      <p:transition spd="slow" advTm="20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154A4-AB65-4B98-B713-2834AA1EDA38}"/>
              </a:ext>
            </a:extLst>
          </p:cNvPr>
          <p:cNvPicPr>
            <a:picLocks noChangeAspect="1"/>
          </p:cNvPicPr>
          <p:nvPr/>
        </p:nvPicPr>
        <p:blipFill rotWithShape="1">
          <a:blip r:embed="rId5"/>
          <a:srcRect l="6437" t="7778" r="8146" b="4686"/>
          <a:stretch/>
        </p:blipFill>
        <p:spPr>
          <a:xfrm>
            <a:off x="633415" y="1683898"/>
            <a:ext cx="3876195" cy="3053777"/>
          </a:xfrm>
          <a:prstGeom prst="rect">
            <a:avLst/>
          </a:prstGeom>
          <a:ln>
            <a:solidFill>
              <a:schemeClr val="tx1"/>
            </a:solidFill>
          </a:ln>
          <a:effectLst>
            <a:outerShdw blurRad="317500" dist="50800" dir="2700000" rotWithShape="0">
              <a:prstClr val="black">
                <a:alpha val="40000"/>
              </a:prstClr>
            </a:outerShdw>
          </a:effectLst>
        </p:spPr>
      </p:pic>
      <p:sp>
        <p:nvSpPr>
          <p:cNvPr id="20483" name="Rectangle 2"/>
          <p:cNvSpPr>
            <a:spLocks noGrp="1" noChangeArrowheads="1"/>
          </p:cNvSpPr>
          <p:nvPr>
            <p:ph type="title" idx="4294967295"/>
          </p:nvPr>
        </p:nvSpPr>
        <p:spPr bwMode="auto">
          <a:xfrm>
            <a:off x="4464050" y="146050"/>
            <a:ext cx="7727950" cy="990600"/>
          </a:xfrm>
          <a:prstGeom prst="rect">
            <a:avLst/>
          </a:prstGeom>
          <a:noFill/>
          <a:ln>
            <a:miter lim="800000"/>
            <a:headEnd/>
            <a:tailEnd/>
          </a:ln>
        </p:spPr>
        <p:txBody>
          <a:bodyPr vert="horz" wrap="square" lIns="91440" tIns="45720" rIns="91440" bIns="45720" numCol="1" rtlCol="0" anchor="t" anchorCtr="0" compatLnSpc="1">
            <a:prstTxWarp prst="textNoShape">
              <a:avLst/>
            </a:prstTxWarp>
            <a:normAutofit/>
            <a:scene3d>
              <a:camera prst="orthographicFront"/>
              <a:lightRig rig="soft" dir="t"/>
            </a:scene3d>
            <a:sp3d prstMaterial="softEdge"/>
          </a:bodyPr>
          <a:lstStyle/>
          <a:p>
            <a:pPr>
              <a:tabLst>
                <a:tab pos="514338" algn="l"/>
                <a:tab pos="2685984" algn="l"/>
              </a:tabLst>
            </a:pPr>
            <a:r>
              <a:rPr lang="en-US" sz="2800" dirty="0"/>
              <a:t>More Information About Your EAP Benefit</a:t>
            </a:r>
            <a:br>
              <a:rPr lang="en-US" sz="2800" dirty="0"/>
            </a:br>
            <a:r>
              <a:rPr lang="en-US" sz="2200" u="sng" dirty="0">
                <a:solidFill>
                  <a:srgbClr val="0070C0"/>
                </a:solidFill>
                <a:hlinkClick r:id="rId6"/>
              </a:rPr>
              <a:t>www.behavioralhealthsystems.com</a:t>
            </a:r>
            <a:endParaRPr lang="en-US" sz="2200" dirty="0">
              <a:solidFill>
                <a:srgbClr val="0070C0"/>
              </a:solidFill>
            </a:endParaRPr>
          </a:p>
        </p:txBody>
      </p:sp>
      <p:sp>
        <p:nvSpPr>
          <p:cNvPr id="20495" name="Rectangle 11"/>
          <p:cNvSpPr>
            <a:spLocks noChangeArrowheads="1"/>
          </p:cNvSpPr>
          <p:nvPr/>
        </p:nvSpPr>
        <p:spPr bwMode="auto">
          <a:xfrm>
            <a:off x="72135" y="5113116"/>
            <a:ext cx="5314667" cy="107702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
                <a:srgbClr val="FFFFFF"/>
              </a:buClr>
              <a:buSzTx/>
              <a:buFontTx/>
              <a:buNone/>
              <a:tabLst>
                <a:tab pos="287331" algn="l"/>
              </a:tabLst>
              <a:defRPr/>
            </a:pPr>
            <a:r>
              <a:rPr kumimoji="0" lang="en-US" sz="2133" b="1" i="0" u="none" strike="noStrike" kern="1200" cap="none" spc="0" normalizeH="0" baseline="0" noProof="0" dirty="0">
                <a:ln>
                  <a:noFill/>
                </a:ln>
                <a:solidFill>
                  <a:prstClr val="black"/>
                </a:solidFill>
                <a:effectLst/>
                <a:uLnTx/>
                <a:uFillTx/>
                <a:latin typeface="Arial" charset="0"/>
                <a:ea typeface="+mn-ea"/>
                <a:cs typeface="Arial" pitchFamily="34" charset="0"/>
              </a:rPr>
              <a:t>Two ways to login to </a:t>
            </a:r>
            <a:r>
              <a:rPr kumimoji="0" lang="en-US" sz="2133" b="1" i="0" u="none" strike="noStrike" kern="1200" cap="none" spc="0" normalizeH="0" baseline="0" noProof="0" dirty="0" err="1">
                <a:ln>
                  <a:noFill/>
                </a:ln>
                <a:solidFill>
                  <a:prstClr val="black"/>
                </a:solidFill>
                <a:effectLst/>
                <a:uLnTx/>
                <a:uFillTx/>
                <a:latin typeface="Arial" charset="0"/>
                <a:ea typeface="+mn-ea"/>
                <a:cs typeface="Arial" pitchFamily="34" charset="0"/>
              </a:rPr>
              <a:t>MemberAccess</a:t>
            </a:r>
            <a:r>
              <a:rPr kumimoji="0" lang="en-US" sz="2133" b="1" i="0" u="none" strike="noStrike" kern="1200" cap="none" spc="0" normalizeH="0" baseline="0" noProof="0" dirty="0">
                <a:ln>
                  <a:noFill/>
                </a:ln>
                <a:solidFill>
                  <a:prstClr val="black"/>
                </a:solidFill>
                <a:effectLst/>
                <a:uLnTx/>
                <a:uFillTx/>
                <a:latin typeface="Arial" charset="0"/>
                <a:ea typeface="+mn-ea"/>
                <a:cs typeface="Arial" pitchFamily="34" charset="0"/>
              </a:rPr>
              <a:t>:</a:t>
            </a:r>
          </a:p>
          <a:p>
            <a:pPr marL="519100" marR="0" lvl="0" indent="-287331" algn="l" defTabSz="914400" rtl="0" eaLnBrk="0" fontAlgn="base" latinLnBrk="0" hangingPunct="0">
              <a:lnSpc>
                <a:spcPct val="100000"/>
              </a:lnSpc>
              <a:spcBef>
                <a:spcPts val="0"/>
              </a:spcBef>
              <a:spcAft>
                <a:spcPct val="0"/>
              </a:spcAft>
              <a:buClr>
                <a:prstClr val="black"/>
              </a:buClr>
              <a:buSzTx/>
              <a:buFont typeface="+mj-lt"/>
              <a:buAutoNum type="arabicPeriod"/>
              <a:tabLst>
                <a:tab pos="627047" algn="l"/>
              </a:tabLst>
              <a:defRPr/>
            </a:pPr>
            <a:r>
              <a:rPr kumimoji="0" lang="en-US" sz="2133" b="0" i="0" u="none" strike="noStrike" kern="1200" cap="none" spc="0" normalizeH="0" baseline="0" noProof="0" dirty="0">
                <a:ln>
                  <a:noFill/>
                </a:ln>
                <a:solidFill>
                  <a:prstClr val="black"/>
                </a:solidFill>
                <a:effectLst/>
                <a:uLnTx/>
                <a:uFillTx/>
                <a:latin typeface="Arial" charset="0"/>
                <a:ea typeface="+mn-ea"/>
                <a:cs typeface="Arial" pitchFamily="34" charset="0"/>
              </a:rPr>
              <a:t>Use your Employer ID: </a:t>
            </a:r>
            <a:r>
              <a:rPr kumimoji="0" lang="en-US" sz="2133" b="1" i="0" u="none" strike="noStrike" kern="1200" cap="none" spc="0" normalizeH="0" baseline="0" noProof="0" dirty="0">
                <a:ln>
                  <a:noFill/>
                </a:ln>
                <a:effectLst/>
                <a:uLnTx/>
                <a:uFillTx/>
                <a:latin typeface="Arial" charset="0"/>
                <a:ea typeface="+mn-ea"/>
                <a:cs typeface="Arial" pitchFamily="34" charset="0"/>
              </a:rPr>
              <a:t>DORM</a:t>
            </a:r>
          </a:p>
          <a:p>
            <a:pPr marL="519100" marR="0" lvl="0" indent="-287331" algn="l" defTabSz="914400" rtl="0" eaLnBrk="0" fontAlgn="base" latinLnBrk="0" hangingPunct="0">
              <a:lnSpc>
                <a:spcPct val="100000"/>
              </a:lnSpc>
              <a:spcBef>
                <a:spcPts val="0"/>
              </a:spcBef>
              <a:spcAft>
                <a:spcPct val="0"/>
              </a:spcAft>
              <a:buClr>
                <a:prstClr val="black"/>
              </a:buClr>
              <a:buSzTx/>
              <a:buFont typeface="+mj-lt"/>
              <a:buAutoNum type="arabicPeriod"/>
              <a:tabLst>
                <a:tab pos="627047" algn="l"/>
              </a:tabLst>
              <a:defRPr/>
            </a:pPr>
            <a:r>
              <a:rPr kumimoji="0" lang="en-US" sz="2133" b="0" i="0" u="none" strike="noStrike" kern="1200" cap="none" spc="0" normalizeH="0" baseline="0" noProof="0" dirty="0">
                <a:ln>
                  <a:noFill/>
                </a:ln>
                <a:solidFill>
                  <a:prstClr val="black"/>
                </a:solidFill>
                <a:effectLst/>
                <a:uLnTx/>
                <a:uFillTx/>
                <a:latin typeface="Arial" charset="0"/>
                <a:ea typeface="+mn-ea"/>
                <a:cs typeface="Arial" pitchFamily="34" charset="0"/>
              </a:rPr>
              <a:t>Create a unique user login</a:t>
            </a:r>
          </a:p>
        </p:txBody>
      </p:sp>
      <p:sp>
        <p:nvSpPr>
          <p:cNvPr id="20496" name="Line 12"/>
          <p:cNvSpPr>
            <a:spLocks noChangeShapeType="1"/>
          </p:cNvSpPr>
          <p:nvPr/>
        </p:nvSpPr>
        <p:spPr bwMode="auto">
          <a:xfrm flipH="1">
            <a:off x="1366981" y="4364371"/>
            <a:ext cx="858212" cy="746607"/>
          </a:xfrm>
          <a:prstGeom prst="line">
            <a:avLst/>
          </a:prstGeom>
          <a:noFill/>
          <a:ln w="31750" algn="ctr">
            <a:solidFill>
              <a:srgbClr val="FF3300"/>
            </a:solidFill>
            <a:round/>
            <a:headEnd type="triangle" w="med" len="med"/>
            <a:tailEnd/>
          </a:ln>
        </p:spPr>
        <p:txBody>
          <a:bodyPr lIns="36576" tIns="36576" rIns="36576" bIns="3657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A401CB07-8817-4225-A9AF-EC5A21133C8C}"/>
              </a:ext>
            </a:extLst>
          </p:cNvPr>
          <p:cNvPicPr>
            <a:picLocks noChangeAspect="1"/>
          </p:cNvPicPr>
          <p:nvPr/>
        </p:nvPicPr>
        <p:blipFill rotWithShape="1">
          <a:blip r:embed="rId7"/>
          <a:srcRect l="7292" t="7778" r="7292" b="23333"/>
          <a:stretch/>
        </p:blipFill>
        <p:spPr>
          <a:xfrm>
            <a:off x="4614861" y="1202059"/>
            <a:ext cx="4104227" cy="2544620"/>
          </a:xfrm>
          <a:prstGeom prst="rect">
            <a:avLst/>
          </a:prstGeom>
          <a:ln>
            <a:solidFill>
              <a:schemeClr val="tx1"/>
            </a:solidFill>
          </a:ln>
          <a:effectLst>
            <a:outerShdw blurRad="317500" dist="50800" dir="2700000" algn="ctr" rotWithShape="0">
              <a:prstClr val="black">
                <a:alpha val="40000"/>
              </a:prstClr>
            </a:outerShdw>
          </a:effectLst>
        </p:spPr>
      </p:pic>
      <p:pic>
        <p:nvPicPr>
          <p:cNvPr id="8" name="Picture 7">
            <a:extLst>
              <a:ext uri="{FF2B5EF4-FFF2-40B4-BE49-F238E27FC236}">
                <a16:creationId xmlns:a16="http://schemas.microsoft.com/office/drawing/2014/main" id="{2E1DF863-ECC4-4F75-8890-D13254B990B6}"/>
              </a:ext>
            </a:extLst>
          </p:cNvPr>
          <p:cNvPicPr>
            <a:picLocks noChangeAspect="1"/>
          </p:cNvPicPr>
          <p:nvPr/>
        </p:nvPicPr>
        <p:blipFill rotWithShape="1">
          <a:blip r:embed="rId8"/>
          <a:srcRect l="7688" t="6691" r="7750" b="31087"/>
          <a:stretch/>
        </p:blipFill>
        <p:spPr>
          <a:xfrm>
            <a:off x="5837719" y="3505200"/>
            <a:ext cx="5359180" cy="3031456"/>
          </a:xfrm>
          <a:prstGeom prst="rect">
            <a:avLst/>
          </a:prstGeom>
          <a:ln>
            <a:solidFill>
              <a:schemeClr val="tx1"/>
            </a:solidFill>
          </a:ln>
          <a:effectLst>
            <a:outerShdw blurRad="317500" dist="50800" dir="2700000" algn="ctr" rotWithShape="0">
              <a:prstClr val="black">
                <a:alpha val="40000"/>
              </a:prstClr>
            </a:outerShdw>
          </a:effectLst>
        </p:spPr>
      </p:pic>
      <p:sp>
        <p:nvSpPr>
          <p:cNvPr id="9" name="TextBox 8">
            <a:extLst>
              <a:ext uri="{FF2B5EF4-FFF2-40B4-BE49-F238E27FC236}">
                <a16:creationId xmlns:a16="http://schemas.microsoft.com/office/drawing/2014/main" id="{D30F0976-CC11-4382-8AF3-330AD4E5887D}"/>
              </a:ext>
            </a:extLst>
          </p:cNvPr>
          <p:cNvSpPr txBox="1"/>
          <p:nvPr/>
        </p:nvSpPr>
        <p:spPr>
          <a:xfrm>
            <a:off x="8824340" y="1427631"/>
            <a:ext cx="3238002" cy="181626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67" b="1" i="0" u="sng" strike="noStrike" kern="1200" cap="none" spc="0" normalizeH="0" baseline="0" noProof="0" dirty="0">
                <a:ln>
                  <a:noFill/>
                </a:ln>
                <a:solidFill>
                  <a:prstClr val="black"/>
                </a:solidFill>
                <a:effectLst/>
                <a:uLnTx/>
                <a:uFillTx/>
                <a:latin typeface="Arial" charset="0"/>
                <a:ea typeface="+mn-ea"/>
                <a:cs typeface="+mn-cs"/>
              </a:rPr>
              <a:t>Access to:</a:t>
            </a:r>
          </a:p>
          <a:p>
            <a:pPr marL="231769" marR="0" lvl="0" indent="-23176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Benefit Information</a:t>
            </a:r>
          </a:p>
          <a:p>
            <a:pPr marL="231769" marR="0" lvl="0" indent="-23176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Member Tips &amp; Resources</a:t>
            </a:r>
          </a:p>
          <a:p>
            <a:pPr marL="231769" marR="0" lvl="0" indent="-23176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Self-Assessment tools</a:t>
            </a:r>
          </a:p>
          <a:p>
            <a:pPr marL="231769" marR="0" lvl="0" indent="-23176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Newsletters &amp; Fact Sheets</a:t>
            </a:r>
          </a:p>
          <a:p>
            <a:pPr marL="231769" marR="0" lvl="0" indent="-23176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Appointment Requests</a:t>
            </a:r>
          </a:p>
        </p:txBody>
      </p:sp>
      <p:sp>
        <p:nvSpPr>
          <p:cNvPr id="12" name="TextBox 11">
            <a:extLst>
              <a:ext uri="{FF2B5EF4-FFF2-40B4-BE49-F238E27FC236}">
                <a16:creationId xmlns:a16="http://schemas.microsoft.com/office/drawing/2014/main" id="{42B32522-B1D1-4DC6-8B1D-633CCED2F5BC}"/>
              </a:ext>
            </a:extLst>
          </p:cNvPr>
          <p:cNvSpPr txBox="1"/>
          <p:nvPr/>
        </p:nvSpPr>
        <p:spPr>
          <a:xfrm>
            <a:off x="72135" y="96043"/>
            <a:ext cx="3633431" cy="1347420"/>
          </a:xfrm>
          <a:prstGeom prst="rect">
            <a:avLst/>
          </a:prstGeom>
          <a:noFill/>
        </p:spPr>
        <p:txBody>
          <a:bodyPr wrap="none"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531"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BHS Website</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531"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Resources</a:t>
            </a:r>
          </a:p>
        </p:txBody>
      </p:sp>
      <p:pic>
        <p:nvPicPr>
          <p:cNvPr id="5" name="Audio 4">
            <a:hlinkClick r:id="" action="ppaction://media"/>
            <a:extLst>
              <a:ext uri="{FF2B5EF4-FFF2-40B4-BE49-F238E27FC236}">
                <a16:creationId xmlns:a16="http://schemas.microsoft.com/office/drawing/2014/main" id="{71641084-7F38-74FD-3263-3FF6A821D8B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7878944"/>
      </p:ext>
    </p:extLst>
  </p:cSld>
  <p:clrMapOvr>
    <a:masterClrMapping/>
  </p:clrMapOvr>
  <mc:AlternateContent xmlns:mc="http://schemas.openxmlformats.org/markup-compatibility/2006">
    <mc:Choice xmlns:p14="http://schemas.microsoft.com/office/powerpoint/2010/main" Requires="p14">
      <p:transition spd="slow" p14:dur="2000" advTm="80513"/>
    </mc:Choice>
    <mc:Fallback>
      <p:transition spd="slow" advTm="80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ptop Online Work-Life">
            <a:extLst>
              <a:ext uri="{FF2B5EF4-FFF2-40B4-BE49-F238E27FC236}">
                <a16:creationId xmlns:a16="http://schemas.microsoft.com/office/drawing/2014/main" id="{A5E7BB91-B2A8-4CB7-81D4-CB019DD316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62" t="2" b="26983"/>
          <a:stretch/>
        </p:blipFill>
        <p:spPr bwMode="auto">
          <a:xfrm>
            <a:off x="0" y="0"/>
            <a:ext cx="12192000" cy="6858000"/>
          </a:xfrm>
          <a:prstGeom prst="rect">
            <a:avLst/>
          </a:prstGeom>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1F6BB247-5431-4751-912E-2C25624EF583}"/>
              </a:ext>
            </a:extLst>
          </p:cNvPr>
          <p:cNvSpPr/>
          <p:nvPr/>
        </p:nvSpPr>
        <p:spPr>
          <a:xfrm>
            <a:off x="6172200" y="304800"/>
            <a:ext cx="5791200" cy="6248400"/>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43135FC9-9AA5-41E7-951D-C76CFE4F3254}"/>
              </a:ext>
            </a:extLst>
          </p:cNvPr>
          <p:cNvSpPr txBox="1"/>
          <p:nvPr/>
        </p:nvSpPr>
        <p:spPr>
          <a:xfrm>
            <a:off x="6324600" y="457200"/>
            <a:ext cx="5486400" cy="64171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BHS Website: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hlinkClick r:id="rId6">
                  <a:extLst>
                    <a:ext uri="{A12FA001-AC4F-418D-AE19-62706E023703}">
                      <ahyp:hlinkClr xmlns:ahyp="http://schemas.microsoft.com/office/drawing/2018/hyperlinkcolor" val="tx"/>
                    </a:ext>
                  </a:extLst>
                </a:hlinkClick>
              </a:rPr>
              <a:t>www.behavioralhealthsystems.com</a:t>
            </a:r>
            <a:endPar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Access to:</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Enhanced Member Section detailing your unique benefits and services (Member Access)</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Member Tips &amp; Resources </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Self-Assessment Tools</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Appointment Requests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Online Work/Life (password: DORM):</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Lifestyle tools to support a healthy work/life balance </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Extensive library providing access to relevant articles, seminars, self-help information, news items and more</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endPar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4" name="Audio 3">
            <a:hlinkClick r:id="" action="ppaction://media"/>
            <a:extLst>
              <a:ext uri="{FF2B5EF4-FFF2-40B4-BE49-F238E27FC236}">
                <a16:creationId xmlns:a16="http://schemas.microsoft.com/office/drawing/2014/main" id="{A345CB02-B683-95C7-CBE6-D1D48D0A44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2704156"/>
      </p:ext>
    </p:extLst>
  </p:cSld>
  <p:clrMapOvr>
    <a:masterClrMapping/>
  </p:clrMapOvr>
  <mc:AlternateContent xmlns:mc="http://schemas.openxmlformats.org/markup-compatibility/2006">
    <mc:Choice xmlns:p14="http://schemas.microsoft.com/office/powerpoint/2010/main" Requires="p14">
      <p:transition spd="slow" p14:dur="2000" advTm="6799"/>
    </mc:Choice>
    <mc:Fallback>
      <p:transition spd="slow" advTm="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CA64-AF85-4D89-B645-E39D59211E71}"/>
              </a:ext>
            </a:extLst>
          </p:cNvPr>
          <p:cNvSpPr>
            <a:spLocks noGrp="1"/>
          </p:cNvSpPr>
          <p:nvPr>
            <p:ph type="title"/>
          </p:nvPr>
        </p:nvSpPr>
        <p:spPr/>
        <p:txBody>
          <a:bodyPr>
            <a:normAutofit fontScale="90000"/>
          </a:bodyPr>
          <a:lstStyle/>
          <a:p>
            <a:br>
              <a:rPr lang="en-US" dirty="0"/>
            </a:br>
            <a:r>
              <a:rPr lang="en-US" dirty="0">
                <a:solidFill>
                  <a:srgbClr val="0070C0"/>
                </a:solidFill>
              </a:rPr>
              <a:t>BHS </a:t>
            </a:r>
            <a:r>
              <a:rPr lang="en-US" dirty="0" err="1">
                <a:solidFill>
                  <a:srgbClr val="0070C0"/>
                </a:solidFill>
              </a:rPr>
              <a:t>MemberAccess</a:t>
            </a:r>
            <a:r>
              <a:rPr lang="en-US" dirty="0">
                <a:solidFill>
                  <a:srgbClr val="0070C0"/>
                </a:solidFill>
              </a:rPr>
              <a:t> </a:t>
            </a:r>
            <a:r>
              <a:rPr lang="en-US" dirty="0"/>
              <a:t>Mobile App	</a:t>
            </a:r>
          </a:p>
        </p:txBody>
      </p:sp>
      <p:sp>
        <p:nvSpPr>
          <p:cNvPr id="3" name="Content Placeholder 2">
            <a:extLst>
              <a:ext uri="{FF2B5EF4-FFF2-40B4-BE49-F238E27FC236}">
                <a16:creationId xmlns:a16="http://schemas.microsoft.com/office/drawing/2014/main" id="{44B481B6-B013-4C81-910A-6AC83297604C}"/>
              </a:ext>
            </a:extLst>
          </p:cNvPr>
          <p:cNvSpPr>
            <a:spLocks noGrp="1"/>
          </p:cNvSpPr>
          <p:nvPr>
            <p:ph idx="1"/>
          </p:nvPr>
        </p:nvSpPr>
        <p:spPr>
          <a:xfrm>
            <a:off x="5681710" y="1385643"/>
            <a:ext cx="6596108" cy="5192709"/>
          </a:xfrm>
        </p:spPr>
        <p:txBody>
          <a:bodyPr>
            <a:normAutofit/>
          </a:bodyPr>
          <a:lstStyle/>
          <a:p>
            <a:r>
              <a:rPr lang="en-US" dirty="0"/>
              <a:t>Now it’s Easier Than Ever to Access…</a:t>
            </a:r>
          </a:p>
          <a:p>
            <a:pPr marL="231769" indent="-231769">
              <a:buFont typeface="Arial" panose="020B0604020202020204" pitchFamily="34" charset="0"/>
              <a:buChar char="•"/>
            </a:pPr>
            <a:r>
              <a:rPr lang="en-US" sz="2000" dirty="0"/>
              <a:t>Benefit Information</a:t>
            </a:r>
          </a:p>
          <a:p>
            <a:pPr marL="231769" indent="-231769">
              <a:buFont typeface="Arial" panose="020B0604020202020204" pitchFamily="34" charset="0"/>
              <a:buChar char="•"/>
            </a:pPr>
            <a:r>
              <a:rPr lang="en-US" sz="2000" dirty="0"/>
              <a:t>Member Tips &amp; Resources</a:t>
            </a:r>
          </a:p>
          <a:p>
            <a:pPr marL="231769" indent="-231769">
              <a:buFont typeface="Arial" panose="020B0604020202020204" pitchFamily="34" charset="0"/>
              <a:buChar char="•"/>
            </a:pPr>
            <a:r>
              <a:rPr lang="en-US" sz="2000" dirty="0"/>
              <a:t>Self-Assessment Tools</a:t>
            </a:r>
          </a:p>
          <a:p>
            <a:pPr marL="231769" indent="-231769">
              <a:buFont typeface="Arial" panose="020B0604020202020204" pitchFamily="34" charset="0"/>
              <a:buChar char="•"/>
            </a:pPr>
            <a:r>
              <a:rPr lang="en-US" sz="2000" dirty="0"/>
              <a:t>Newsletters &amp; Fact Sheets</a:t>
            </a:r>
          </a:p>
          <a:p>
            <a:pPr marL="231769" indent="-231769">
              <a:buFont typeface="Arial" panose="020B0604020202020204" pitchFamily="34" charset="0"/>
              <a:buChar char="•"/>
            </a:pPr>
            <a:r>
              <a:rPr lang="en-US" sz="2000" dirty="0"/>
              <a:t>Appointment Requests</a:t>
            </a:r>
          </a:p>
          <a:p>
            <a:pPr marL="231769" indent="-231769">
              <a:buFont typeface="Arial" panose="020B0604020202020204" pitchFamily="34" charset="0"/>
              <a:buChar char="•"/>
            </a:pPr>
            <a:r>
              <a:rPr lang="en-US" sz="2000" dirty="0"/>
              <a:t>Reimbursement Forms</a:t>
            </a:r>
          </a:p>
          <a:p>
            <a:pPr marL="231769" indent="-231769">
              <a:buFont typeface="Arial" panose="020B0604020202020204" pitchFamily="34" charset="0"/>
              <a:buChar char="•"/>
            </a:pPr>
            <a:r>
              <a:rPr lang="en-US" sz="2000" dirty="0"/>
              <a:t>Online Work/Life</a:t>
            </a:r>
          </a:p>
          <a:p>
            <a:r>
              <a:rPr lang="en-US" sz="2800" dirty="0">
                <a:cs typeface="Arial" pitchFamily="34" charset="0"/>
              </a:rPr>
              <a:t>Two ways to login:</a:t>
            </a:r>
          </a:p>
          <a:p>
            <a:pPr marL="457200" indent="-457200">
              <a:spcAft>
                <a:spcPts val="0"/>
              </a:spcAft>
              <a:buClrTx/>
              <a:buFont typeface="+mj-lt"/>
              <a:buAutoNum type="arabicPeriod"/>
              <a:tabLst>
                <a:tab pos="287331" algn="l"/>
              </a:tabLst>
            </a:pPr>
            <a:r>
              <a:rPr lang="en-US" sz="2000" dirty="0">
                <a:cs typeface="Arial" pitchFamily="34" charset="0"/>
              </a:rPr>
              <a:t>Use your Employer ID: </a:t>
            </a:r>
            <a:r>
              <a:rPr lang="en-US" sz="2000" b="1" dirty="0">
                <a:cs typeface="Arial" pitchFamily="34" charset="0"/>
              </a:rPr>
              <a:t>DORM</a:t>
            </a:r>
          </a:p>
          <a:p>
            <a:pPr marL="457200" indent="-457200">
              <a:spcAft>
                <a:spcPts val="0"/>
              </a:spcAft>
              <a:buClrTx/>
              <a:buFont typeface="+mj-lt"/>
              <a:buAutoNum type="arabicPeriod"/>
              <a:tabLst>
                <a:tab pos="287331" algn="l"/>
              </a:tabLst>
            </a:pPr>
            <a:r>
              <a:rPr lang="en-US" sz="2000" dirty="0">
                <a:cs typeface="Arial" pitchFamily="34" charset="0"/>
              </a:rPr>
              <a:t>Create a Unique User Login</a:t>
            </a:r>
          </a:p>
          <a:p>
            <a:pPr marL="457200" indent="-457200">
              <a:spcAft>
                <a:spcPts val="0"/>
              </a:spcAft>
              <a:buClrTx/>
              <a:buFont typeface="+mj-lt"/>
              <a:buAutoNum type="arabicPeriod"/>
              <a:tabLst>
                <a:tab pos="287331" algn="l"/>
              </a:tabLst>
            </a:pPr>
            <a:endParaRPr lang="en-US" sz="2000" dirty="0">
              <a:cs typeface="Arial" pitchFamily="34" charset="0"/>
            </a:endParaRPr>
          </a:p>
          <a:p>
            <a:pPr marL="457200" indent="-457200">
              <a:spcAft>
                <a:spcPts val="0"/>
              </a:spcAft>
              <a:buClrTx/>
              <a:buFont typeface="+mj-lt"/>
              <a:buAutoNum type="arabicPeriod"/>
              <a:tabLst>
                <a:tab pos="287331" algn="l"/>
              </a:tabLst>
            </a:pPr>
            <a:endParaRPr lang="en-US" sz="2000" dirty="0">
              <a:cs typeface="Arial" pitchFamily="34" charset="0"/>
            </a:endParaRPr>
          </a:p>
          <a:p>
            <a:pPr marL="0" indent="0">
              <a:buNone/>
            </a:pPr>
            <a:endParaRPr lang="en-US" sz="2000" dirty="0"/>
          </a:p>
          <a:p>
            <a:pPr marL="0" indent="0">
              <a:buNone/>
            </a:pPr>
            <a:endParaRPr lang="en-US" dirty="0"/>
          </a:p>
        </p:txBody>
      </p:sp>
      <p:pic>
        <p:nvPicPr>
          <p:cNvPr id="4" name="Picture 2">
            <a:extLst>
              <a:ext uri="{FF2B5EF4-FFF2-40B4-BE49-F238E27FC236}">
                <a16:creationId xmlns:a16="http://schemas.microsoft.com/office/drawing/2014/main" id="{8A754CC4-0FC0-41BA-9AD4-2DBFF3A96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5800" y="1777957"/>
            <a:ext cx="1782140" cy="3459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3">
            <a:extLst>
              <a:ext uri="{FF2B5EF4-FFF2-40B4-BE49-F238E27FC236}">
                <a16:creationId xmlns:a16="http://schemas.microsoft.com/office/drawing/2014/main" id="{3E5216E0-57FF-4190-A59C-780975C866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4625" y="1777957"/>
            <a:ext cx="1781175" cy="3459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descr="Image result for mobile app store logo">
            <a:extLst>
              <a:ext uri="{FF2B5EF4-FFF2-40B4-BE49-F238E27FC236}">
                <a16:creationId xmlns:a16="http://schemas.microsoft.com/office/drawing/2014/main" id="{681CC942-C6A9-40B9-B504-F2BA9CFDC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1370" y="5305669"/>
            <a:ext cx="1212663" cy="784309"/>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622A3CA4-07ED-E210-897E-B8024D287E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8734377"/>
      </p:ext>
    </p:extLst>
  </p:cSld>
  <p:clrMapOvr>
    <a:masterClrMapping/>
  </p:clrMapOvr>
  <mc:AlternateContent xmlns:mc="http://schemas.openxmlformats.org/markup-compatibility/2006">
    <mc:Choice xmlns:p14="http://schemas.microsoft.com/office/powerpoint/2010/main" Requires="p14">
      <p:transition spd="slow" p14:dur="2000" advTm="82551"/>
    </mc:Choice>
    <mc:Fallback>
      <p:transition spd="slow" advTm="82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0D7425-4155-4D94-8271-768C20FF08CC}"/>
              </a:ext>
            </a:extLst>
          </p:cNvPr>
          <p:cNvSpPr>
            <a:spLocks noGrp="1"/>
          </p:cNvSpPr>
          <p:nvPr>
            <p:ph type="body" sz="quarter" idx="10"/>
          </p:nvPr>
        </p:nvSpPr>
        <p:spPr>
          <a:xfrm>
            <a:off x="0" y="810492"/>
            <a:ext cx="3469133" cy="1889164"/>
          </a:xfrm>
        </p:spPr>
        <p:txBody>
          <a:bodyPr>
            <a:normAutofit fontScale="92500" lnSpcReduction="10000"/>
          </a:bodyPr>
          <a:lstStyle/>
          <a:p>
            <a:pPr marL="342900" marR="0" lvl="0" indent="-342900">
              <a:spcBef>
                <a:spcPts val="0"/>
              </a:spcBef>
              <a:spcAft>
                <a:spcPts val="0"/>
              </a:spcAft>
              <a:buFont typeface="Calibri" panose="020F0502020204030204" pitchFamily="34" charset="0"/>
              <a:buChar char="-"/>
            </a:pPr>
            <a:r>
              <a:rPr lang="en-US" sz="2600" dirty="0">
                <a:effectLst/>
                <a:ea typeface="Times New Roman" panose="02020603050405020304" pitchFamily="18" charset="0"/>
                <a:cs typeface="Helvetica" panose="020B0604020202020204" pitchFamily="34" charset="0"/>
              </a:rPr>
              <a:t>Workplace Incivility and Bullying: Identification, Prevention and Intervention </a:t>
            </a:r>
            <a:endParaRPr lang="en-US" sz="2600" dirty="0">
              <a:cs typeface="Helvetica" panose="020B0604020202020204" pitchFamily="34" charset="0"/>
            </a:endParaRPr>
          </a:p>
          <a:p>
            <a:endParaRPr lang="en-US" dirty="0"/>
          </a:p>
        </p:txBody>
      </p:sp>
      <p:sp>
        <p:nvSpPr>
          <p:cNvPr id="2" name="TextBox 1">
            <a:extLst>
              <a:ext uri="{FF2B5EF4-FFF2-40B4-BE49-F238E27FC236}">
                <a16:creationId xmlns:a16="http://schemas.microsoft.com/office/drawing/2014/main" id="{B7EFE862-27DA-B921-58DE-FCAB7CA4B07B}"/>
              </a:ext>
            </a:extLst>
          </p:cNvPr>
          <p:cNvSpPr txBox="1"/>
          <p:nvPr/>
        </p:nvSpPr>
        <p:spPr>
          <a:xfrm>
            <a:off x="327171" y="3070371"/>
            <a:ext cx="3171038" cy="461665"/>
          </a:xfrm>
          <a:prstGeom prst="rect">
            <a:avLst/>
          </a:prstGeom>
          <a:noFill/>
        </p:spPr>
        <p:txBody>
          <a:bodyPr wrap="square" rtlCol="0">
            <a:spAutoFit/>
          </a:bodyPr>
          <a:lstStyle/>
          <a:p>
            <a:r>
              <a:rPr lang="en-US" sz="2400" dirty="0">
                <a:solidFill>
                  <a:schemeClr val="bg1"/>
                </a:solidFill>
              </a:rPr>
              <a:t>January 2023</a:t>
            </a:r>
          </a:p>
        </p:txBody>
      </p:sp>
      <p:pic>
        <p:nvPicPr>
          <p:cNvPr id="6" name="Picture 5" descr="Qr code&#10;&#10;Description automatically generated">
            <a:extLst>
              <a:ext uri="{FF2B5EF4-FFF2-40B4-BE49-F238E27FC236}">
                <a16:creationId xmlns:a16="http://schemas.microsoft.com/office/drawing/2014/main" id="{585EFD07-342B-2B6F-D252-A33F4FFB1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0" y="247643"/>
            <a:ext cx="914400" cy="859536"/>
          </a:xfrm>
          <a:prstGeom prst="rect">
            <a:avLst/>
          </a:prstGeom>
        </p:spPr>
      </p:pic>
      <p:pic>
        <p:nvPicPr>
          <p:cNvPr id="5" name="Picture 4">
            <a:extLst>
              <a:ext uri="{FF2B5EF4-FFF2-40B4-BE49-F238E27FC236}">
                <a16:creationId xmlns:a16="http://schemas.microsoft.com/office/drawing/2014/main" id="{570C85F5-3BE7-8814-4C17-3F07DBB78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63" y="4993931"/>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74300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6C95F-B966-4B87-A187-8A8917EDF0D0}"/>
              </a:ext>
            </a:extLst>
          </p:cNvPr>
          <p:cNvSpPr>
            <a:spLocks noGrp="1"/>
          </p:cNvSpPr>
          <p:nvPr>
            <p:ph type="title"/>
          </p:nvPr>
        </p:nvSpPr>
        <p:spPr/>
        <p:txBody>
          <a:bodyPr/>
          <a:lstStyle/>
          <a:p>
            <a:r>
              <a:rPr lang="en-US" dirty="0"/>
              <a:t>Workplace Bullying</a:t>
            </a:r>
          </a:p>
        </p:txBody>
      </p:sp>
      <p:sp>
        <p:nvSpPr>
          <p:cNvPr id="3" name="Content Placeholder 2">
            <a:extLst>
              <a:ext uri="{FF2B5EF4-FFF2-40B4-BE49-F238E27FC236}">
                <a16:creationId xmlns:a16="http://schemas.microsoft.com/office/drawing/2014/main" id="{AE43092E-2C0D-4F63-B4CF-BCA667756D31}"/>
              </a:ext>
            </a:extLst>
          </p:cNvPr>
          <p:cNvSpPr>
            <a:spLocks noGrp="1"/>
          </p:cNvSpPr>
          <p:nvPr>
            <p:ph idx="1"/>
          </p:nvPr>
        </p:nvSpPr>
        <p:spPr/>
        <p:txBody>
          <a:bodyPr>
            <a:normAutofit/>
          </a:bodyPr>
          <a:lstStyle/>
          <a:p>
            <a:r>
              <a:rPr lang="en-US" i="1" dirty="0"/>
              <a:t>Workplace bullying</a:t>
            </a:r>
            <a:r>
              <a:rPr lang="en-US" dirty="0"/>
              <a:t> is repeated mistreatment by one or more employees that involves verbal abuse, behaviors perceived as intimidating or humiliating, work sabotage or some combination of the above</a:t>
            </a:r>
          </a:p>
          <a:p>
            <a:r>
              <a:rPr lang="en-US" dirty="0"/>
              <a:t>Can be as subtle as not inviting a specific coworker to lunch or as aggressive as sabotaging their work</a:t>
            </a:r>
          </a:p>
          <a:p>
            <a:r>
              <a:rPr lang="en-US" dirty="0"/>
              <a:t>Can create a risk to an employee’s health, safety or career</a:t>
            </a:r>
          </a:p>
        </p:txBody>
      </p:sp>
      <p:pic>
        <p:nvPicPr>
          <p:cNvPr id="6" name="Audio 5">
            <a:hlinkClick r:id="" action="ppaction://media"/>
            <a:extLst>
              <a:ext uri="{FF2B5EF4-FFF2-40B4-BE49-F238E27FC236}">
                <a16:creationId xmlns:a16="http://schemas.microsoft.com/office/drawing/2014/main" id="{9D555098-BF97-FCF3-E1F5-66D4F9CCF3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4311697"/>
      </p:ext>
    </p:extLst>
  </p:cSld>
  <p:clrMapOvr>
    <a:masterClrMapping/>
  </p:clrMapOvr>
  <mc:AlternateContent xmlns:mc="http://schemas.openxmlformats.org/markup-compatibility/2006">
    <mc:Choice xmlns:p14="http://schemas.microsoft.com/office/powerpoint/2010/main" Requires="p14">
      <p:transition spd="slow" p14:dur="2000" advTm="37200"/>
    </mc:Choice>
    <mc:Fallback>
      <p:transition spd="slow" advTm="3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DA638-3009-7EAE-83CD-E4815A2C8D68}"/>
              </a:ext>
            </a:extLst>
          </p:cNvPr>
          <p:cNvSpPr>
            <a:spLocks noGrp="1"/>
          </p:cNvSpPr>
          <p:nvPr>
            <p:ph type="title"/>
          </p:nvPr>
        </p:nvSpPr>
        <p:spPr/>
        <p:txBody>
          <a:bodyPr/>
          <a:lstStyle/>
          <a:p>
            <a:r>
              <a:rPr lang="en-US" dirty="0"/>
              <a:t>Workplace Bullying</a:t>
            </a:r>
          </a:p>
        </p:txBody>
      </p:sp>
      <p:sp>
        <p:nvSpPr>
          <p:cNvPr id="3" name="Content Placeholder 2">
            <a:extLst>
              <a:ext uri="{FF2B5EF4-FFF2-40B4-BE49-F238E27FC236}">
                <a16:creationId xmlns:a16="http://schemas.microsoft.com/office/drawing/2014/main" id="{99079536-2249-E2EC-0973-C241C7F8D1C4}"/>
              </a:ext>
            </a:extLst>
          </p:cNvPr>
          <p:cNvSpPr>
            <a:spLocks noGrp="1"/>
          </p:cNvSpPr>
          <p:nvPr>
            <p:ph idx="1"/>
          </p:nvPr>
        </p:nvSpPr>
        <p:spPr/>
        <p:txBody>
          <a:bodyPr>
            <a:normAutofit lnSpcReduction="10000"/>
          </a:bodyPr>
          <a:lstStyle/>
          <a:p>
            <a:r>
              <a:rPr lang="en-US" dirty="0"/>
              <a:t>An estimated 48.6 million Americans have been bullied at work, amounting to 30% of adults</a:t>
            </a:r>
          </a:p>
          <a:p>
            <a:r>
              <a:rPr lang="en-US" dirty="0"/>
              <a:t>19% of individuals have witnessed workplace bullying</a:t>
            </a:r>
          </a:p>
          <a:p>
            <a:r>
              <a:rPr lang="en-US" dirty="0"/>
              <a:t>66% of employees are aware of bullying, even if they’re not involved</a:t>
            </a:r>
          </a:p>
          <a:p>
            <a:r>
              <a:rPr lang="en-US" dirty="0"/>
              <a:t>49% of workers feel personally impacted by workplace harassment</a:t>
            </a:r>
          </a:p>
          <a:p>
            <a:endParaRPr lang="en-US" dirty="0"/>
          </a:p>
          <a:p>
            <a:pPr marL="0" indent="0" algn="r">
              <a:buNone/>
            </a:pPr>
            <a:r>
              <a:rPr lang="en-US" sz="1800" dirty="0"/>
              <a:t>*2021 US Bullying Survey</a:t>
            </a:r>
          </a:p>
          <a:p>
            <a:endParaRPr lang="en-US" dirty="0"/>
          </a:p>
        </p:txBody>
      </p:sp>
      <p:pic>
        <p:nvPicPr>
          <p:cNvPr id="6" name="Audio 5">
            <a:hlinkClick r:id="" action="ppaction://media"/>
            <a:extLst>
              <a:ext uri="{FF2B5EF4-FFF2-40B4-BE49-F238E27FC236}">
                <a16:creationId xmlns:a16="http://schemas.microsoft.com/office/drawing/2014/main" id="{4ED1566C-BEAB-B949-4ECE-49D4ADA549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030922"/>
      </p:ext>
    </p:extLst>
  </p:cSld>
  <p:clrMapOvr>
    <a:masterClrMapping/>
  </p:clrMapOvr>
  <mc:AlternateContent xmlns:mc="http://schemas.openxmlformats.org/markup-compatibility/2006">
    <mc:Choice xmlns:p14="http://schemas.microsoft.com/office/powerpoint/2010/main" Requires="p14">
      <p:transition spd="slow" p14:dur="2000" advTm="31397"/>
    </mc:Choice>
    <mc:Fallback>
      <p:transition spd="slow" advTm="31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DA638-3009-7EAE-83CD-E4815A2C8D68}"/>
              </a:ext>
            </a:extLst>
          </p:cNvPr>
          <p:cNvSpPr>
            <a:spLocks noGrp="1"/>
          </p:cNvSpPr>
          <p:nvPr>
            <p:ph type="title"/>
          </p:nvPr>
        </p:nvSpPr>
        <p:spPr/>
        <p:txBody>
          <a:bodyPr>
            <a:normAutofit/>
          </a:bodyPr>
          <a:lstStyle/>
          <a:p>
            <a:r>
              <a:rPr lang="en-US" dirty="0"/>
              <a:t>Workplace Bullying</a:t>
            </a:r>
          </a:p>
        </p:txBody>
      </p:sp>
      <p:sp>
        <p:nvSpPr>
          <p:cNvPr id="3" name="Content Placeholder 2">
            <a:extLst>
              <a:ext uri="{FF2B5EF4-FFF2-40B4-BE49-F238E27FC236}">
                <a16:creationId xmlns:a16="http://schemas.microsoft.com/office/drawing/2014/main" id="{99079536-2249-E2EC-0973-C241C7F8D1C4}"/>
              </a:ext>
            </a:extLst>
          </p:cNvPr>
          <p:cNvSpPr>
            <a:spLocks noGrp="1"/>
          </p:cNvSpPr>
          <p:nvPr>
            <p:ph idx="1"/>
          </p:nvPr>
        </p:nvSpPr>
        <p:spPr/>
        <p:txBody>
          <a:bodyPr>
            <a:normAutofit/>
          </a:bodyPr>
          <a:lstStyle/>
          <a:p>
            <a:r>
              <a:rPr lang="en-US" dirty="0"/>
              <a:t>Bullies come in all shapes and sizes</a:t>
            </a:r>
          </a:p>
          <a:p>
            <a:r>
              <a:rPr lang="en-US" dirty="0"/>
              <a:t>Anyone can become a victim of bullying</a:t>
            </a:r>
          </a:p>
          <a:p>
            <a:r>
              <a:rPr lang="en-US" dirty="0"/>
              <a:t>Bullying can happen at any age</a:t>
            </a:r>
          </a:p>
          <a:p>
            <a:r>
              <a:rPr lang="en-US" dirty="0"/>
              <a:t>Males and females bully in different ways</a:t>
            </a:r>
          </a:p>
          <a:p>
            <a:r>
              <a:rPr lang="en-US" dirty="0"/>
              <a:t>Those victimized by bullying often don’t report it</a:t>
            </a:r>
          </a:p>
          <a:p>
            <a:endParaRPr lang="en-US" dirty="0"/>
          </a:p>
        </p:txBody>
      </p:sp>
      <p:pic>
        <p:nvPicPr>
          <p:cNvPr id="6" name="Audio 5">
            <a:hlinkClick r:id="" action="ppaction://media"/>
            <a:extLst>
              <a:ext uri="{FF2B5EF4-FFF2-40B4-BE49-F238E27FC236}">
                <a16:creationId xmlns:a16="http://schemas.microsoft.com/office/drawing/2014/main" id="{0D4D3DEB-BF95-5FA4-5772-8426047137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25717210"/>
      </p:ext>
    </p:extLst>
  </p:cSld>
  <p:clrMapOvr>
    <a:masterClrMapping/>
  </p:clrMapOvr>
  <mc:AlternateContent xmlns:mc="http://schemas.openxmlformats.org/markup-compatibility/2006">
    <mc:Choice xmlns:p14="http://schemas.microsoft.com/office/powerpoint/2010/main" Requires="p14">
      <p:transition spd="slow" p14:dur="2000" advTm="24083"/>
    </mc:Choice>
    <mc:Fallback>
      <p:transition spd="slow" advTm="24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F8762-0B28-9A11-B213-5822EA405596}"/>
              </a:ext>
            </a:extLst>
          </p:cNvPr>
          <p:cNvSpPr>
            <a:spLocks noGrp="1"/>
          </p:cNvSpPr>
          <p:nvPr>
            <p:ph type="title"/>
          </p:nvPr>
        </p:nvSpPr>
        <p:spPr/>
        <p:txBody>
          <a:bodyPr/>
          <a:lstStyle/>
          <a:p>
            <a:r>
              <a:rPr lang="en-US" dirty="0"/>
              <a:t>Types of Workplace Bullying</a:t>
            </a:r>
          </a:p>
        </p:txBody>
      </p:sp>
      <p:sp>
        <p:nvSpPr>
          <p:cNvPr id="3" name="Content Placeholder 2">
            <a:extLst>
              <a:ext uri="{FF2B5EF4-FFF2-40B4-BE49-F238E27FC236}">
                <a16:creationId xmlns:a16="http://schemas.microsoft.com/office/drawing/2014/main" id="{DEA63824-FDCB-C6BD-793B-62EC2E5F2851}"/>
              </a:ext>
            </a:extLst>
          </p:cNvPr>
          <p:cNvSpPr>
            <a:spLocks noGrp="1"/>
          </p:cNvSpPr>
          <p:nvPr>
            <p:ph idx="1"/>
          </p:nvPr>
        </p:nvSpPr>
        <p:spPr/>
        <p:txBody>
          <a:bodyPr>
            <a:normAutofit/>
          </a:bodyPr>
          <a:lstStyle/>
          <a:p>
            <a:pPr algn="l"/>
            <a:r>
              <a:rPr lang="en-US" b="0" i="0" dirty="0">
                <a:effectLst/>
                <a:cs typeface="Helvetica" panose="020B0604020202020204" pitchFamily="34" charset="0"/>
              </a:rPr>
              <a:t>There are four main types of bullying: </a:t>
            </a:r>
          </a:p>
          <a:p>
            <a:pPr marL="1106462" lvl="1" indent="-457200">
              <a:buFont typeface="+mj-lt"/>
              <a:buAutoNum type="arabicPeriod"/>
            </a:pPr>
            <a:r>
              <a:rPr lang="en-US" sz="2800" b="1" i="0" dirty="0">
                <a:effectLst/>
                <a:cs typeface="Helvetica" panose="020B0604020202020204" pitchFamily="34" charset="0"/>
              </a:rPr>
              <a:t>Aggressive</a:t>
            </a:r>
            <a:r>
              <a:rPr lang="en-US" sz="2800" b="0" i="0" dirty="0">
                <a:effectLst/>
                <a:cs typeface="Helvetica" panose="020B0604020202020204" pitchFamily="34" charset="0"/>
              </a:rPr>
              <a:t>: </a:t>
            </a:r>
            <a:r>
              <a:rPr lang="en-US" sz="2800" b="0" dirty="0">
                <a:cs typeface="Helvetica" panose="020B0604020202020204" pitchFamily="34" charset="0"/>
              </a:rPr>
              <a:t>B</a:t>
            </a:r>
            <a:r>
              <a:rPr lang="en-US" sz="2800" i="0" dirty="0">
                <a:effectLst/>
                <a:cs typeface="Helvetica" panose="020B0604020202020204" pitchFamily="34" charset="0"/>
              </a:rPr>
              <a:t>ully might scream, threaten or use other means of intimidation</a:t>
            </a:r>
          </a:p>
          <a:p>
            <a:pPr marL="1106462" lvl="1" indent="-457200">
              <a:buFont typeface="+mj-lt"/>
              <a:buAutoNum type="arabicPeriod"/>
            </a:pPr>
            <a:r>
              <a:rPr lang="en-US" sz="2800" b="1" i="0" dirty="0">
                <a:effectLst/>
                <a:cs typeface="Helvetica" panose="020B0604020202020204" pitchFamily="34" charset="0"/>
              </a:rPr>
              <a:t>Gatekeeper</a:t>
            </a:r>
            <a:r>
              <a:rPr lang="en-US" sz="2800" b="0" i="0" dirty="0">
                <a:effectLst/>
                <a:cs typeface="Helvetica" panose="020B0604020202020204" pitchFamily="34" charset="0"/>
              </a:rPr>
              <a:t>: </a:t>
            </a:r>
            <a:r>
              <a:rPr lang="en-US" sz="2800" b="0" dirty="0">
                <a:cs typeface="Helvetica" panose="020B0604020202020204" pitchFamily="34" charset="0"/>
              </a:rPr>
              <a:t>B</a:t>
            </a:r>
            <a:r>
              <a:rPr lang="en-US" sz="2800" i="0" dirty="0">
                <a:effectLst/>
                <a:cs typeface="Helvetica" panose="020B0604020202020204" pitchFamily="34" charset="0"/>
              </a:rPr>
              <a:t>ully might withhold resources or relationships to manipulate others into doing what they want, including taking credit for someone else’s ideas, work sabotage or even ignoring a coworker completely  </a:t>
            </a:r>
          </a:p>
          <a:p>
            <a:endParaRPr lang="en-US" dirty="0"/>
          </a:p>
        </p:txBody>
      </p:sp>
      <p:pic>
        <p:nvPicPr>
          <p:cNvPr id="6" name="Audio 5">
            <a:hlinkClick r:id="" action="ppaction://media"/>
            <a:extLst>
              <a:ext uri="{FF2B5EF4-FFF2-40B4-BE49-F238E27FC236}">
                <a16:creationId xmlns:a16="http://schemas.microsoft.com/office/drawing/2014/main" id="{F1D85DF6-D307-CD84-E9DD-D23F5F0135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8925057"/>
      </p:ext>
    </p:extLst>
  </p:cSld>
  <p:clrMapOvr>
    <a:masterClrMapping/>
  </p:clrMapOvr>
  <mc:AlternateContent xmlns:mc="http://schemas.openxmlformats.org/markup-compatibility/2006">
    <mc:Choice xmlns:p14="http://schemas.microsoft.com/office/powerpoint/2010/main" Requires="p14">
      <p:transition spd="slow" p14:dur="2000" advTm="39912"/>
    </mc:Choice>
    <mc:Fallback>
      <p:transition spd="slow" advTm="39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FF136-21D9-CE62-FAAA-42A9A6793D56}"/>
              </a:ext>
            </a:extLst>
          </p:cNvPr>
          <p:cNvSpPr>
            <a:spLocks noGrp="1"/>
          </p:cNvSpPr>
          <p:nvPr>
            <p:ph type="title"/>
          </p:nvPr>
        </p:nvSpPr>
        <p:spPr/>
        <p:txBody>
          <a:bodyPr/>
          <a:lstStyle/>
          <a:p>
            <a:r>
              <a:rPr lang="en-US" dirty="0"/>
              <a:t>Types of Workplace Bullying</a:t>
            </a:r>
          </a:p>
        </p:txBody>
      </p:sp>
      <p:sp>
        <p:nvSpPr>
          <p:cNvPr id="3" name="Content Placeholder 2">
            <a:extLst>
              <a:ext uri="{FF2B5EF4-FFF2-40B4-BE49-F238E27FC236}">
                <a16:creationId xmlns:a16="http://schemas.microsoft.com/office/drawing/2014/main" id="{F9E659D6-CCD3-4021-D9F8-54E4794E5DEF}"/>
              </a:ext>
            </a:extLst>
          </p:cNvPr>
          <p:cNvSpPr>
            <a:spLocks noGrp="1"/>
          </p:cNvSpPr>
          <p:nvPr>
            <p:ph idx="1"/>
          </p:nvPr>
        </p:nvSpPr>
        <p:spPr/>
        <p:txBody>
          <a:bodyPr/>
          <a:lstStyle/>
          <a:p>
            <a:r>
              <a:rPr lang="en-US" dirty="0">
                <a:cs typeface="Helvetica" panose="020B0604020202020204" pitchFamily="34" charset="0"/>
              </a:rPr>
              <a:t>F</a:t>
            </a:r>
            <a:r>
              <a:rPr lang="en-US" b="0" i="0" dirty="0">
                <a:effectLst/>
                <a:cs typeface="Helvetica" panose="020B0604020202020204" pitchFamily="34" charset="0"/>
              </a:rPr>
              <a:t>our main types of bullying (cont.): </a:t>
            </a:r>
          </a:p>
          <a:p>
            <a:pPr marL="649262" lvl="1" indent="0">
              <a:buNone/>
            </a:pPr>
            <a:r>
              <a:rPr lang="en-US" sz="2800" b="1" i="0" dirty="0">
                <a:effectLst/>
                <a:cs typeface="Helvetica" panose="020B0604020202020204" pitchFamily="34" charset="0"/>
              </a:rPr>
              <a:t>3. Critical:</a:t>
            </a:r>
            <a:r>
              <a:rPr lang="en-US" sz="2800" b="0" i="0" dirty="0">
                <a:effectLst/>
                <a:cs typeface="Helvetica" panose="020B0604020202020204" pitchFamily="34" charset="0"/>
              </a:rPr>
              <a:t> </a:t>
            </a:r>
            <a:r>
              <a:rPr lang="en-US" sz="2800" i="0" dirty="0">
                <a:effectLst/>
                <a:cs typeface="Helvetica" panose="020B0604020202020204" pitchFamily="34" charset="0"/>
              </a:rPr>
              <a:t>Uses criticism, mockery, jokes, gossip or other methods to humiliate and exclude coworkers </a:t>
            </a:r>
          </a:p>
          <a:p>
            <a:pPr marL="649262" lvl="1" indent="0">
              <a:buNone/>
            </a:pPr>
            <a:r>
              <a:rPr lang="en-US" sz="2800" b="1" i="0" dirty="0">
                <a:effectLst/>
                <a:cs typeface="Helvetica" panose="020B0604020202020204" pitchFamily="34" charset="0"/>
              </a:rPr>
              <a:t>4. Institutional</a:t>
            </a:r>
            <a:r>
              <a:rPr lang="en-US" sz="2800" b="0" i="0" dirty="0">
                <a:effectLst/>
                <a:cs typeface="Helvetica" panose="020B0604020202020204" pitchFamily="34" charset="0"/>
              </a:rPr>
              <a:t>: A company accepts, allows or encourages forced overtime</a:t>
            </a:r>
            <a:r>
              <a:rPr lang="en-US" sz="2800" strike="noStrike" dirty="0">
                <a:cs typeface="Helvetica" panose="020B0604020202020204" pitchFamily="34" charset="0"/>
              </a:rPr>
              <a:t> that</a:t>
            </a:r>
            <a:r>
              <a:rPr lang="en-US" sz="2800" b="0" i="0" dirty="0">
                <a:effectLst/>
                <a:cs typeface="Helvetica" panose="020B0604020202020204" pitchFamily="34" charset="0"/>
              </a:rPr>
              <a:t> singles out an employee or group of employees </a:t>
            </a:r>
          </a:p>
          <a:p>
            <a:r>
              <a:rPr lang="en-US" b="0" i="0" dirty="0">
                <a:effectLst/>
                <a:cs typeface="Helvetica" panose="020B0604020202020204" pitchFamily="34" charset="0"/>
              </a:rPr>
              <a:t>Because bullying is oftentimes psychological, it may not be visible to others</a:t>
            </a:r>
            <a:endParaRPr lang="en-US" dirty="0"/>
          </a:p>
        </p:txBody>
      </p:sp>
      <p:pic>
        <p:nvPicPr>
          <p:cNvPr id="6" name="Audio 5">
            <a:hlinkClick r:id="" action="ppaction://media"/>
            <a:extLst>
              <a:ext uri="{FF2B5EF4-FFF2-40B4-BE49-F238E27FC236}">
                <a16:creationId xmlns:a16="http://schemas.microsoft.com/office/drawing/2014/main" id="{27DCEB20-9849-5F46-EA84-A15490582A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9952652"/>
      </p:ext>
    </p:extLst>
  </p:cSld>
  <p:clrMapOvr>
    <a:masterClrMapping/>
  </p:clrMapOvr>
  <mc:AlternateContent xmlns:mc="http://schemas.openxmlformats.org/markup-compatibility/2006">
    <mc:Choice xmlns:p14="http://schemas.microsoft.com/office/powerpoint/2010/main" Requires="p14">
      <p:transition spd="slow" p14:dur="2000" advTm="40747"/>
    </mc:Choice>
    <mc:Fallback>
      <p:transition spd="slow" advTm="40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2D008-6F5A-4D22-BE5C-85B65EC9A4AC}"/>
              </a:ext>
            </a:extLst>
          </p:cNvPr>
          <p:cNvSpPr>
            <a:spLocks noGrp="1"/>
          </p:cNvSpPr>
          <p:nvPr>
            <p:ph type="title"/>
          </p:nvPr>
        </p:nvSpPr>
        <p:spPr/>
        <p:txBody>
          <a:bodyPr/>
          <a:lstStyle/>
          <a:p>
            <a:r>
              <a:rPr lang="en-US" dirty="0"/>
              <a:t>Examples of Workplace Bullying</a:t>
            </a:r>
          </a:p>
        </p:txBody>
      </p:sp>
      <p:sp>
        <p:nvSpPr>
          <p:cNvPr id="3" name="Content Placeholder 2">
            <a:extLst>
              <a:ext uri="{FF2B5EF4-FFF2-40B4-BE49-F238E27FC236}">
                <a16:creationId xmlns:a16="http://schemas.microsoft.com/office/drawing/2014/main" id="{FA759969-4460-4C99-A78D-1B082A8C589A}"/>
              </a:ext>
            </a:extLst>
          </p:cNvPr>
          <p:cNvSpPr>
            <a:spLocks noGrp="1"/>
          </p:cNvSpPr>
          <p:nvPr>
            <p:ph idx="1"/>
          </p:nvPr>
        </p:nvSpPr>
        <p:spPr>
          <a:xfrm>
            <a:off x="3460172" y="1548246"/>
            <a:ext cx="8427027" cy="5081154"/>
          </a:xfrm>
        </p:spPr>
        <p:txBody>
          <a:bodyPr/>
          <a:lstStyle/>
          <a:p>
            <a:r>
              <a:rPr lang="en-US" dirty="0"/>
              <a:t>Aggressive language</a:t>
            </a:r>
          </a:p>
          <a:p>
            <a:r>
              <a:rPr lang="en-US" dirty="0"/>
              <a:t>Gossip and rumors</a:t>
            </a:r>
          </a:p>
          <a:p>
            <a:r>
              <a:rPr lang="en-US" dirty="0"/>
              <a:t>Threatening gestures</a:t>
            </a:r>
          </a:p>
          <a:p>
            <a:r>
              <a:rPr lang="en-US" dirty="0"/>
              <a:t>Physical violence </a:t>
            </a:r>
          </a:p>
          <a:p>
            <a:r>
              <a:rPr lang="en-US" dirty="0"/>
              <a:t>Practical jokes</a:t>
            </a:r>
          </a:p>
          <a:p>
            <a:r>
              <a:rPr lang="en-US" dirty="0"/>
              <a:t>Sharing sensitive photos</a:t>
            </a:r>
          </a:p>
          <a:p>
            <a:r>
              <a:rPr lang="en-US" dirty="0"/>
              <a:t>Spreading rumors</a:t>
            </a:r>
          </a:p>
          <a:p>
            <a:r>
              <a:rPr lang="en-US" dirty="0"/>
              <a:t>Social exclusion </a:t>
            </a:r>
          </a:p>
        </p:txBody>
      </p:sp>
      <p:pic>
        <p:nvPicPr>
          <p:cNvPr id="6" name="Audio 5">
            <a:hlinkClick r:id="" action="ppaction://media"/>
            <a:extLst>
              <a:ext uri="{FF2B5EF4-FFF2-40B4-BE49-F238E27FC236}">
                <a16:creationId xmlns:a16="http://schemas.microsoft.com/office/drawing/2014/main" id="{B769B3EF-2D63-A254-D1E7-CD9B4EAF0D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8536859"/>
      </p:ext>
    </p:extLst>
  </p:cSld>
  <p:clrMapOvr>
    <a:masterClrMapping/>
  </p:clrMapOvr>
  <mc:AlternateContent xmlns:mc="http://schemas.openxmlformats.org/markup-compatibility/2006">
    <mc:Choice xmlns:p14="http://schemas.microsoft.com/office/powerpoint/2010/main" Requires="p14">
      <p:transition spd="slow" p14:dur="2000" advTm="30044"/>
    </mc:Choice>
    <mc:Fallback>
      <p:transition spd="slow" advTm="3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HS 2018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598EDBC1-47FC-4F69-B6BE-2814C3DC8963}" vid="{47CA3AC7-BDDC-428F-B235-9D92B62656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BHS.2018</Template>
  <TotalTime>6619</TotalTime>
  <Words>2093</Words>
  <Application>Microsoft Office PowerPoint</Application>
  <PresentationFormat>Widescreen</PresentationFormat>
  <Paragraphs>274</Paragraphs>
  <Slides>39</Slides>
  <Notes>20</Notes>
  <HiddenSlides>0</HiddenSlides>
  <MMClips>38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Courier New</vt:lpstr>
      <vt:lpstr>Helvetica</vt:lpstr>
      <vt:lpstr>Inter</vt:lpstr>
      <vt:lpstr>Wingdings 3</vt:lpstr>
      <vt:lpstr>BHS 2018 Theme</vt:lpstr>
      <vt:lpstr>PowerPoint Presentation</vt:lpstr>
      <vt:lpstr>State Employee Assistance Program</vt:lpstr>
      <vt:lpstr>Objectives</vt:lpstr>
      <vt:lpstr>Workplace Bullying</vt:lpstr>
      <vt:lpstr>Workplace Bullying</vt:lpstr>
      <vt:lpstr>Workplace Bullying</vt:lpstr>
      <vt:lpstr>Types of Workplace Bullying</vt:lpstr>
      <vt:lpstr>Types of Workplace Bullying</vt:lpstr>
      <vt:lpstr>Examples of Workplace Bullying</vt:lpstr>
      <vt:lpstr>Examples of Workplace Bullying</vt:lpstr>
      <vt:lpstr>Causes of Workplace Bullying</vt:lpstr>
      <vt:lpstr>Causes of Workplace Bullying</vt:lpstr>
      <vt:lpstr>Effects of Bullying for an Employee</vt:lpstr>
      <vt:lpstr>Effects of Bullying in the Workplace</vt:lpstr>
      <vt:lpstr>PowerPoint Presentation</vt:lpstr>
      <vt:lpstr>Workplace Bullying Risk Factors</vt:lpstr>
      <vt:lpstr>Workplace Bullying Risk Factors</vt:lpstr>
      <vt:lpstr>Early Signs of Workplace Bullying</vt:lpstr>
      <vt:lpstr>Early Signs of Workplace Bullying</vt:lpstr>
      <vt:lpstr>Early Signs of Workplace Bullying</vt:lpstr>
      <vt:lpstr>Early Signs of Workplace Bullying</vt:lpstr>
      <vt:lpstr>Workplace Bullies</vt:lpstr>
      <vt:lpstr>Preventing Workplace Bullying</vt:lpstr>
      <vt:lpstr>Preventing Workplace Bullying</vt:lpstr>
      <vt:lpstr>Preventing Workplace Bullying</vt:lpstr>
      <vt:lpstr>Preventing Workplace Bullying</vt:lpstr>
      <vt:lpstr>What Do I Do If I’m Being Bullied?</vt:lpstr>
      <vt:lpstr>What Do I Do If I’m Being Bullied?</vt:lpstr>
      <vt:lpstr>What Do I Do If I’m Being Bullied?</vt:lpstr>
      <vt:lpstr>Intervening in Workplace Bullying</vt:lpstr>
      <vt:lpstr>Intervening in Workplace Bullying</vt:lpstr>
      <vt:lpstr>Review of Your BHS Benefits</vt:lpstr>
      <vt:lpstr>State of Alabama: EAP Benefits</vt:lpstr>
      <vt:lpstr>Accessing the EAP</vt:lpstr>
      <vt:lpstr>Accessing the EAP</vt:lpstr>
      <vt:lpstr>More Information About Your EAP Benefit www.behavioralhealthsystems.com</vt:lpstr>
      <vt:lpstr>PowerPoint Presentation</vt:lpstr>
      <vt:lpstr> BHS MemberAccess Mobile App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Rodgers</dc:creator>
  <cp:lastModifiedBy>BHS Training</cp:lastModifiedBy>
  <cp:revision>119</cp:revision>
  <cp:lastPrinted>2020-05-26T14:54:45Z</cp:lastPrinted>
  <dcterms:created xsi:type="dcterms:W3CDTF">2018-07-13T14:49:12Z</dcterms:created>
  <dcterms:modified xsi:type="dcterms:W3CDTF">2023-01-09T17:18:59Z</dcterms:modified>
</cp:coreProperties>
</file>